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theme/themeOverride1.xml" ContentType="application/vnd.openxmlformats-officedocument.themeOverr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62" r:id="rId3"/>
    <p:sldId id="263" r:id="rId4"/>
    <p:sldId id="4484" r:id="rId5"/>
    <p:sldId id="264" r:id="rId6"/>
    <p:sldId id="265" r:id="rId7"/>
    <p:sldId id="1637155778" r:id="rId8"/>
    <p:sldId id="1637155779" r:id="rId9"/>
    <p:sldId id="1637155777" r:id="rId10"/>
    <p:sldId id="276" r:id="rId11"/>
    <p:sldId id="277" r:id="rId12"/>
    <p:sldId id="1637155772" r:id="rId13"/>
    <p:sldId id="274" r:id="rId14"/>
    <p:sldId id="1637155776" r:id="rId15"/>
    <p:sldId id="273" r:id="rId16"/>
    <p:sldId id="1637155775" r:id="rId17"/>
    <p:sldId id="269" r:id="rId18"/>
    <p:sldId id="275" r:id="rId19"/>
    <p:sldId id="26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ainville, Patrycja" initials="DP" lastIdx="7" clrIdx="0">
    <p:extLst>
      <p:ext uri="{19B8F6BF-5375-455C-9EA6-DF929625EA0E}">
        <p15:presenceInfo xmlns:p15="http://schemas.microsoft.com/office/powerpoint/2012/main" userId="S::patrycja.drainville@scotiabank.com::44341193-9e34-480d-a2bc-5af8d812a08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7" autoAdjust="0"/>
    <p:restoredTop sz="89542" autoAdjust="0"/>
  </p:normalViewPr>
  <p:slideViewPr>
    <p:cSldViewPr snapToGrid="0">
      <p:cViewPr varScale="1">
        <p:scale>
          <a:sx n="55" d="100"/>
          <a:sy n="55" d="100"/>
        </p:scale>
        <p:origin x="10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scglobal.ad.scotiacapital.com\sc1\Files\GCM_Common\TOR\TF_Underwriting\Sustainable%20Finance\Data\C$%20Issuance%20&amp;%20LEAG\Copy%20of%20Green%20Bond%20Graphs%20Backup%20-%20Jan%202022_v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oleObject" Target="file:///\\scglobal.ad.scotiacapital.com\sc1\Files\GCM_Common\TOR\TF_Underwriting\Sustainable%20Finance\Data\C$%20Issuance%20&amp;%20LEAG\Copy%20of%20Green%20Bond%20Graphs%20Backup%20-%20Jan%202022_v2.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43832020997374"/>
          <c:y val="0.10648148148148148"/>
          <c:w val="0.44201224846894133"/>
          <c:h val="0.73668708078156886"/>
        </c:manualLayout>
      </c:layout>
      <c:pieChart>
        <c:varyColors val="1"/>
        <c:ser>
          <c:idx val="0"/>
          <c:order val="0"/>
          <c:spPr>
            <a:ln>
              <a:noFill/>
            </a:ln>
          </c:spPr>
          <c:dPt>
            <c:idx val="0"/>
            <c:bubble3D val="0"/>
            <c:spPr>
              <a:solidFill>
                <a:schemeClr val="bg2">
                  <a:lumMod val="50000"/>
                </a:schemeClr>
              </a:solidFill>
              <a:ln w="19050">
                <a:noFill/>
              </a:ln>
              <a:effectLst/>
            </c:spPr>
            <c:extLst>
              <c:ext xmlns:c16="http://schemas.microsoft.com/office/drawing/2014/chart" uri="{C3380CC4-5D6E-409C-BE32-E72D297353CC}">
                <c16:uniqueId val="{00000001-6839-486D-ABA3-578BDEAB9486}"/>
              </c:ext>
            </c:extLst>
          </c:dPt>
          <c:dPt>
            <c:idx val="1"/>
            <c:bubble3D val="0"/>
            <c:spPr>
              <a:solidFill>
                <a:schemeClr val="accent2">
                  <a:lumMod val="60000"/>
                  <a:lumOff val="40000"/>
                </a:schemeClr>
              </a:solidFill>
              <a:ln w="19050">
                <a:noFill/>
              </a:ln>
              <a:effectLst/>
            </c:spPr>
            <c:extLst>
              <c:ext xmlns:c16="http://schemas.microsoft.com/office/drawing/2014/chart" uri="{C3380CC4-5D6E-409C-BE32-E72D297353CC}">
                <c16:uniqueId val="{00000003-6839-486D-ABA3-578BDEAB9486}"/>
              </c:ext>
            </c:extLst>
          </c:dPt>
          <c:dPt>
            <c:idx val="2"/>
            <c:bubble3D val="0"/>
            <c:spPr>
              <a:solidFill>
                <a:schemeClr val="bg2">
                  <a:lumMod val="75000"/>
                </a:schemeClr>
              </a:solidFill>
              <a:ln w="19050">
                <a:noFill/>
              </a:ln>
              <a:effectLst/>
            </c:spPr>
            <c:extLst>
              <c:ext xmlns:c16="http://schemas.microsoft.com/office/drawing/2014/chart" uri="{C3380CC4-5D6E-409C-BE32-E72D297353CC}">
                <c16:uniqueId val="{00000005-6839-486D-ABA3-578BDEAB9486}"/>
              </c:ext>
            </c:extLst>
          </c:dPt>
          <c:dPt>
            <c:idx val="3"/>
            <c:bubble3D val="0"/>
            <c:spPr>
              <a:solidFill>
                <a:schemeClr val="bg1">
                  <a:lumMod val="75000"/>
                </a:schemeClr>
              </a:solidFill>
              <a:ln w="19050">
                <a:noFill/>
              </a:ln>
              <a:effectLst/>
            </c:spPr>
            <c:extLst>
              <c:ext xmlns:c16="http://schemas.microsoft.com/office/drawing/2014/chart" uri="{C3380CC4-5D6E-409C-BE32-E72D297353CC}">
                <c16:uniqueId val="{00000007-6839-486D-ABA3-578BDEAB9486}"/>
              </c:ext>
            </c:extLst>
          </c:dPt>
          <c:dPt>
            <c:idx val="4"/>
            <c:bubble3D val="0"/>
            <c:spPr>
              <a:solidFill>
                <a:schemeClr val="bg2">
                  <a:lumMod val="90000"/>
                </a:schemeClr>
              </a:solidFill>
              <a:ln w="19050">
                <a:noFill/>
              </a:ln>
              <a:effectLst/>
            </c:spPr>
            <c:extLst>
              <c:ext xmlns:c16="http://schemas.microsoft.com/office/drawing/2014/chart" uri="{C3380CC4-5D6E-409C-BE32-E72D297353CC}">
                <c16:uniqueId val="{00000009-6839-486D-ABA3-578BDEAB9486}"/>
              </c:ext>
            </c:extLst>
          </c:dPt>
          <c:dPt>
            <c:idx val="5"/>
            <c:bubble3D val="0"/>
            <c:spPr>
              <a:solidFill>
                <a:schemeClr val="bg1">
                  <a:lumMod val="85000"/>
                </a:schemeClr>
              </a:solidFill>
              <a:ln w="19050">
                <a:noFill/>
              </a:ln>
              <a:effectLst/>
            </c:spPr>
            <c:extLst>
              <c:ext xmlns:c16="http://schemas.microsoft.com/office/drawing/2014/chart" uri="{C3380CC4-5D6E-409C-BE32-E72D297353CC}">
                <c16:uniqueId val="{0000000B-6839-486D-ABA3-578BDEAB9486}"/>
              </c:ext>
            </c:extLst>
          </c:dPt>
          <c:dPt>
            <c:idx val="6"/>
            <c:bubble3D val="0"/>
            <c:spPr>
              <a:solidFill>
                <a:schemeClr val="bg1">
                  <a:lumMod val="95000"/>
                </a:schemeClr>
              </a:solidFill>
              <a:ln w="19050">
                <a:noFill/>
              </a:ln>
              <a:effectLst/>
            </c:spPr>
            <c:extLst>
              <c:ext xmlns:c16="http://schemas.microsoft.com/office/drawing/2014/chart" uri="{C3380CC4-5D6E-409C-BE32-E72D297353CC}">
                <c16:uniqueId val="{0000000D-6839-486D-ABA3-578BDEAB9486}"/>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6839-486D-ABA3-578BDEAB9486}"/>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6839-486D-ABA3-578BDEAB9486}"/>
              </c:ext>
            </c:extLst>
          </c:dPt>
          <c:dLbls>
            <c:dLbl>
              <c:idx val="0"/>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r>
                      <a:rPr lang="en-US" dirty="0"/>
                      <a:t>70%</a:t>
                    </a:r>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6839-486D-ABA3-578BDEAB9486}"/>
                </c:ext>
              </c:extLst>
            </c:dLbl>
            <c:dLbl>
              <c:idx val="1"/>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r>
                      <a:rPr lang="en-US" dirty="0"/>
                      <a:t>9%</a:t>
                    </a:r>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6839-486D-ABA3-578BDEAB9486}"/>
                </c:ext>
              </c:extLst>
            </c:dLbl>
            <c:dLbl>
              <c:idx val="2"/>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r>
                      <a:rPr lang="en-US" dirty="0"/>
                      <a:t>6%</a:t>
                    </a:r>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5-6839-486D-ABA3-578BDEAB9486}"/>
                </c:ext>
              </c:extLst>
            </c:dLbl>
            <c:dLbl>
              <c:idx val="3"/>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r>
                      <a:rPr lang="en-US" dirty="0"/>
                      <a:t>8%</a:t>
                    </a:r>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7-6839-486D-ABA3-578BDEAB9486}"/>
                </c:ext>
              </c:extLst>
            </c:dLbl>
            <c:dLbl>
              <c:idx val="4"/>
              <c:delete val="1"/>
              <c:extLst>
                <c:ext xmlns:c15="http://schemas.microsoft.com/office/drawing/2012/chart" uri="{CE6537A1-D6FC-4f65-9D91-7224C49458BB}"/>
                <c:ext xmlns:c16="http://schemas.microsoft.com/office/drawing/2014/chart" uri="{C3380CC4-5D6E-409C-BE32-E72D297353CC}">
                  <c16:uniqueId val="{00000009-6839-486D-ABA3-578BDEAB9486}"/>
                </c:ext>
              </c:extLst>
            </c:dLbl>
            <c:dLbl>
              <c:idx val="5"/>
              <c:delete val="1"/>
              <c:extLst>
                <c:ext xmlns:c15="http://schemas.microsoft.com/office/drawing/2012/chart" uri="{CE6537A1-D6FC-4f65-9D91-7224C49458BB}"/>
                <c:ext xmlns:c16="http://schemas.microsoft.com/office/drawing/2014/chart" uri="{C3380CC4-5D6E-409C-BE32-E72D297353CC}">
                  <c16:uniqueId val="{0000000B-6839-486D-ABA3-578BDEAB9486}"/>
                </c:ext>
              </c:extLst>
            </c:dLbl>
            <c:dLbl>
              <c:idx val="6"/>
              <c:delete val="1"/>
              <c:extLst>
                <c:ext xmlns:c15="http://schemas.microsoft.com/office/drawing/2012/chart" uri="{CE6537A1-D6FC-4f65-9D91-7224C49458BB}"/>
                <c:ext xmlns:c16="http://schemas.microsoft.com/office/drawing/2014/chart" uri="{C3380CC4-5D6E-409C-BE32-E72D297353CC}">
                  <c16:uniqueId val="{0000000D-6839-486D-ABA3-578BDEAB9486}"/>
                </c:ext>
              </c:extLst>
            </c:dLbl>
            <c:dLbl>
              <c:idx val="7"/>
              <c:delete val="1"/>
              <c:extLst>
                <c:ext xmlns:c15="http://schemas.microsoft.com/office/drawing/2012/chart" uri="{CE6537A1-D6FC-4f65-9D91-7224C49458BB}"/>
                <c:ext xmlns:c16="http://schemas.microsoft.com/office/drawing/2014/chart" uri="{C3380CC4-5D6E-409C-BE32-E72D297353CC}">
                  <c16:uniqueId val="{0000000F-6839-486D-ABA3-578BDEAB9486}"/>
                </c:ext>
              </c:extLst>
            </c:dLbl>
            <c:dLbl>
              <c:idx val="8"/>
              <c:delete val="1"/>
              <c:extLst>
                <c:ext xmlns:c15="http://schemas.microsoft.com/office/drawing/2012/chart" uri="{CE6537A1-D6FC-4f65-9D91-7224C49458BB}"/>
                <c:ext xmlns:c16="http://schemas.microsoft.com/office/drawing/2014/chart" uri="{C3380CC4-5D6E-409C-BE32-E72D297353CC}">
                  <c16:uniqueId val="{00000011-6839-486D-ABA3-578BDEAB948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'ESG Bonds'!$AM$92:$AM$100</c:f>
              <c:strCache>
                <c:ptCount val="9"/>
                <c:pt idx="0">
                  <c:v>Government</c:v>
                </c:pt>
                <c:pt idx="1">
                  <c:v>Power &amp; Utilities</c:v>
                </c:pt>
                <c:pt idx="2">
                  <c:v>Financial</c:v>
                </c:pt>
                <c:pt idx="3">
                  <c:v>Real Estate</c:v>
                </c:pt>
                <c:pt idx="4">
                  <c:v>TMT</c:v>
                </c:pt>
                <c:pt idx="5">
                  <c:v>Realty Pension</c:v>
                </c:pt>
                <c:pt idx="6">
                  <c:v>Infrastructure</c:v>
                </c:pt>
                <c:pt idx="7">
                  <c:v>Diversified</c:v>
                </c:pt>
                <c:pt idx="8">
                  <c:v>MUSH</c:v>
                </c:pt>
              </c:strCache>
            </c:strRef>
          </c:cat>
          <c:val>
            <c:numRef>
              <c:f>'ESG Bonds'!$AN$92:$AN$100</c:f>
              <c:numCache>
                <c:formatCode>General</c:formatCode>
                <c:ptCount val="9"/>
                <c:pt idx="0">
                  <c:v>55124.959499999997</c:v>
                </c:pt>
                <c:pt idx="1">
                  <c:v>6692.165</c:v>
                </c:pt>
                <c:pt idx="2">
                  <c:v>5150</c:v>
                </c:pt>
                <c:pt idx="3">
                  <c:v>6725</c:v>
                </c:pt>
                <c:pt idx="4">
                  <c:v>1250</c:v>
                </c:pt>
                <c:pt idx="5">
                  <c:v>1950</c:v>
                </c:pt>
                <c:pt idx="6">
                  <c:v>783.86299999999994</c:v>
                </c:pt>
                <c:pt idx="7">
                  <c:v>0</c:v>
                </c:pt>
                <c:pt idx="8">
                  <c:v>90</c:v>
                </c:pt>
              </c:numCache>
            </c:numRef>
          </c:val>
          <c:extLst>
            <c:ext xmlns:c16="http://schemas.microsoft.com/office/drawing/2014/chart" uri="{C3380CC4-5D6E-409C-BE32-E72D297353CC}">
              <c16:uniqueId val="{00000012-6839-486D-ABA3-578BDEAB9486}"/>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7"/>
        <c:delete val="1"/>
      </c:legendEntry>
      <c:layout>
        <c:manualLayout>
          <c:xMode val="edge"/>
          <c:yMode val="edge"/>
          <c:x val="0.6515360892388451"/>
          <c:y val="9.7798191892680103E-2"/>
          <c:w val="0.27470559930008753"/>
          <c:h val="0.81423884514435696"/>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8731182989987594E-2"/>
          <c:y val="0.10076964884908562"/>
          <c:w val="0.91405824041052419"/>
          <c:h val="0.79852221445509242"/>
        </c:manualLayout>
      </c:layout>
      <c:barChart>
        <c:barDir val="col"/>
        <c:grouping val="stacked"/>
        <c:varyColors val="0"/>
        <c:ser>
          <c:idx val="1"/>
          <c:order val="0"/>
          <c:tx>
            <c:strRef>
              <c:f>'ESG Bonds'!$AN$78</c:f>
              <c:strCache>
                <c:ptCount val="1"/>
                <c:pt idx="0">
                  <c:v>Power &amp; Utilities</c:v>
                </c:pt>
              </c:strCache>
            </c:strRef>
          </c:tx>
          <c:spPr>
            <a:solidFill>
              <a:srgbClr val="ED7D31">
                <a:lumMod val="40000"/>
                <a:lumOff val="60000"/>
              </a:srgbClr>
            </a:solidFill>
          </c:spPr>
          <c:invertIfNegative val="0"/>
          <c:cat>
            <c:strRef>
              <c:f>'ESG Bonds'!$AM$82:$AM$88</c:f>
              <c:strCache>
                <c:ptCount val="7"/>
                <c:pt idx="0">
                  <c:v>2017</c:v>
                </c:pt>
                <c:pt idx="1">
                  <c:v>2018</c:v>
                </c:pt>
                <c:pt idx="2">
                  <c:v>2019</c:v>
                </c:pt>
                <c:pt idx="3">
                  <c:v>2020</c:v>
                </c:pt>
                <c:pt idx="4">
                  <c:v>2021</c:v>
                </c:pt>
                <c:pt idx="5">
                  <c:v>2021YTD</c:v>
                </c:pt>
                <c:pt idx="6">
                  <c:v>2022YTD</c:v>
                </c:pt>
              </c:strCache>
              <c:extLst/>
            </c:strRef>
          </c:cat>
          <c:val>
            <c:numRef>
              <c:f>'ESG Bonds'!$AN$82:$AN$88</c:f>
              <c:numCache>
                <c:formatCode>"$"#,##0</c:formatCode>
                <c:ptCount val="7"/>
                <c:pt idx="0">
                  <c:v>0</c:v>
                </c:pt>
                <c:pt idx="1">
                  <c:v>750</c:v>
                </c:pt>
                <c:pt idx="2">
                  <c:v>2319.3000000000002</c:v>
                </c:pt>
                <c:pt idx="3">
                  <c:v>2175</c:v>
                </c:pt>
                <c:pt idx="4">
                  <c:v>1447.865</c:v>
                </c:pt>
                <c:pt idx="5">
                  <c:v>775</c:v>
                </c:pt>
                <c:pt idx="6">
                  <c:v>900</c:v>
                </c:pt>
              </c:numCache>
              <c:extLst/>
            </c:numRef>
          </c:val>
          <c:extLst>
            <c:ext xmlns:c16="http://schemas.microsoft.com/office/drawing/2014/chart" uri="{C3380CC4-5D6E-409C-BE32-E72D297353CC}">
              <c16:uniqueId val="{00000000-1DCA-4727-A2A1-4B62221D996C}"/>
            </c:ext>
          </c:extLst>
        </c:ser>
        <c:ser>
          <c:idx val="6"/>
          <c:order val="1"/>
          <c:tx>
            <c:strRef>
              <c:f>'ESG Bonds'!$AS$77</c:f>
              <c:strCache>
                <c:ptCount val="1"/>
                <c:pt idx="0">
                  <c:v>Insurance</c:v>
                </c:pt>
              </c:strCache>
            </c:strRef>
          </c:tx>
          <c:spPr>
            <a:solidFill>
              <a:srgbClr val="85BD9F">
                <a:lumMod val="40000"/>
                <a:lumOff val="60000"/>
              </a:srgbClr>
            </a:solidFill>
          </c:spPr>
          <c:invertIfNegative val="0"/>
          <c:cat>
            <c:strRef>
              <c:f>'ESG Bonds'!$AM$82:$AM$88</c:f>
              <c:strCache>
                <c:ptCount val="7"/>
                <c:pt idx="0">
                  <c:v>2017</c:v>
                </c:pt>
                <c:pt idx="1">
                  <c:v>2018</c:v>
                </c:pt>
                <c:pt idx="2">
                  <c:v>2019</c:v>
                </c:pt>
                <c:pt idx="3">
                  <c:v>2020</c:v>
                </c:pt>
                <c:pt idx="4">
                  <c:v>2021</c:v>
                </c:pt>
                <c:pt idx="5">
                  <c:v>2021YTD</c:v>
                </c:pt>
                <c:pt idx="6">
                  <c:v>2022YTD</c:v>
                </c:pt>
              </c:strCache>
              <c:extLst/>
            </c:strRef>
          </c:cat>
          <c:val>
            <c:numRef>
              <c:f>'ESG Bonds'!$AS$82:$AS$88</c:f>
              <c:numCache>
                <c:formatCode>"$"#,##0</c:formatCode>
                <c:ptCount val="7"/>
                <c:pt idx="0">
                  <c:v>0</c:v>
                </c:pt>
                <c:pt idx="1">
                  <c:v>0</c:v>
                </c:pt>
                <c:pt idx="2">
                  <c:v>0</c:v>
                </c:pt>
                <c:pt idx="3">
                  <c:v>0</c:v>
                </c:pt>
                <c:pt idx="4">
                  <c:v>0</c:v>
                </c:pt>
                <c:pt idx="5">
                  <c:v>0</c:v>
                </c:pt>
                <c:pt idx="6">
                  <c:v>0</c:v>
                </c:pt>
              </c:numCache>
              <c:extLst/>
            </c:numRef>
          </c:val>
          <c:extLst>
            <c:ext xmlns:c16="http://schemas.microsoft.com/office/drawing/2014/chart" uri="{C3380CC4-5D6E-409C-BE32-E72D297353CC}">
              <c16:uniqueId val="{00000001-1DCA-4727-A2A1-4B62221D996C}"/>
            </c:ext>
          </c:extLst>
        </c:ser>
        <c:ser>
          <c:idx val="10"/>
          <c:order val="2"/>
          <c:tx>
            <c:strRef>
              <c:f>'ESG Bonds'!$AX$78</c:f>
              <c:strCache>
                <c:ptCount val="1"/>
                <c:pt idx="0">
                  <c:v>Sum</c:v>
                </c:pt>
              </c:strCache>
            </c:strRef>
          </c:tx>
          <c:spPr>
            <a:noFill/>
          </c:spPr>
          <c:invertIfNegative val="0"/>
          <c:dLbls>
            <c:dLbl>
              <c:idx val="0"/>
              <c:tx>
                <c:rich>
                  <a:bodyPr/>
                  <a:lstStyle/>
                  <a:p>
                    <a:fld id="{9700AFE1-6325-4AA9-A61C-70E9321A4C3F}"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1DCA-4727-A2A1-4B62221D996C}"/>
                </c:ext>
              </c:extLst>
            </c:dLbl>
            <c:dLbl>
              <c:idx val="1"/>
              <c:tx>
                <c:rich>
                  <a:bodyPr/>
                  <a:lstStyle/>
                  <a:p>
                    <a:fld id="{27BAD43F-F077-4642-BD4C-560E540A6B1B}"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1DCA-4727-A2A1-4B62221D996C}"/>
                </c:ext>
              </c:extLst>
            </c:dLbl>
            <c:dLbl>
              <c:idx val="2"/>
              <c:tx>
                <c:rich>
                  <a:bodyPr/>
                  <a:lstStyle/>
                  <a:p>
                    <a:fld id="{974D8090-BE63-4F0A-A37E-7A55693507AD}"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1DCA-4727-A2A1-4B62221D996C}"/>
                </c:ext>
              </c:extLst>
            </c:dLbl>
            <c:dLbl>
              <c:idx val="3"/>
              <c:tx>
                <c:rich>
                  <a:bodyPr/>
                  <a:lstStyle/>
                  <a:p>
                    <a:fld id="{126F0630-55DE-4445-8AF5-C076B24FF6F1}"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1DCA-4727-A2A1-4B62221D996C}"/>
                </c:ext>
              </c:extLst>
            </c:dLbl>
            <c:dLbl>
              <c:idx val="4"/>
              <c:tx>
                <c:rich>
                  <a:bodyPr/>
                  <a:lstStyle/>
                  <a:p>
                    <a:fld id="{1513F3FC-0682-4AB6-AB66-E712FFC57A5E}"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1DCA-4727-A2A1-4B62221D996C}"/>
                </c:ext>
              </c:extLst>
            </c:dLbl>
            <c:dLbl>
              <c:idx val="5"/>
              <c:tx>
                <c:rich>
                  <a:bodyPr/>
                  <a:lstStyle/>
                  <a:p>
                    <a:fld id="{A7F1A4A7-3A68-4838-8693-4A83B4199ADC}"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1DCA-4727-A2A1-4B62221D996C}"/>
                </c:ext>
              </c:extLst>
            </c:dLbl>
            <c:dLbl>
              <c:idx val="6"/>
              <c:tx>
                <c:rich>
                  <a:bodyPr/>
                  <a:lstStyle/>
                  <a:p>
                    <a:fld id="{60D1BB39-5000-4417-B959-D234FCEA6A6C}"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1DCA-4727-A2A1-4B62221D996C}"/>
                </c:ext>
              </c:extLst>
            </c:dLbl>
            <c:numFmt formatCode="&quot;$&quot;#,##0.0" sourceLinked="0"/>
            <c:spPr>
              <a:noFill/>
              <a:ln>
                <a:noFill/>
              </a:ln>
              <a:effectLst/>
            </c:sp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strRef>
              <c:f>'ESG Bonds'!$AM$82:$AM$88</c:f>
              <c:strCache>
                <c:ptCount val="7"/>
                <c:pt idx="0">
                  <c:v>2017</c:v>
                </c:pt>
                <c:pt idx="1">
                  <c:v>2018</c:v>
                </c:pt>
                <c:pt idx="2">
                  <c:v>2019</c:v>
                </c:pt>
                <c:pt idx="3">
                  <c:v>2020</c:v>
                </c:pt>
                <c:pt idx="4">
                  <c:v>2021</c:v>
                </c:pt>
                <c:pt idx="5">
                  <c:v>2021YTD</c:v>
                </c:pt>
                <c:pt idx="6">
                  <c:v>2022YTD</c:v>
                </c:pt>
              </c:strCache>
              <c:extLst/>
            </c:strRef>
          </c:cat>
          <c:val>
            <c:numRef>
              <c:f>'ESG Bonds'!$AX$82:$AX$88</c:f>
              <c:numCache>
                <c:formatCode>"$"#,##0</c:formatCode>
                <c:ptCount val="7"/>
                <c:pt idx="0">
                  <c:v>0</c:v>
                </c:pt>
                <c:pt idx="1">
                  <c:v>2503</c:v>
                </c:pt>
                <c:pt idx="2">
                  <c:v>3657.556</c:v>
                </c:pt>
                <c:pt idx="3">
                  <c:v>4925</c:v>
                </c:pt>
                <c:pt idx="4">
                  <c:v>10562.865</c:v>
                </c:pt>
                <c:pt idx="5">
                  <c:v>4740</c:v>
                </c:pt>
                <c:pt idx="6">
                  <c:v>1990</c:v>
                </c:pt>
              </c:numCache>
              <c:extLst/>
            </c:numRef>
          </c:val>
          <c:extLst>
            <c:ext xmlns:c15="http://schemas.microsoft.com/office/drawing/2012/chart" uri="{02D57815-91ED-43cb-92C2-25804820EDAC}">
              <c15:datalabelsRange>
                <c15:f>'ESG Bonds'!$AN$82:$AN$88</c15:f>
                <c15:dlblRangeCache>
                  <c:ptCount val="7"/>
                  <c:pt idx="0">
                    <c:v>$0</c:v>
                  </c:pt>
                  <c:pt idx="1">
                    <c:v>$750</c:v>
                  </c:pt>
                  <c:pt idx="2">
                    <c:v>$2,319</c:v>
                  </c:pt>
                  <c:pt idx="3">
                    <c:v>$2,175</c:v>
                  </c:pt>
                  <c:pt idx="4">
                    <c:v>$1,448</c:v>
                  </c:pt>
                  <c:pt idx="5">
                    <c:v>$775</c:v>
                  </c:pt>
                  <c:pt idx="6">
                    <c:v>$900</c:v>
                  </c:pt>
                </c15:dlblRangeCache>
              </c15:datalabelsRange>
            </c:ext>
            <c:ext xmlns:c16="http://schemas.microsoft.com/office/drawing/2014/chart" uri="{C3380CC4-5D6E-409C-BE32-E72D297353CC}">
              <c16:uniqueId val="{00000009-1DCA-4727-A2A1-4B62221D996C}"/>
            </c:ext>
          </c:extLst>
        </c:ser>
        <c:dLbls>
          <c:showLegendKey val="0"/>
          <c:showVal val="0"/>
          <c:showCatName val="0"/>
          <c:showSerName val="0"/>
          <c:showPercent val="0"/>
          <c:showBubbleSize val="0"/>
        </c:dLbls>
        <c:gapWidth val="150"/>
        <c:overlap val="100"/>
        <c:axId val="771123840"/>
        <c:axId val="771133824"/>
      </c:barChart>
      <c:catAx>
        <c:axId val="771123840"/>
        <c:scaling>
          <c:orientation val="minMax"/>
        </c:scaling>
        <c:delete val="0"/>
        <c:axPos val="b"/>
        <c:numFmt formatCode="General" sourceLinked="1"/>
        <c:majorTickMark val="out"/>
        <c:minorTickMark val="none"/>
        <c:tickLblPos val="nextTo"/>
        <c:spPr>
          <a:ln>
            <a:noFill/>
          </a:ln>
        </c:spPr>
        <c:crossAx val="771133824"/>
        <c:crosses val="autoZero"/>
        <c:auto val="1"/>
        <c:lblAlgn val="ctr"/>
        <c:lblOffset val="100"/>
        <c:noMultiLvlLbl val="0"/>
      </c:catAx>
      <c:valAx>
        <c:axId val="771133824"/>
        <c:scaling>
          <c:orientation val="minMax"/>
          <c:max val="3000"/>
        </c:scaling>
        <c:delete val="0"/>
        <c:axPos val="l"/>
        <c:majorGridlines>
          <c:spPr>
            <a:ln w="6350">
              <a:solidFill>
                <a:srgbClr val="BEBEBE"/>
              </a:solidFill>
              <a:prstDash val="dash"/>
            </a:ln>
          </c:spPr>
        </c:majorGridlines>
        <c:numFmt formatCode="&quot;$&quot;#,##0" sourceLinked="0"/>
        <c:majorTickMark val="out"/>
        <c:minorTickMark val="none"/>
        <c:tickLblPos val="nextTo"/>
        <c:spPr>
          <a:ln>
            <a:noFill/>
          </a:ln>
        </c:spPr>
        <c:crossAx val="771123840"/>
        <c:crosses val="autoZero"/>
        <c:crossBetween val="between"/>
        <c:majorUnit val="1000"/>
      </c:valAx>
      <c:spPr>
        <a:noFill/>
      </c:spPr>
    </c:plotArea>
    <c:plotVisOnly val="1"/>
    <c:dispBlanksAs val="gap"/>
    <c:showDLblsOverMax val="0"/>
  </c:chart>
  <c:spPr>
    <a:noFill/>
    <a:ln>
      <a:noFill/>
    </a:ln>
  </c:spPr>
  <c:txPr>
    <a:bodyPr/>
    <a:lstStyle/>
    <a:p>
      <a:pPr>
        <a:defRPr sz="800">
          <a:solidFill>
            <a:schemeClr val="tx1"/>
          </a:solidFill>
          <a:latin typeface="Arial" panose="020B0604020202020204" pitchFamily="34" charset="0"/>
          <a:cs typeface="Arial" panose="020B0604020202020204"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C937B0-FBD4-4FDC-A72C-9F0F4707A70D}" type="datetimeFigureOut">
              <a:rPr lang="en-US" smtClean="0"/>
              <a:t>9/20/2022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4C18E1-B723-409C-AEB9-5B594C5E6585}" type="slidenum">
              <a:rPr lang="en-US" smtClean="0"/>
              <a:t>‹#›</a:t>
            </a:fld>
            <a:endParaRPr lang="en-US" dirty="0"/>
          </a:p>
        </p:txBody>
      </p:sp>
    </p:spTree>
    <p:extLst>
      <p:ext uri="{BB962C8B-B14F-4D97-AF65-F5344CB8AC3E}">
        <p14:creationId xmlns:p14="http://schemas.microsoft.com/office/powerpoint/2010/main" val="3289300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D2DE71B-708B-4E28-85FE-2E05DF29CB80}"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6112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6954AC-0A02-4E49-B8AA-D16CFEC95CB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597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C40A55B-0718-4EDB-9EC6-F78B63B3E2EA}"/>
              </a:ext>
            </a:extLst>
          </p:cNvPr>
          <p:cNvSpPr>
            <a:spLocks noGrp="1"/>
          </p:cNvSpPr>
          <p:nvPr>
            <p:ph type="sldNum" sz="quarter" idx="10"/>
          </p:nvPr>
        </p:nvSpPr>
        <p:spPr/>
        <p:txBody>
          <a:bodyPr/>
          <a:lstStyle/>
          <a:p>
            <a:pPr algn="ctr"/>
            <a:fld id="{42BE67BC-1A03-4B40-854D-5F7AD7932CE4}" type="slidenum">
              <a:rPr lang="en-US" smtClean="0"/>
              <a:pPr algn="ctr"/>
              <a:t>‹#›</a:t>
            </a:fld>
            <a:endParaRPr lang="en-US" dirty="0"/>
          </a:p>
        </p:txBody>
      </p:sp>
    </p:spTree>
    <p:extLst>
      <p:ext uri="{BB962C8B-B14F-4D97-AF65-F5344CB8AC3E}">
        <p14:creationId xmlns:p14="http://schemas.microsoft.com/office/powerpoint/2010/main" val="309663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E8105-0FBA-41F1-BCDD-ABAA426C5AE0}"/>
              </a:ext>
            </a:extLst>
          </p:cNvPr>
          <p:cNvSpPr>
            <a:spLocks noGrp="1"/>
          </p:cNvSpPr>
          <p:nvPr>
            <p:ph type="title"/>
          </p:nvPr>
        </p:nvSpPr>
        <p:spPr>
          <a:xfrm>
            <a:off x="838200" y="815119"/>
            <a:ext cx="10515600" cy="875569"/>
          </a:xfrm>
        </p:spPr>
        <p:txBody>
          <a:bodyPr>
            <a:noAutofit/>
          </a:bodyPr>
          <a:lstStyle>
            <a:lvl1pPr>
              <a:defRPr sz="36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D8966E9-B066-422F-8F93-83FE9CDDDD7C}"/>
              </a:ext>
            </a:extLst>
          </p:cNvPr>
          <p:cNvSpPr>
            <a:spLocks noGrp="1"/>
          </p:cNvSpPr>
          <p:nvPr>
            <p:ph idx="1"/>
          </p:nvPr>
        </p:nvSpPr>
        <p:spPr/>
        <p:txBody>
          <a:bodyPr/>
          <a:lstStyle>
            <a:lvl1pPr>
              <a:defRPr b="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AF154AF1-875A-4BD6-9F67-E45A04D81D8E}"/>
              </a:ext>
            </a:extLst>
          </p:cNvPr>
          <p:cNvSpPr>
            <a:spLocks noGrp="1"/>
          </p:cNvSpPr>
          <p:nvPr>
            <p:ph type="sldNum" sz="quarter" idx="10"/>
          </p:nvPr>
        </p:nvSpPr>
        <p:spPr/>
        <p:txBody>
          <a:bodyPr/>
          <a:lstStyle/>
          <a:p>
            <a:pPr algn="ctr"/>
            <a:fld id="{42BE67BC-1A03-4B40-854D-5F7AD7932CE4}" type="slidenum">
              <a:rPr lang="en-US" smtClean="0"/>
              <a:pPr algn="ctr"/>
              <a:t>‹#›</a:t>
            </a:fld>
            <a:endParaRPr lang="en-US" dirty="0"/>
          </a:p>
        </p:txBody>
      </p:sp>
    </p:spTree>
    <p:extLst>
      <p:ext uri="{BB962C8B-B14F-4D97-AF65-F5344CB8AC3E}">
        <p14:creationId xmlns:p14="http://schemas.microsoft.com/office/powerpoint/2010/main" val="419018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BDE1B-0C7A-4FFA-9F33-803C5B13DC29}"/>
              </a:ext>
            </a:extLst>
          </p:cNvPr>
          <p:cNvSpPr>
            <a:spLocks noGrp="1"/>
          </p:cNvSpPr>
          <p:nvPr>
            <p:ph type="title"/>
          </p:nvPr>
        </p:nvSpPr>
        <p:spPr>
          <a:xfrm>
            <a:off x="838200" y="814323"/>
            <a:ext cx="10515600" cy="876366"/>
          </a:xfrm>
        </p:spPr>
        <p:txBody>
          <a:bodyPr>
            <a:normAutofit/>
          </a:bodyPr>
          <a:lstStyle>
            <a:lvl1pPr>
              <a:defRPr sz="36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EDE1642-7420-4592-8BB8-F9A9BA43A16E}"/>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7F44183-BCEE-45B1-A0DA-F7C7EFD2FE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39CA43E-9D05-4E8A-9115-E7C001C10687}"/>
              </a:ext>
            </a:extLst>
          </p:cNvPr>
          <p:cNvSpPr>
            <a:spLocks noGrp="1"/>
          </p:cNvSpPr>
          <p:nvPr>
            <p:ph type="sldNum" sz="quarter" idx="10"/>
          </p:nvPr>
        </p:nvSpPr>
        <p:spPr/>
        <p:txBody>
          <a:bodyPr/>
          <a:lstStyle/>
          <a:p>
            <a:pPr algn="ctr"/>
            <a:fld id="{42BE67BC-1A03-4B40-854D-5F7AD7932CE4}" type="slidenum">
              <a:rPr lang="en-US" smtClean="0"/>
              <a:pPr algn="ctr"/>
              <a:t>‹#›</a:t>
            </a:fld>
            <a:endParaRPr lang="en-US" dirty="0"/>
          </a:p>
        </p:txBody>
      </p:sp>
    </p:spTree>
    <p:extLst>
      <p:ext uri="{BB962C8B-B14F-4D97-AF65-F5344CB8AC3E}">
        <p14:creationId xmlns:p14="http://schemas.microsoft.com/office/powerpoint/2010/main" val="2178671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2B2CEB2-7231-4B4D-9FA4-23446721FE67}"/>
              </a:ext>
            </a:extLst>
          </p:cNvPr>
          <p:cNvSpPr>
            <a:spLocks noGrp="1"/>
          </p:cNvSpPr>
          <p:nvPr>
            <p:ph type="sldNum" sz="quarter" idx="10"/>
          </p:nvPr>
        </p:nvSpPr>
        <p:spPr/>
        <p:txBody>
          <a:bodyPr/>
          <a:lstStyle/>
          <a:p>
            <a:pPr algn="ctr"/>
            <a:fld id="{42BE67BC-1A03-4B40-854D-5F7AD7932CE4}" type="slidenum">
              <a:rPr lang="en-US" smtClean="0"/>
              <a:pPr algn="ctr"/>
              <a:t>‹#›</a:t>
            </a:fld>
            <a:endParaRPr lang="en-US" dirty="0"/>
          </a:p>
        </p:txBody>
      </p:sp>
    </p:spTree>
    <p:extLst>
      <p:ext uri="{BB962C8B-B14F-4D97-AF65-F5344CB8AC3E}">
        <p14:creationId xmlns:p14="http://schemas.microsoft.com/office/powerpoint/2010/main" val="1580329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3632" y="87314"/>
            <a:ext cx="11984736" cy="34607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101601" y="609599"/>
            <a:ext cx="11986684" cy="57610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58537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3632" y="87314"/>
            <a:ext cx="11984736" cy="346075"/>
          </a:xfrm>
        </p:spPr>
        <p:txBody>
          <a:bodyPr/>
          <a:lstStyle>
            <a:lvl1pPr>
              <a:defRPr>
                <a:solidFill>
                  <a:schemeClr val="tx1"/>
                </a:solidFill>
              </a:defRPr>
            </a:lvl1pPr>
          </a:lstStyle>
          <a:p>
            <a:r>
              <a:rPr lang="en-US"/>
              <a:t>Click to edit Master title style</a:t>
            </a:r>
            <a:endParaRPr lang="en-US" dirty="0"/>
          </a:p>
        </p:txBody>
      </p:sp>
      <p:sp>
        <p:nvSpPr>
          <p:cNvPr id="7" name="Content Placeholder 6"/>
          <p:cNvSpPr>
            <a:spLocks noGrp="1"/>
          </p:cNvSpPr>
          <p:nvPr>
            <p:ph sz="quarter" idx="10"/>
          </p:nvPr>
        </p:nvSpPr>
        <p:spPr>
          <a:xfrm>
            <a:off x="103632" y="609600"/>
            <a:ext cx="11984736" cy="57721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40281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322F82DC-316E-4F2A-82D2-2A25885BDC39}"/>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0" y="-107577"/>
            <a:ext cx="12192000" cy="6858000"/>
          </a:xfrm>
          <a:prstGeom prst="rect">
            <a:avLst/>
          </a:prstGeom>
        </p:spPr>
      </p:pic>
      <p:sp>
        <p:nvSpPr>
          <p:cNvPr id="2" name="Title Placeholder 1">
            <a:extLst>
              <a:ext uri="{FF2B5EF4-FFF2-40B4-BE49-F238E27FC236}">
                <a16:creationId xmlns:a16="http://schemas.microsoft.com/office/drawing/2014/main" id="{87BE9691-55FB-4121-A355-36781E750DE4}"/>
              </a:ext>
            </a:extLst>
          </p:cNvPr>
          <p:cNvSpPr>
            <a:spLocks noGrp="1"/>
          </p:cNvSpPr>
          <p:nvPr>
            <p:ph type="title"/>
          </p:nvPr>
        </p:nvSpPr>
        <p:spPr>
          <a:xfrm>
            <a:off x="838200" y="815119"/>
            <a:ext cx="10515600" cy="8755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AC00CA9-8749-4B01-9B2B-57F078BE53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23F80B45-5869-4E1A-9550-04065AC977AF}"/>
              </a:ext>
            </a:extLst>
          </p:cNvPr>
          <p:cNvSpPr>
            <a:spLocks noGrp="1"/>
          </p:cNvSpPr>
          <p:nvPr>
            <p:ph type="sldNum" sz="quarter" idx="4"/>
          </p:nvPr>
        </p:nvSpPr>
        <p:spPr>
          <a:xfrm>
            <a:off x="15267"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endParaRPr lang="en-US" dirty="0"/>
          </a:p>
        </p:txBody>
      </p:sp>
    </p:spTree>
    <p:extLst>
      <p:ext uri="{BB962C8B-B14F-4D97-AF65-F5344CB8AC3E}">
        <p14:creationId xmlns:p14="http://schemas.microsoft.com/office/powerpoint/2010/main" val="1278334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6" r:id="rId5"/>
    <p:sldLayoutId id="2147483658" r:id="rId6"/>
  </p:sldLayoutIdLst>
  <p:hf hdr="0" ftr="0" dt="0"/>
  <p:txStyles>
    <p:titleStyle>
      <a:lvl1pPr algn="l"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1.xml"/><Relationship Id="rId7" Type="http://schemas.openxmlformats.org/officeDocument/2006/relationships/image" Target="../media/image6.svg"/><Relationship Id="rId2" Type="http://schemas.openxmlformats.org/officeDocument/2006/relationships/slideLayout" Target="../slideLayouts/slideLayout5.xml"/><Relationship Id="rId1" Type="http://schemas.openxmlformats.org/officeDocument/2006/relationships/tags" Target="../tags/tag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A14B2CC-4783-45FD-983E-1ADCD78A027B}"/>
              </a:ext>
            </a:extLst>
          </p:cNvPr>
          <p:cNvPicPr>
            <a:picLocks noChangeAspect="1"/>
          </p:cNvPicPr>
          <p:nvPr/>
        </p:nvPicPr>
        <p:blipFill>
          <a:blip r:embed="rId2"/>
          <a:stretch>
            <a:fillRect/>
          </a:stretch>
        </p:blipFill>
        <p:spPr>
          <a:xfrm>
            <a:off x="2459409" y="3341357"/>
            <a:ext cx="7867650" cy="2047875"/>
          </a:xfrm>
          <a:prstGeom prst="rect">
            <a:avLst/>
          </a:prstGeom>
        </p:spPr>
      </p:pic>
      <p:graphicFrame>
        <p:nvGraphicFramePr>
          <p:cNvPr id="3" name="Table 2">
            <a:extLst>
              <a:ext uri="{FF2B5EF4-FFF2-40B4-BE49-F238E27FC236}">
                <a16:creationId xmlns:a16="http://schemas.microsoft.com/office/drawing/2014/main" id="{352ADD96-A574-47A4-A804-B3D17C9145C4}"/>
              </a:ext>
            </a:extLst>
          </p:cNvPr>
          <p:cNvGraphicFramePr>
            <a:graphicFrameLocks noGrp="1"/>
          </p:cNvGraphicFramePr>
          <p:nvPr>
            <p:extLst>
              <p:ext uri="{D42A27DB-BD31-4B8C-83A1-F6EECF244321}">
                <p14:modId xmlns:p14="http://schemas.microsoft.com/office/powerpoint/2010/main" val="1479821820"/>
              </p:ext>
            </p:extLst>
          </p:nvPr>
        </p:nvGraphicFramePr>
        <p:xfrm>
          <a:off x="2579051" y="1816103"/>
          <a:ext cx="7239000" cy="967740"/>
        </p:xfrm>
        <a:graphic>
          <a:graphicData uri="http://schemas.openxmlformats.org/drawingml/2006/table">
            <a:tbl>
              <a:tblPr/>
              <a:tblGrid>
                <a:gridCol w="7239000">
                  <a:extLst>
                    <a:ext uri="{9D8B030D-6E8A-4147-A177-3AD203B41FA5}">
                      <a16:colId xmlns:a16="http://schemas.microsoft.com/office/drawing/2014/main" val="3466142148"/>
                    </a:ext>
                  </a:extLst>
                </a:gridCol>
              </a:tblGrid>
              <a:tr h="0">
                <a:tc>
                  <a:txBody>
                    <a:bodyPr/>
                    <a:lstStyle/>
                    <a:p>
                      <a:pPr fontAlgn="t"/>
                      <a:r>
                        <a:rPr lang="en-US" b="1" dirty="0">
                          <a:effectLst/>
                          <a:latin typeface="Roboto" panose="02000000000000000000" pitchFamily="2" charset="0"/>
                        </a:rPr>
                        <a:t>	</a:t>
                      </a:r>
                    </a:p>
                    <a:p>
                      <a:pPr fontAlgn="t"/>
                      <a:r>
                        <a:rPr lang="en-US" b="1" dirty="0">
                          <a:effectLst/>
                          <a:latin typeface="Roboto" panose="02000000000000000000" pitchFamily="2" charset="0"/>
                        </a:rPr>
                        <a:t>How ESG is Shaping Investment in the Power Sector</a:t>
                      </a:r>
                    </a:p>
                  </a:txBody>
                  <a:tcPr marT="209550" marB="209550">
                    <a:lnL>
                      <a:noFill/>
                    </a:lnL>
                    <a:lnR>
                      <a:noFill/>
                    </a:lnR>
                    <a:lnT w="9525" cap="flat" cmpd="sng" algn="ctr">
                      <a:solidFill>
                        <a:srgbClr val="F5F5F5"/>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85640324"/>
                  </a:ext>
                </a:extLst>
              </a:tr>
            </a:tbl>
          </a:graphicData>
        </a:graphic>
      </p:graphicFrame>
    </p:spTree>
    <p:extLst>
      <p:ext uri="{BB962C8B-B14F-4D97-AF65-F5344CB8AC3E}">
        <p14:creationId xmlns:p14="http://schemas.microsoft.com/office/powerpoint/2010/main" val="2283441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29369-28BE-40CA-8FB6-6AFC34405656}"/>
              </a:ext>
            </a:extLst>
          </p:cNvPr>
          <p:cNvSpPr>
            <a:spLocks noGrp="1"/>
          </p:cNvSpPr>
          <p:nvPr>
            <p:ph type="title"/>
          </p:nvPr>
        </p:nvSpPr>
        <p:spPr/>
        <p:txBody>
          <a:bodyPr/>
          <a:lstStyle/>
          <a:p>
            <a:r>
              <a:rPr lang="en-CA" dirty="0"/>
              <a:t>Why Sustainable Finance</a:t>
            </a:r>
          </a:p>
        </p:txBody>
      </p:sp>
      <p:sp>
        <p:nvSpPr>
          <p:cNvPr id="3" name="Content Placeholder 2">
            <a:extLst>
              <a:ext uri="{FF2B5EF4-FFF2-40B4-BE49-F238E27FC236}">
                <a16:creationId xmlns:a16="http://schemas.microsoft.com/office/drawing/2014/main" id="{8AE5B732-53FE-4E83-963B-33536DE9DD61}"/>
              </a:ext>
            </a:extLst>
          </p:cNvPr>
          <p:cNvSpPr>
            <a:spLocks noGrp="1"/>
          </p:cNvSpPr>
          <p:nvPr>
            <p:ph idx="1"/>
          </p:nvPr>
        </p:nvSpPr>
        <p:spPr/>
        <p:txBody>
          <a:bodyPr>
            <a:normAutofit/>
          </a:bodyPr>
          <a:lstStyle/>
          <a:p>
            <a:r>
              <a:rPr lang="en-CA" sz="2400" dirty="0"/>
              <a:t>Towards ESG leadership</a:t>
            </a:r>
          </a:p>
          <a:p>
            <a:r>
              <a:rPr lang="en-CA" sz="2400" dirty="0"/>
              <a:t>Highlight corporate ESG investments/target/commitments</a:t>
            </a:r>
          </a:p>
          <a:p>
            <a:r>
              <a:rPr lang="en-CA" sz="2400" dirty="0"/>
              <a:t>Diversify investor base </a:t>
            </a:r>
          </a:p>
          <a:p>
            <a:r>
              <a:rPr lang="en-CA" sz="2400" dirty="0"/>
              <a:t>Possible pricing benefits</a:t>
            </a:r>
          </a:p>
          <a:p>
            <a:r>
              <a:rPr lang="en-CA" sz="2400" dirty="0"/>
              <a:t>Increased engagement with investors, stakeholders </a:t>
            </a:r>
          </a:p>
          <a:p>
            <a:r>
              <a:rPr lang="en-CA" sz="2400" dirty="0"/>
              <a:t>Deeper integration across organization</a:t>
            </a:r>
          </a:p>
          <a:p>
            <a:r>
              <a:rPr lang="en-CA" sz="2400" dirty="0"/>
              <a:t>Accelerated ESG performance  </a:t>
            </a:r>
          </a:p>
        </p:txBody>
      </p:sp>
      <p:sp>
        <p:nvSpPr>
          <p:cNvPr id="4" name="Slide Number Placeholder 3">
            <a:extLst>
              <a:ext uri="{FF2B5EF4-FFF2-40B4-BE49-F238E27FC236}">
                <a16:creationId xmlns:a16="http://schemas.microsoft.com/office/drawing/2014/main" id="{0C60B7D6-56CB-43A9-ACF6-B9A95C9E1BF6}"/>
              </a:ext>
            </a:extLst>
          </p:cNvPr>
          <p:cNvSpPr>
            <a:spLocks noGrp="1"/>
          </p:cNvSpPr>
          <p:nvPr>
            <p:ph type="sldNum" sz="quarter" idx="10"/>
          </p:nvPr>
        </p:nvSpPr>
        <p:spPr/>
        <p:txBody>
          <a:bodyPr/>
          <a:lstStyle/>
          <a:p>
            <a:pPr algn="ctr"/>
            <a:fld id="{42BE67BC-1A03-4B40-854D-5F7AD7932CE4}" type="slidenum">
              <a:rPr lang="en-US" smtClean="0"/>
              <a:pPr algn="ctr"/>
              <a:t>10</a:t>
            </a:fld>
            <a:endParaRPr lang="en-US" dirty="0"/>
          </a:p>
        </p:txBody>
      </p:sp>
    </p:spTree>
    <p:extLst>
      <p:ext uri="{BB962C8B-B14F-4D97-AF65-F5344CB8AC3E}">
        <p14:creationId xmlns:p14="http://schemas.microsoft.com/office/powerpoint/2010/main" val="218889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75831-6755-4B0C-9CE8-18458A4D58EB}"/>
              </a:ext>
            </a:extLst>
          </p:cNvPr>
          <p:cNvSpPr>
            <a:spLocks noGrp="1"/>
          </p:cNvSpPr>
          <p:nvPr>
            <p:ph type="title"/>
          </p:nvPr>
        </p:nvSpPr>
        <p:spPr/>
        <p:txBody>
          <a:bodyPr/>
          <a:lstStyle/>
          <a:p>
            <a:r>
              <a:rPr lang="en-US" dirty="0"/>
              <a:t>Sustainable Financing Models</a:t>
            </a:r>
            <a:br>
              <a:rPr lang="en-US" dirty="0"/>
            </a:br>
            <a:r>
              <a:rPr lang="en-US" dirty="0"/>
              <a:t>	</a:t>
            </a:r>
            <a:r>
              <a:rPr lang="en-US" sz="2800" i="1" dirty="0"/>
              <a:t>Use of Proceeds vs Sustainability Linked</a:t>
            </a:r>
            <a:endParaRPr lang="en-US" i="1" dirty="0"/>
          </a:p>
        </p:txBody>
      </p:sp>
      <p:sp>
        <p:nvSpPr>
          <p:cNvPr id="3" name="Content Placeholder 2">
            <a:extLst>
              <a:ext uri="{FF2B5EF4-FFF2-40B4-BE49-F238E27FC236}">
                <a16:creationId xmlns:a16="http://schemas.microsoft.com/office/drawing/2014/main" id="{43C2645E-B688-41F9-A799-E626BF69D859}"/>
              </a:ext>
            </a:extLst>
          </p:cNvPr>
          <p:cNvSpPr>
            <a:spLocks noGrp="1"/>
          </p:cNvSpPr>
          <p:nvPr>
            <p:ph idx="1"/>
          </p:nvPr>
        </p:nvSpPr>
        <p:spPr/>
        <p:txBody>
          <a:bodyPr>
            <a:normAutofit/>
          </a:bodyPr>
          <a:lstStyle/>
          <a:p>
            <a:pPr>
              <a:buSzPct val="75000"/>
            </a:pPr>
            <a:r>
              <a:rPr lang="en-US" dirty="0"/>
              <a:t>Mostly fixed income instruments (loans or bonds) </a:t>
            </a:r>
          </a:p>
          <a:p>
            <a:pPr>
              <a:buSzPct val="75000"/>
            </a:pPr>
            <a:r>
              <a:rPr lang="en-US" dirty="0"/>
              <a:t>Use of proceeds</a:t>
            </a:r>
          </a:p>
          <a:p>
            <a:pPr lvl="1">
              <a:buSzPct val="75000"/>
            </a:pPr>
            <a:r>
              <a:rPr lang="en-US" dirty="0"/>
              <a:t>Funds raised are used to finance projects that meet pre-defined market criteria </a:t>
            </a:r>
          </a:p>
          <a:p>
            <a:pPr lvl="1">
              <a:buSzPct val="75000"/>
            </a:pPr>
            <a:r>
              <a:rPr lang="en-US" dirty="0"/>
              <a:t>Green, Social, or Sustainability </a:t>
            </a:r>
          </a:p>
          <a:p>
            <a:pPr>
              <a:buSzPct val="75000"/>
            </a:pPr>
            <a:r>
              <a:rPr lang="en-US" dirty="0"/>
              <a:t>Sustainability Linked </a:t>
            </a:r>
          </a:p>
          <a:p>
            <a:pPr lvl="1">
              <a:buSzPct val="75000"/>
            </a:pPr>
            <a:r>
              <a:rPr lang="en-US" dirty="0"/>
              <a:t>Funds raised can be used for general corporate purposes and not directed at a sustainability investment</a:t>
            </a:r>
          </a:p>
          <a:p>
            <a:pPr lvl="1">
              <a:buSzPct val="75000"/>
            </a:pPr>
            <a:r>
              <a:rPr lang="en-US" dirty="0"/>
              <a:t>Financial characteristics vary depending on whether a performance target is met / missed </a:t>
            </a:r>
          </a:p>
          <a:p>
            <a:pPr marL="457200" lvl="1" indent="0">
              <a:buSzPct val="75000"/>
              <a:buNone/>
            </a:pPr>
            <a:endParaRPr lang="en-US" dirty="0"/>
          </a:p>
        </p:txBody>
      </p:sp>
      <p:sp>
        <p:nvSpPr>
          <p:cNvPr id="4" name="Slide Number Placeholder 3">
            <a:extLst>
              <a:ext uri="{FF2B5EF4-FFF2-40B4-BE49-F238E27FC236}">
                <a16:creationId xmlns:a16="http://schemas.microsoft.com/office/drawing/2014/main" id="{0A1845B6-F237-4B69-9FE2-7DC07AA4FF78}"/>
              </a:ext>
            </a:extLst>
          </p:cNvPr>
          <p:cNvSpPr>
            <a:spLocks noGrp="1"/>
          </p:cNvSpPr>
          <p:nvPr>
            <p:ph type="sldNum" sz="quarter" idx="10"/>
          </p:nvPr>
        </p:nvSpPr>
        <p:spPr/>
        <p:txBody>
          <a:bodyPr/>
          <a:lstStyle/>
          <a:p>
            <a:pPr algn="ctr"/>
            <a:fld id="{42BE67BC-1A03-4B40-854D-5F7AD7932CE4}" type="slidenum">
              <a:rPr lang="en-US" smtClean="0"/>
              <a:pPr algn="ctr"/>
              <a:t>11</a:t>
            </a:fld>
            <a:endParaRPr lang="en-US" dirty="0"/>
          </a:p>
        </p:txBody>
      </p:sp>
    </p:spTree>
    <p:extLst>
      <p:ext uri="{BB962C8B-B14F-4D97-AF65-F5344CB8AC3E}">
        <p14:creationId xmlns:p14="http://schemas.microsoft.com/office/powerpoint/2010/main" val="1291286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3D696495-AAD9-4B60-A344-5B0E7266F603}"/>
              </a:ext>
            </a:extLst>
          </p:cNvPr>
          <p:cNvSpPr txBox="1"/>
          <p:nvPr/>
        </p:nvSpPr>
        <p:spPr>
          <a:xfrm>
            <a:off x="5848348" y="6383262"/>
            <a:ext cx="5410200" cy="107722"/>
          </a:xfrm>
          <a:prstGeom prst="rect">
            <a:avLst/>
          </a:prstGeom>
        </p:spPr>
        <p:txBody>
          <a:bodyPr vert="horz" wrap="square" lIns="0" tIns="0" rIns="0" bIns="0" rtlCol="0" anchor="ctr" anchorCtr="0">
            <a:spAutoFit/>
          </a:bodyPr>
          <a:lstStyle/>
          <a:p>
            <a:pPr eaLnBrk="0" fontAlgn="base" hangingPunct="0">
              <a:buSzPct val="90000"/>
              <a:defRPr/>
            </a:pPr>
            <a:r>
              <a:rPr lang="en-US" sz="700" dirty="0">
                <a:solidFill>
                  <a:srgbClr val="5A5A5A"/>
                </a:solidFill>
                <a:latin typeface="Arial"/>
              </a:rPr>
              <a:t>Source: Bloomberg, Scotiabank. As at April 30, 2022</a:t>
            </a:r>
          </a:p>
        </p:txBody>
      </p:sp>
      <p:sp>
        <p:nvSpPr>
          <p:cNvPr id="25" name="Text Placeholder 6">
            <a:extLst>
              <a:ext uri="{FF2B5EF4-FFF2-40B4-BE49-F238E27FC236}">
                <a16:creationId xmlns:a16="http://schemas.microsoft.com/office/drawing/2014/main" id="{544F36E3-285C-4AEB-AA42-C27E4A55EEBB}"/>
              </a:ext>
            </a:extLst>
          </p:cNvPr>
          <p:cNvSpPr txBox="1">
            <a:spLocks/>
          </p:cNvSpPr>
          <p:nvPr/>
        </p:nvSpPr>
        <p:spPr bwMode="auto">
          <a:xfrm>
            <a:off x="232281" y="2149397"/>
            <a:ext cx="5191775" cy="374904"/>
          </a:xfrm>
          <a:prstGeom prst="rect">
            <a:avLst/>
          </a:prstGeom>
          <a:noFill/>
          <a:ln>
            <a:noFill/>
          </a:ln>
          <a:effectLst/>
        </p:spPr>
        <p:txBody>
          <a:bodyPr vert="horz" wrap="square" lIns="502920" tIns="0" rIns="0" bIns="27432" numCol="1" anchor="b" anchorCtr="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sz="1200" b="1" dirty="0">
                <a:solidFill>
                  <a:srgbClr val="5A5A5A"/>
                </a:solidFill>
                <a:latin typeface="Arial" panose="020B0604020202020204" pitchFamily="34" charset="0"/>
                <a:cs typeface="Arial" panose="020B0604020202020204" pitchFamily="34" charset="0"/>
              </a:rPr>
              <a:t>P&amp;U ESG Labelled Bond Issuance Slowed in 2022YTD…</a:t>
            </a:r>
          </a:p>
          <a:p>
            <a:pPr>
              <a:defRPr/>
            </a:pPr>
            <a:r>
              <a:rPr lang="en-US" sz="800" dirty="0">
                <a:solidFill>
                  <a:srgbClr val="5A5A5A"/>
                </a:solidFill>
                <a:latin typeface="Arial"/>
                <a:cs typeface="Arial" panose="020B0604020202020204" pitchFamily="34" charset="0"/>
              </a:rPr>
              <a:t>C$ Millions | P&amp;U ESG Labelled Offerings</a:t>
            </a:r>
          </a:p>
        </p:txBody>
      </p:sp>
      <p:sp>
        <p:nvSpPr>
          <p:cNvPr id="26" name="Text Placeholder 6">
            <a:extLst>
              <a:ext uri="{FF2B5EF4-FFF2-40B4-BE49-F238E27FC236}">
                <a16:creationId xmlns:a16="http://schemas.microsoft.com/office/drawing/2014/main" id="{1E644CFA-05E0-49E6-9C51-78C5839B4B63}"/>
              </a:ext>
            </a:extLst>
          </p:cNvPr>
          <p:cNvSpPr txBox="1">
            <a:spLocks/>
          </p:cNvSpPr>
          <p:nvPr/>
        </p:nvSpPr>
        <p:spPr bwMode="auto">
          <a:xfrm>
            <a:off x="6271859" y="1990452"/>
            <a:ext cx="4771690" cy="517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2920" tIns="0" rIns="0" bIns="27432" numCol="1" anchor="b" anchorCtr="0" compatLnSpc="1">
            <a:prstTxWarp prst="textNoShape">
              <a:avLst/>
            </a:prstTxWarp>
            <a:noAutofit/>
          </a:bodyPr>
          <a:lstStyle>
            <a:lvl1pPr marL="228600" indent="-228600" algn="l" rtl="0" eaLnBrk="1" fontAlgn="base" hangingPunct="1">
              <a:spcBef>
                <a:spcPts val="0"/>
              </a:spcBef>
              <a:spcAft>
                <a:spcPts val="1200"/>
              </a:spcAft>
              <a:buClr>
                <a:srgbClr val="5A5A5A"/>
              </a:buClr>
              <a:buFont typeface="Arial" panose="020B0604020202020204" pitchFamily="34" charset="0"/>
              <a:buChar char="•"/>
              <a:defRPr sz="1400">
                <a:solidFill>
                  <a:srgbClr val="5A5A5A"/>
                </a:solidFill>
                <a:latin typeface="+mn-lt"/>
                <a:ea typeface="+mn-ea"/>
                <a:cs typeface="+mn-cs"/>
              </a:defRPr>
            </a:lvl1pPr>
            <a:lvl2pPr marL="685800" indent="-288925" algn="l" rtl="0" eaLnBrk="1" fontAlgn="base" hangingPunct="1">
              <a:spcBef>
                <a:spcPts val="0"/>
              </a:spcBef>
              <a:spcAft>
                <a:spcPts val="1200"/>
              </a:spcAft>
              <a:buClr>
                <a:srgbClr val="5A5A5A"/>
              </a:buClr>
              <a:buSzPct val="100000"/>
              <a:buFont typeface="Arial" panose="020B0604020202020204" pitchFamily="34" charset="0"/>
              <a:buChar char="−"/>
              <a:defRPr sz="1200">
                <a:solidFill>
                  <a:srgbClr val="5A5A5A"/>
                </a:solidFill>
                <a:latin typeface="+mn-lt"/>
              </a:defRPr>
            </a:lvl2pPr>
            <a:lvl3pPr marL="573088" indent="-169863" algn="l" rtl="0" eaLnBrk="1" fontAlgn="base" hangingPunct="1">
              <a:spcBef>
                <a:spcPct val="50000"/>
              </a:spcBef>
              <a:spcAft>
                <a:spcPct val="0"/>
              </a:spcAft>
              <a:buSzPct val="100000"/>
              <a:buFont typeface="Courier New" pitchFamily="49" charset="0"/>
              <a:buChar char="o"/>
              <a:defRPr sz="1200">
                <a:solidFill>
                  <a:schemeClr val="tx1"/>
                </a:solidFill>
                <a:latin typeface="+mn-lt"/>
              </a:defRPr>
            </a:lvl3pPr>
            <a:lvl4pPr marL="914400" indent="-173038" algn="l" rtl="0" eaLnBrk="1" fontAlgn="base" hangingPunct="1">
              <a:spcBef>
                <a:spcPct val="50000"/>
              </a:spcBef>
              <a:spcAft>
                <a:spcPct val="0"/>
              </a:spcAft>
              <a:buChar char="–"/>
              <a:defRPr sz="1100">
                <a:solidFill>
                  <a:schemeClr val="tx1"/>
                </a:solidFill>
                <a:latin typeface="+mn-lt"/>
              </a:defRPr>
            </a:lvl4pPr>
            <a:lvl5pPr marL="1428750" indent="-228600" algn="just" rtl="0" eaLnBrk="1" fontAlgn="base" hangingPunct="1">
              <a:spcBef>
                <a:spcPct val="7000"/>
              </a:spcBef>
              <a:spcAft>
                <a:spcPct val="20000"/>
              </a:spcAft>
              <a:buChar char="»"/>
              <a:defRPr sz="1300">
                <a:solidFill>
                  <a:schemeClr val="tx1"/>
                </a:solidFill>
                <a:latin typeface="AGaramond" pitchFamily="18" charset="0"/>
              </a:defRPr>
            </a:lvl5pPr>
            <a:lvl6pPr marL="1885950" indent="-228600" algn="just" rtl="0" eaLnBrk="1" fontAlgn="base" hangingPunct="1">
              <a:spcBef>
                <a:spcPct val="7000"/>
              </a:spcBef>
              <a:spcAft>
                <a:spcPct val="20000"/>
              </a:spcAft>
              <a:buChar char="»"/>
              <a:defRPr sz="1300">
                <a:solidFill>
                  <a:schemeClr val="tx1"/>
                </a:solidFill>
                <a:latin typeface="AGaramond" pitchFamily="18" charset="0"/>
              </a:defRPr>
            </a:lvl6pPr>
            <a:lvl7pPr marL="2343150" indent="-228600" algn="just" rtl="0" eaLnBrk="1" fontAlgn="base" hangingPunct="1">
              <a:spcBef>
                <a:spcPct val="7000"/>
              </a:spcBef>
              <a:spcAft>
                <a:spcPct val="20000"/>
              </a:spcAft>
              <a:buChar char="»"/>
              <a:defRPr sz="1300">
                <a:solidFill>
                  <a:schemeClr val="tx1"/>
                </a:solidFill>
                <a:latin typeface="AGaramond" pitchFamily="18" charset="0"/>
              </a:defRPr>
            </a:lvl7pPr>
            <a:lvl8pPr marL="2800350" indent="-228600" algn="just" rtl="0" eaLnBrk="1" fontAlgn="base" hangingPunct="1">
              <a:spcBef>
                <a:spcPct val="7000"/>
              </a:spcBef>
              <a:spcAft>
                <a:spcPct val="20000"/>
              </a:spcAft>
              <a:buChar char="»"/>
              <a:defRPr sz="1300">
                <a:solidFill>
                  <a:schemeClr val="tx1"/>
                </a:solidFill>
                <a:latin typeface="AGaramond" pitchFamily="18" charset="0"/>
              </a:defRPr>
            </a:lvl8pPr>
            <a:lvl9pPr marL="3257550" indent="-228600" algn="just" rtl="0" eaLnBrk="1" fontAlgn="base" hangingPunct="1">
              <a:spcBef>
                <a:spcPct val="7000"/>
              </a:spcBef>
              <a:spcAft>
                <a:spcPct val="20000"/>
              </a:spcAft>
              <a:buChar char="»"/>
              <a:defRPr sz="1300">
                <a:solidFill>
                  <a:schemeClr val="tx1"/>
                </a:solidFill>
                <a:latin typeface="AGaramond" pitchFamily="18" charset="0"/>
              </a:defRPr>
            </a:lvl9pPr>
          </a:lstStyle>
          <a:p>
            <a:pPr marL="0" indent="0">
              <a:spcAft>
                <a:spcPts val="0"/>
              </a:spcAft>
              <a:buNone/>
              <a:defRPr/>
            </a:pPr>
            <a:r>
              <a:rPr lang="en-US" sz="1200" b="1" dirty="0">
                <a:latin typeface="Arial"/>
                <a:cs typeface="Arial" panose="020B0604020202020204" pitchFamily="34" charset="0"/>
              </a:rPr>
              <a:t>…but Accounts for 8% of Overall C$ ESG Issuance</a:t>
            </a:r>
          </a:p>
          <a:p>
            <a:pPr marL="0" indent="0">
              <a:spcAft>
                <a:spcPts val="0"/>
              </a:spcAft>
              <a:buNone/>
              <a:defRPr/>
            </a:pPr>
            <a:r>
              <a:rPr lang="en-US" sz="800" dirty="0">
                <a:latin typeface="Arial"/>
                <a:cs typeface="Arial" panose="020B0604020202020204" pitchFamily="34" charset="0"/>
              </a:rPr>
              <a:t>% | Total Corporate Historical Issuance | C$ Green, Social, Sustainability Bonds</a:t>
            </a:r>
            <a:endParaRPr lang="en-US" sz="800" b="1" dirty="0">
              <a:latin typeface="Arial"/>
              <a:cs typeface="Arial" panose="020B0604020202020204" pitchFamily="34" charset="0"/>
            </a:endParaRPr>
          </a:p>
        </p:txBody>
      </p:sp>
      <p:graphicFrame>
        <p:nvGraphicFramePr>
          <p:cNvPr id="17" name="Chart 16">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897768544"/>
              </p:ext>
            </p:extLst>
          </p:nvPr>
        </p:nvGraphicFramePr>
        <p:xfrm>
          <a:off x="6560357" y="2412201"/>
          <a:ext cx="4614573" cy="2959047"/>
        </p:xfrm>
        <a:graphic>
          <a:graphicData uri="http://schemas.openxmlformats.org/drawingml/2006/chart">
            <c:chart xmlns:c="http://schemas.openxmlformats.org/drawingml/2006/chart" xmlns:r="http://schemas.openxmlformats.org/officeDocument/2006/relationships" r:id="rId3"/>
          </a:graphicData>
        </a:graphic>
      </p:graphicFrame>
      <p:sp>
        <p:nvSpPr>
          <p:cNvPr id="18" name="Title 1">
            <a:extLst>
              <a:ext uri="{FF2B5EF4-FFF2-40B4-BE49-F238E27FC236}">
                <a16:creationId xmlns:a16="http://schemas.microsoft.com/office/drawing/2014/main" id="{7D7EB685-0D7D-4D00-936D-E7E35F4C9153}"/>
              </a:ext>
            </a:extLst>
          </p:cNvPr>
          <p:cNvSpPr txBox="1">
            <a:spLocks/>
          </p:cNvSpPr>
          <p:nvPr/>
        </p:nvSpPr>
        <p:spPr>
          <a:xfrm>
            <a:off x="838200" y="815119"/>
            <a:ext cx="10515600" cy="8755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a:lstStyle>
          <a:p>
            <a:r>
              <a:rPr lang="en-CA" dirty="0"/>
              <a:t>Recent Trends in the P&amp;U CAD ESG Market</a:t>
            </a:r>
          </a:p>
        </p:txBody>
      </p:sp>
      <p:sp>
        <p:nvSpPr>
          <p:cNvPr id="10" name="TextBox 9">
            <a:extLst>
              <a:ext uri="{FF2B5EF4-FFF2-40B4-BE49-F238E27FC236}">
                <a16:creationId xmlns:a16="http://schemas.microsoft.com/office/drawing/2014/main" id="{9BA7F535-1CDC-4CC9-9AD4-BB23F1DE2060}"/>
              </a:ext>
            </a:extLst>
          </p:cNvPr>
          <p:cNvSpPr txBox="1"/>
          <p:nvPr/>
        </p:nvSpPr>
        <p:spPr>
          <a:xfrm>
            <a:off x="582007" y="5565849"/>
            <a:ext cx="5410200" cy="107722"/>
          </a:xfrm>
          <a:prstGeom prst="rect">
            <a:avLst/>
          </a:prstGeom>
        </p:spPr>
        <p:txBody>
          <a:bodyPr vert="horz" wrap="square" lIns="0" tIns="0" rIns="0" bIns="0" rtlCol="0" anchor="ctr" anchorCtr="0">
            <a:spAutoFit/>
          </a:bodyPr>
          <a:lstStyle/>
          <a:p>
            <a:pPr marL="0" marR="0" lvl="0" indent="0" algn="l" defTabSz="914400" rtl="0" eaLnBrk="0" fontAlgn="base" latinLnBrk="0" hangingPunct="0">
              <a:lnSpc>
                <a:spcPct val="100000"/>
              </a:lnSpc>
              <a:spcBef>
                <a:spcPts val="0"/>
              </a:spcBef>
              <a:spcAft>
                <a:spcPts val="0"/>
              </a:spcAft>
              <a:buClrTx/>
              <a:buSzPct val="90000"/>
              <a:buFontTx/>
              <a:buNone/>
              <a:tabLst/>
              <a:defRPr/>
            </a:pPr>
            <a:r>
              <a:rPr kumimoji="0" lang="en-US" sz="700" b="0" i="0" u="none" strike="noStrike" kern="1200" cap="none" spc="0" normalizeH="0" baseline="0" noProof="0" dirty="0">
                <a:ln>
                  <a:noFill/>
                </a:ln>
                <a:solidFill>
                  <a:srgbClr val="5A5A5A"/>
                </a:solidFill>
                <a:effectLst/>
                <a:uLnTx/>
                <a:uFillTx/>
                <a:latin typeface="Arial"/>
                <a:ea typeface="+mn-ea"/>
                <a:cs typeface="+mn-cs"/>
              </a:rPr>
              <a:t>Source: Bloomberg, Scotiabank. As at Sep 8, 2022</a:t>
            </a:r>
          </a:p>
        </p:txBody>
      </p:sp>
      <p:graphicFrame>
        <p:nvGraphicFramePr>
          <p:cNvPr id="11" name="Chart 10">
            <a:extLst>
              <a:ext uri="{FF2B5EF4-FFF2-40B4-BE49-F238E27FC236}">
                <a16:creationId xmlns:a16="http://schemas.microsoft.com/office/drawing/2014/main" id="{B52D4AEA-7A95-4EB5-98D3-60261FEB9EC7}"/>
              </a:ext>
            </a:extLst>
          </p:cNvPr>
          <p:cNvGraphicFramePr>
            <a:graphicFrameLocks/>
          </p:cNvGraphicFramePr>
          <p:nvPr>
            <p:extLst>
              <p:ext uri="{D42A27DB-BD31-4B8C-83A1-F6EECF244321}">
                <p14:modId xmlns:p14="http://schemas.microsoft.com/office/powerpoint/2010/main" val="619358767"/>
              </p:ext>
            </p:extLst>
          </p:nvPr>
        </p:nvGraphicFramePr>
        <p:xfrm>
          <a:off x="582007" y="2773815"/>
          <a:ext cx="4937950" cy="2792034"/>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61B34F4F-2DA2-4DA9-9098-A972AFC0F91A}"/>
              </a:ext>
            </a:extLst>
          </p:cNvPr>
          <p:cNvSpPr txBox="1"/>
          <p:nvPr/>
        </p:nvSpPr>
        <p:spPr>
          <a:xfrm>
            <a:off x="6883538" y="5565849"/>
            <a:ext cx="5410200" cy="107722"/>
          </a:xfrm>
          <a:prstGeom prst="rect">
            <a:avLst/>
          </a:prstGeom>
        </p:spPr>
        <p:txBody>
          <a:bodyPr vert="horz" wrap="square" lIns="0" tIns="0" rIns="0" bIns="0" rtlCol="0" anchor="ctr" anchorCtr="0">
            <a:spAutoFit/>
          </a:bodyPr>
          <a:lstStyle/>
          <a:p>
            <a:pPr marL="0" marR="0" lvl="0" indent="0" algn="l" defTabSz="914400" rtl="0" eaLnBrk="0" fontAlgn="base" latinLnBrk="0" hangingPunct="0">
              <a:lnSpc>
                <a:spcPct val="100000"/>
              </a:lnSpc>
              <a:spcBef>
                <a:spcPts val="0"/>
              </a:spcBef>
              <a:spcAft>
                <a:spcPts val="0"/>
              </a:spcAft>
              <a:buClrTx/>
              <a:buSzPct val="90000"/>
              <a:buFontTx/>
              <a:buNone/>
              <a:tabLst/>
              <a:defRPr/>
            </a:pPr>
            <a:r>
              <a:rPr kumimoji="0" lang="en-US" sz="700" b="0" i="0" u="none" strike="noStrike" kern="1200" cap="none" spc="0" normalizeH="0" baseline="0" noProof="0" dirty="0">
                <a:ln>
                  <a:noFill/>
                </a:ln>
                <a:solidFill>
                  <a:srgbClr val="5A5A5A"/>
                </a:solidFill>
                <a:effectLst/>
                <a:uLnTx/>
                <a:uFillTx/>
                <a:latin typeface="Arial"/>
                <a:ea typeface="+mn-ea"/>
                <a:cs typeface="+mn-cs"/>
              </a:rPr>
              <a:t>Source: Bloomberg, Scotiabank. As at Sep 8, 2022</a:t>
            </a:r>
          </a:p>
        </p:txBody>
      </p:sp>
    </p:spTree>
    <p:extLst>
      <p:ext uri="{BB962C8B-B14F-4D97-AF65-F5344CB8AC3E}">
        <p14:creationId xmlns:p14="http://schemas.microsoft.com/office/powerpoint/2010/main" val="3549162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5EEE9-C366-4946-950D-0ACC9CC3F84A}"/>
              </a:ext>
            </a:extLst>
          </p:cNvPr>
          <p:cNvSpPr>
            <a:spLocks noGrp="1"/>
          </p:cNvSpPr>
          <p:nvPr>
            <p:ph type="title"/>
          </p:nvPr>
        </p:nvSpPr>
        <p:spPr/>
        <p:txBody>
          <a:bodyPr/>
          <a:lstStyle/>
          <a:p>
            <a:r>
              <a:rPr lang="en-CA" dirty="0"/>
              <a:t>Use of Proceeds Finance</a:t>
            </a:r>
          </a:p>
        </p:txBody>
      </p:sp>
      <p:sp>
        <p:nvSpPr>
          <p:cNvPr id="3" name="Content Placeholder 2">
            <a:extLst>
              <a:ext uri="{FF2B5EF4-FFF2-40B4-BE49-F238E27FC236}">
                <a16:creationId xmlns:a16="http://schemas.microsoft.com/office/drawing/2014/main" id="{0A8F918F-2A7D-493E-B76B-EC749D326B5A}"/>
              </a:ext>
            </a:extLst>
          </p:cNvPr>
          <p:cNvSpPr>
            <a:spLocks noGrp="1"/>
          </p:cNvSpPr>
          <p:nvPr>
            <p:ph idx="1"/>
          </p:nvPr>
        </p:nvSpPr>
        <p:spPr/>
        <p:txBody>
          <a:bodyPr>
            <a:normAutofit/>
          </a:bodyPr>
          <a:lstStyle/>
          <a:p>
            <a:r>
              <a:rPr lang="en-CA" sz="2000" dirty="0"/>
              <a:t>Green bonds represent the largest portion of ESG debt issuance </a:t>
            </a:r>
          </a:p>
          <a:p>
            <a:pPr lvl="1"/>
            <a:r>
              <a:rPr lang="en-CA" sz="1800" dirty="0"/>
              <a:t>Government and P&amp;U lead issuance </a:t>
            </a:r>
          </a:p>
          <a:p>
            <a:pPr lvl="1"/>
            <a:r>
              <a:rPr lang="en-CA" sz="1800" dirty="0"/>
              <a:t>Use of Proceeds: Renewable power installations, transmission network infrastructure for new low-carbon electricity, energy efficiency investments that reduce grid losses </a:t>
            </a:r>
          </a:p>
          <a:p>
            <a:r>
              <a:rPr lang="en-CA" sz="2000" dirty="0"/>
              <a:t>Recent framework trending to include social categories under broader Sustainability Bond label </a:t>
            </a:r>
          </a:p>
          <a:p>
            <a:pPr lvl="1"/>
            <a:r>
              <a:rPr lang="en-CA" sz="1800" dirty="0"/>
              <a:t>Use of Proceeds: Diverse supplier spend, just transition, connectivity to remote and Indigenous communities </a:t>
            </a:r>
          </a:p>
          <a:p>
            <a:r>
              <a:rPr lang="en-CA" sz="2000" dirty="0"/>
              <a:t>Requires a large capital expenditure pipeline, regular impact reporting </a:t>
            </a:r>
          </a:p>
          <a:p>
            <a:r>
              <a:rPr lang="en-CA" sz="2000" b="0" i="0" dirty="0">
                <a:solidFill>
                  <a:srgbClr val="242424"/>
                </a:solidFill>
                <a:effectLst/>
                <a:latin typeface="-apple-system"/>
              </a:rPr>
              <a:t>7 Canadian P&amp;U companies have set up ESG bond frameworks </a:t>
            </a:r>
          </a:p>
          <a:p>
            <a:pPr lvl="1"/>
            <a:r>
              <a:rPr lang="en-CA" sz="1600" b="0" i="0" dirty="0">
                <a:solidFill>
                  <a:srgbClr val="242424"/>
                </a:solidFill>
                <a:effectLst/>
                <a:latin typeface="-apple-system"/>
              </a:rPr>
              <a:t>CPX, OPG, Bruce Power, Algonquin, Brookfield, FortisBC, Hydro Ottawa with more currently in process!</a:t>
            </a:r>
          </a:p>
          <a:p>
            <a:endParaRPr lang="en-CA" sz="2000" dirty="0"/>
          </a:p>
        </p:txBody>
      </p:sp>
      <p:sp>
        <p:nvSpPr>
          <p:cNvPr id="4" name="Slide Number Placeholder 3">
            <a:extLst>
              <a:ext uri="{FF2B5EF4-FFF2-40B4-BE49-F238E27FC236}">
                <a16:creationId xmlns:a16="http://schemas.microsoft.com/office/drawing/2014/main" id="{B20AD7AF-089D-4F46-96EB-F052DA0887D3}"/>
              </a:ext>
            </a:extLst>
          </p:cNvPr>
          <p:cNvSpPr>
            <a:spLocks noGrp="1"/>
          </p:cNvSpPr>
          <p:nvPr>
            <p:ph type="sldNum" sz="quarter" idx="10"/>
          </p:nvPr>
        </p:nvSpPr>
        <p:spPr/>
        <p:txBody>
          <a:bodyPr/>
          <a:lstStyle/>
          <a:p>
            <a:pPr algn="ctr"/>
            <a:fld id="{42BE67BC-1A03-4B40-854D-5F7AD7932CE4}" type="slidenum">
              <a:rPr lang="en-US" smtClean="0"/>
              <a:pPr algn="ctr"/>
              <a:t>13</a:t>
            </a:fld>
            <a:endParaRPr lang="en-US" dirty="0"/>
          </a:p>
        </p:txBody>
      </p:sp>
      <p:pic>
        <p:nvPicPr>
          <p:cNvPr id="6" name="Picture 5">
            <a:extLst>
              <a:ext uri="{FF2B5EF4-FFF2-40B4-BE49-F238E27FC236}">
                <a16:creationId xmlns:a16="http://schemas.microsoft.com/office/drawing/2014/main" id="{48A9528B-CE9B-48E0-A3D8-8F92A19DD228}"/>
              </a:ext>
            </a:extLst>
          </p:cNvPr>
          <p:cNvPicPr>
            <a:picLocks noChangeAspect="1"/>
          </p:cNvPicPr>
          <p:nvPr/>
        </p:nvPicPr>
        <p:blipFill>
          <a:blip r:embed="rId2"/>
          <a:stretch>
            <a:fillRect/>
          </a:stretch>
        </p:blipFill>
        <p:spPr>
          <a:xfrm>
            <a:off x="1000028" y="5252183"/>
            <a:ext cx="2293679" cy="790698"/>
          </a:xfrm>
          <a:prstGeom prst="rect">
            <a:avLst/>
          </a:prstGeom>
        </p:spPr>
      </p:pic>
      <p:pic>
        <p:nvPicPr>
          <p:cNvPr id="8" name="Picture 7">
            <a:extLst>
              <a:ext uri="{FF2B5EF4-FFF2-40B4-BE49-F238E27FC236}">
                <a16:creationId xmlns:a16="http://schemas.microsoft.com/office/drawing/2014/main" id="{1803988B-4A41-4DBF-A303-792CE4996D8E}"/>
              </a:ext>
            </a:extLst>
          </p:cNvPr>
          <p:cNvPicPr>
            <a:picLocks noChangeAspect="1"/>
          </p:cNvPicPr>
          <p:nvPr/>
        </p:nvPicPr>
        <p:blipFill>
          <a:blip r:embed="rId3"/>
          <a:stretch>
            <a:fillRect/>
          </a:stretch>
        </p:blipFill>
        <p:spPr>
          <a:xfrm>
            <a:off x="3805112" y="5252183"/>
            <a:ext cx="2430687" cy="821179"/>
          </a:xfrm>
          <a:prstGeom prst="rect">
            <a:avLst/>
          </a:prstGeom>
        </p:spPr>
      </p:pic>
      <p:pic>
        <p:nvPicPr>
          <p:cNvPr id="10" name="Picture 9">
            <a:extLst>
              <a:ext uri="{FF2B5EF4-FFF2-40B4-BE49-F238E27FC236}">
                <a16:creationId xmlns:a16="http://schemas.microsoft.com/office/drawing/2014/main" id="{70DAFA34-85C8-451B-9D84-2BCABA9FAE5D}"/>
              </a:ext>
            </a:extLst>
          </p:cNvPr>
          <p:cNvPicPr>
            <a:picLocks noChangeAspect="1"/>
          </p:cNvPicPr>
          <p:nvPr/>
        </p:nvPicPr>
        <p:blipFill>
          <a:blip r:embed="rId4">
            <a:extLst>
              <a:ext uri="{BEBA8EAE-BF5A-486C-A8C5-ECC9F3942E4B}">
                <a14:imgProps xmlns:a14="http://schemas.microsoft.com/office/drawing/2010/main">
                  <a14:imgLayer r:embed="rId5">
                    <a14:imgEffect>
                      <a14:brightnessContrast contrast="40000"/>
                    </a14:imgEffect>
                  </a14:imgLayer>
                </a14:imgProps>
              </a:ext>
            </a:extLst>
          </a:blip>
          <a:stretch>
            <a:fillRect/>
          </a:stretch>
        </p:blipFill>
        <p:spPr>
          <a:xfrm>
            <a:off x="6627135" y="5373468"/>
            <a:ext cx="2851149" cy="699894"/>
          </a:xfrm>
          <a:prstGeom prst="rect">
            <a:avLst/>
          </a:prstGeom>
        </p:spPr>
      </p:pic>
    </p:spTree>
    <p:extLst>
      <p:ext uri="{BB962C8B-B14F-4D97-AF65-F5344CB8AC3E}">
        <p14:creationId xmlns:p14="http://schemas.microsoft.com/office/powerpoint/2010/main" val="1318052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BE83D-C928-4D7C-B546-301B0598EB04}"/>
              </a:ext>
            </a:extLst>
          </p:cNvPr>
          <p:cNvSpPr>
            <a:spLocks noGrp="1"/>
          </p:cNvSpPr>
          <p:nvPr>
            <p:ph type="title"/>
          </p:nvPr>
        </p:nvSpPr>
        <p:spPr/>
        <p:txBody>
          <a:bodyPr/>
          <a:lstStyle/>
          <a:p>
            <a:r>
              <a:rPr lang="en-CA" dirty="0"/>
              <a:t>Issuer Focus</a:t>
            </a:r>
          </a:p>
        </p:txBody>
      </p:sp>
      <p:sp>
        <p:nvSpPr>
          <p:cNvPr id="3" name="Content Placeholder 2">
            <a:extLst>
              <a:ext uri="{FF2B5EF4-FFF2-40B4-BE49-F238E27FC236}">
                <a16:creationId xmlns:a16="http://schemas.microsoft.com/office/drawing/2014/main" id="{A4E4D656-41C9-4C3F-9D15-C35E8DF2DDE5}"/>
              </a:ext>
            </a:extLst>
          </p:cNvPr>
          <p:cNvSpPr>
            <a:spLocks noGrp="1"/>
          </p:cNvSpPr>
          <p:nvPr>
            <p:ph idx="1"/>
          </p:nvPr>
        </p:nvSpPr>
        <p:spPr>
          <a:xfrm>
            <a:off x="838200" y="1500123"/>
            <a:ext cx="10515600" cy="4351338"/>
          </a:xfrm>
        </p:spPr>
        <p:txBody>
          <a:bodyPr/>
          <a:lstStyle/>
          <a:p>
            <a:pPr marL="0" indent="0">
              <a:buNone/>
            </a:pPr>
            <a:r>
              <a:rPr lang="en-CA" dirty="0"/>
              <a:t>Brookfield Renewables </a:t>
            </a:r>
          </a:p>
        </p:txBody>
      </p:sp>
      <p:sp>
        <p:nvSpPr>
          <p:cNvPr id="4" name="Slide Number Placeholder 3">
            <a:extLst>
              <a:ext uri="{FF2B5EF4-FFF2-40B4-BE49-F238E27FC236}">
                <a16:creationId xmlns:a16="http://schemas.microsoft.com/office/drawing/2014/main" id="{6D019321-E817-4FB4-B4BE-EBA7637E88F1}"/>
              </a:ext>
            </a:extLst>
          </p:cNvPr>
          <p:cNvSpPr>
            <a:spLocks noGrp="1"/>
          </p:cNvSpPr>
          <p:nvPr>
            <p:ph type="sldNum" sz="quarter" idx="10"/>
          </p:nvPr>
        </p:nvSpPr>
        <p:spPr/>
        <p:txBody>
          <a:bodyPr/>
          <a:lstStyle/>
          <a:p>
            <a:pPr algn="ctr"/>
            <a:fld id="{42BE67BC-1A03-4B40-854D-5F7AD7932CE4}" type="slidenum">
              <a:rPr lang="en-US" smtClean="0"/>
              <a:pPr algn="ctr"/>
              <a:t>14</a:t>
            </a:fld>
            <a:endParaRPr lang="en-US" dirty="0"/>
          </a:p>
        </p:txBody>
      </p:sp>
      <p:graphicFrame>
        <p:nvGraphicFramePr>
          <p:cNvPr id="5" name="Table 5">
            <a:extLst>
              <a:ext uri="{FF2B5EF4-FFF2-40B4-BE49-F238E27FC236}">
                <a16:creationId xmlns:a16="http://schemas.microsoft.com/office/drawing/2014/main" id="{25052050-88C5-4949-A750-2229C6C7510A}"/>
              </a:ext>
            </a:extLst>
          </p:cNvPr>
          <p:cNvGraphicFramePr>
            <a:graphicFrameLocks noGrp="1"/>
          </p:cNvGraphicFramePr>
          <p:nvPr>
            <p:extLst>
              <p:ext uri="{D42A27DB-BD31-4B8C-83A1-F6EECF244321}">
                <p14:modId xmlns:p14="http://schemas.microsoft.com/office/powerpoint/2010/main" val="1864813469"/>
              </p:ext>
            </p:extLst>
          </p:nvPr>
        </p:nvGraphicFramePr>
        <p:xfrm>
          <a:off x="911218" y="1971331"/>
          <a:ext cx="9932202" cy="4066060"/>
        </p:xfrm>
        <a:graphic>
          <a:graphicData uri="http://schemas.openxmlformats.org/drawingml/2006/table">
            <a:tbl>
              <a:tblPr firstRow="1" bandRow="1">
                <a:tableStyleId>{5C22544A-7EE6-4342-B048-85BDC9FD1C3A}</a:tableStyleId>
              </a:tblPr>
              <a:tblGrid>
                <a:gridCol w="1726104">
                  <a:extLst>
                    <a:ext uri="{9D8B030D-6E8A-4147-A177-3AD203B41FA5}">
                      <a16:colId xmlns:a16="http://schemas.microsoft.com/office/drawing/2014/main" val="1574052890"/>
                    </a:ext>
                  </a:extLst>
                </a:gridCol>
                <a:gridCol w="2242686">
                  <a:extLst>
                    <a:ext uri="{9D8B030D-6E8A-4147-A177-3AD203B41FA5}">
                      <a16:colId xmlns:a16="http://schemas.microsoft.com/office/drawing/2014/main" val="1150688181"/>
                    </a:ext>
                  </a:extLst>
                </a:gridCol>
                <a:gridCol w="5963412">
                  <a:extLst>
                    <a:ext uri="{9D8B030D-6E8A-4147-A177-3AD203B41FA5}">
                      <a16:colId xmlns:a16="http://schemas.microsoft.com/office/drawing/2014/main" val="1949129388"/>
                    </a:ext>
                  </a:extLst>
                </a:gridCol>
              </a:tblGrid>
              <a:tr h="360928">
                <a:tc>
                  <a:txBody>
                    <a:bodyPr/>
                    <a:lstStyle/>
                    <a:p>
                      <a:r>
                        <a:rPr lang="en-CA" dirty="0">
                          <a:solidFill>
                            <a:schemeClr val="tx1">
                              <a:lumMod val="75000"/>
                              <a:lumOff val="25000"/>
                            </a:schemeClr>
                          </a:solidFill>
                        </a:rPr>
                        <a:t>Green Bond Principles</a:t>
                      </a:r>
                    </a:p>
                  </a:txBody>
                  <a:tcPr>
                    <a:solidFill>
                      <a:schemeClr val="accent2">
                        <a:lumMod val="20000"/>
                        <a:lumOff val="80000"/>
                      </a:schemeClr>
                    </a:solidFill>
                  </a:tcPr>
                </a:tc>
                <a:tc>
                  <a:txBody>
                    <a:bodyPr/>
                    <a:lstStyle/>
                    <a:p>
                      <a:r>
                        <a:rPr lang="en-CA" dirty="0">
                          <a:solidFill>
                            <a:schemeClr val="tx1">
                              <a:lumMod val="75000"/>
                              <a:lumOff val="25000"/>
                            </a:schemeClr>
                          </a:solidFill>
                        </a:rPr>
                        <a:t>Description </a:t>
                      </a:r>
                    </a:p>
                  </a:txBody>
                  <a:tcPr>
                    <a:solidFill>
                      <a:schemeClr val="accent2">
                        <a:lumMod val="20000"/>
                        <a:lumOff val="80000"/>
                      </a:schemeClr>
                    </a:solidFill>
                  </a:tcPr>
                </a:tc>
                <a:tc>
                  <a:txBody>
                    <a:bodyPr/>
                    <a:lstStyle/>
                    <a:p>
                      <a:r>
                        <a:rPr lang="en-CA" dirty="0">
                          <a:solidFill>
                            <a:schemeClr val="tx1">
                              <a:lumMod val="75000"/>
                              <a:lumOff val="25000"/>
                            </a:schemeClr>
                          </a:solidFill>
                        </a:rPr>
                        <a:t>Eligible Categories</a:t>
                      </a:r>
                    </a:p>
                  </a:txBody>
                  <a:tcPr>
                    <a:solidFill>
                      <a:schemeClr val="accent2">
                        <a:lumMod val="20000"/>
                        <a:lumOff val="80000"/>
                      </a:schemeClr>
                    </a:solidFill>
                  </a:tcPr>
                </a:tc>
                <a:extLst>
                  <a:ext uri="{0D108BD9-81ED-4DB2-BD59-A6C34878D82A}">
                    <a16:rowId xmlns:a16="http://schemas.microsoft.com/office/drawing/2014/main" val="1393865571"/>
                  </a:ext>
                </a:extLst>
              </a:tr>
              <a:tr h="1809840">
                <a:tc>
                  <a:txBody>
                    <a:bodyPr/>
                    <a:lstStyle/>
                    <a:p>
                      <a:r>
                        <a:rPr lang="en-CA" sz="1200" dirty="0"/>
                        <a:t>Renewable Energy Generation </a:t>
                      </a:r>
                    </a:p>
                  </a:txBody>
                  <a:tcPr>
                    <a:solidFill>
                      <a:schemeClr val="bg1">
                        <a:lumMod val="95000"/>
                      </a:schemeClr>
                    </a:solidFill>
                  </a:tcPr>
                </a:tc>
                <a:tc>
                  <a:txBody>
                    <a:bodyPr/>
                    <a:lstStyle/>
                    <a:p>
                      <a:r>
                        <a:rPr lang="en-US" sz="1200" dirty="0"/>
                        <a:t>Investments that help supply energy from renewable and low carbon sources </a:t>
                      </a:r>
                      <a:endParaRPr lang="en-CA" sz="1200" dirty="0"/>
                    </a:p>
                  </a:txBody>
                  <a:tcPr>
                    <a:solidFill>
                      <a:schemeClr val="bg1"/>
                    </a:solidFill>
                  </a:tcPr>
                </a:tc>
                <a:tc>
                  <a:txBody>
                    <a:bodyPr/>
                    <a:lstStyle/>
                    <a:p>
                      <a:r>
                        <a:rPr lang="en-US" sz="1200" dirty="0"/>
                        <a:t>Solar, Wind, Biomass</a:t>
                      </a:r>
                    </a:p>
                    <a:p>
                      <a:pPr marL="285750" indent="-285750">
                        <a:buFont typeface="Arial" panose="020B0604020202020204" pitchFamily="34" charset="0"/>
                        <a:buChar char="•"/>
                      </a:pPr>
                      <a:r>
                        <a:rPr lang="en-US" sz="1200" dirty="0"/>
                        <a:t>Construction of new facilities</a:t>
                      </a:r>
                    </a:p>
                    <a:p>
                      <a:pPr marL="285750" indent="-285750">
                        <a:buFont typeface="Arial" panose="020B0604020202020204" pitchFamily="34" charset="0"/>
                        <a:buChar char="•"/>
                      </a:pPr>
                      <a:r>
                        <a:rPr lang="en-US" sz="1200" dirty="0"/>
                        <a:t>Maintenance, refurbishment or repowering of existing facilities</a:t>
                      </a:r>
                    </a:p>
                    <a:p>
                      <a:pPr marL="285750" indent="-285750">
                        <a:buFont typeface="Arial" panose="020B0604020202020204" pitchFamily="34" charset="0"/>
                        <a:buChar char="•"/>
                      </a:pPr>
                      <a:r>
                        <a:rPr lang="en-US" sz="1200" dirty="0"/>
                        <a:t>Acquisition of facilities or businesses </a:t>
                      </a:r>
                    </a:p>
                    <a:p>
                      <a:pPr marL="0" indent="0">
                        <a:buFont typeface="Arial" panose="020B0604020202020204" pitchFamily="34" charset="0"/>
                        <a:buNone/>
                      </a:pPr>
                      <a:r>
                        <a:rPr lang="en-US" sz="1200" dirty="0"/>
                        <a:t>Hydroelectricity </a:t>
                      </a:r>
                    </a:p>
                    <a:p>
                      <a:pPr marL="171450" indent="-171450">
                        <a:buFont typeface="Arial" panose="020B0604020202020204" pitchFamily="34" charset="0"/>
                        <a:buChar char="•"/>
                      </a:pPr>
                      <a:r>
                        <a:rPr lang="en-US" sz="1200" dirty="0"/>
                        <a:t>Construction of new run-of-river and other hydroelectricity facilities</a:t>
                      </a:r>
                    </a:p>
                    <a:p>
                      <a:pPr marL="171450" indent="-171450">
                        <a:buFont typeface="Arial" panose="020B0604020202020204" pitchFamily="34" charset="0"/>
                        <a:buChar char="•"/>
                      </a:pPr>
                      <a:r>
                        <a:rPr lang="en-US" sz="1200" dirty="0"/>
                        <a:t>Refurbishment, modernization, and/or maintenance of existing facilities with the purpose of increasing generation efficiency, operational life span and/or renewable energy output</a:t>
                      </a:r>
                    </a:p>
                    <a:p>
                      <a:pPr marL="171450" indent="-171450">
                        <a:buFont typeface="Arial" panose="020B0604020202020204" pitchFamily="34" charset="0"/>
                        <a:buChar char="•"/>
                      </a:pPr>
                      <a:r>
                        <a:rPr lang="en-US" sz="1200" dirty="0"/>
                        <a:t>Acquisition of hydroelectricity facilities or businesses, including pumped storage asset</a:t>
                      </a:r>
                      <a:endParaRPr lang="en-CA" sz="1200" dirty="0"/>
                    </a:p>
                  </a:txBody>
                  <a:tcPr>
                    <a:solidFill>
                      <a:schemeClr val="bg1"/>
                    </a:solidFill>
                  </a:tcPr>
                </a:tc>
                <a:extLst>
                  <a:ext uri="{0D108BD9-81ED-4DB2-BD59-A6C34878D82A}">
                    <a16:rowId xmlns:a16="http://schemas.microsoft.com/office/drawing/2014/main" val="814549368"/>
                  </a:ext>
                </a:extLst>
              </a:tr>
              <a:tr h="700719">
                <a:tc>
                  <a:txBody>
                    <a:bodyPr/>
                    <a:lstStyle/>
                    <a:p>
                      <a:r>
                        <a:rPr lang="en-CA" sz="1200" dirty="0"/>
                        <a:t>Energy Efficiency and Management </a:t>
                      </a:r>
                    </a:p>
                  </a:txBody>
                  <a:tcPr>
                    <a:lnB w="6350" cap="flat" cmpd="sng" algn="ctr">
                      <a:solidFill>
                        <a:schemeClr val="tx1">
                          <a:lumMod val="20000"/>
                          <a:lumOff val="80000"/>
                        </a:schemeClr>
                      </a:solidFill>
                      <a:prstDash val="solid"/>
                      <a:round/>
                      <a:headEnd type="none" w="med" len="med"/>
                      <a:tailEnd type="none" w="med" len="med"/>
                    </a:lnB>
                    <a:solidFill>
                      <a:schemeClr val="bg1">
                        <a:lumMod val="95000"/>
                      </a:schemeClr>
                    </a:solidFill>
                  </a:tcPr>
                </a:tc>
                <a:tc>
                  <a:txBody>
                    <a:bodyPr/>
                    <a:lstStyle/>
                    <a:p>
                      <a:r>
                        <a:rPr lang="en-US" sz="1200" dirty="0"/>
                        <a:t>Investments that help reduce energy consumption or help manage and store energy </a:t>
                      </a:r>
                      <a:endParaRPr lang="en-CA" sz="1200" dirty="0"/>
                    </a:p>
                  </a:txBody>
                  <a:tcPr>
                    <a:lnB w="635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l" defTabSz="914400" rtl="0" eaLnBrk="1" latinLnBrk="0" hangingPunct="1">
                        <a:buFont typeface="Arial" panose="020B0604020202020204" pitchFamily="34" charset="0"/>
                      </a:pPr>
                      <a:r>
                        <a:rPr lang="en-CA" sz="1200" kern="1200" dirty="0">
                          <a:solidFill>
                            <a:schemeClr val="dk1"/>
                          </a:solidFill>
                          <a:latin typeface="+mn-lt"/>
                          <a:ea typeface="+mn-ea"/>
                          <a:cs typeface="+mn-cs"/>
                        </a:rPr>
                        <a:t>• Industrial efficiency • Climate change and eco-efficient products, production technologies and processes • Energy storage technologies or assets</a:t>
                      </a:r>
                    </a:p>
                  </a:txBody>
                  <a:tcPr>
                    <a:lnB w="6350" cap="flat" cmpd="sng" algn="ctr">
                      <a:solidFill>
                        <a:schemeClr val="tx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95028288"/>
                  </a:ext>
                </a:extLst>
              </a:tr>
              <a:tr h="915421">
                <a:tc gridSpan="3">
                  <a:txBody>
                    <a:bodyPr/>
                    <a:lstStyle/>
                    <a:p>
                      <a:r>
                        <a:rPr lang="en-CA" sz="1200" dirty="0"/>
                        <a:t>Other: </a:t>
                      </a:r>
                    </a:p>
                    <a:p>
                      <a:pPr marL="171450" indent="-171450">
                        <a:buFont typeface="Arial" panose="020B0604020202020204" pitchFamily="34" charset="0"/>
                        <a:buChar char="•"/>
                      </a:pPr>
                      <a:r>
                        <a:rPr lang="en-CA" sz="1200" dirty="0"/>
                        <a:t>Impact reporting: Qualitative and quantitative indicators including installed capacity, renewable energy production and greenhouse gas emissions reduced and/or avoided</a:t>
                      </a:r>
                    </a:p>
                    <a:p>
                      <a:pPr marL="171450" indent="-171450">
                        <a:buFont typeface="Arial" panose="020B0604020202020204" pitchFamily="34" charset="0"/>
                        <a:buChar char="•"/>
                      </a:pPr>
                      <a:r>
                        <a:rPr lang="en-CA" sz="1200" dirty="0"/>
                        <a:t>Look back / Look forward period of 24 months </a:t>
                      </a:r>
                    </a:p>
                  </a:txBody>
                  <a:tcPr>
                    <a:lnT w="6350" cap="flat" cmpd="sng" algn="ctr">
                      <a:solidFill>
                        <a:schemeClr val="tx1">
                          <a:lumMod val="20000"/>
                          <a:lumOff val="80000"/>
                        </a:schemeClr>
                      </a:solidFill>
                      <a:prstDash val="solid"/>
                      <a:round/>
                      <a:headEnd type="none" w="med" len="med"/>
                      <a:tailEnd type="none" w="med" len="med"/>
                    </a:lnT>
                    <a:lnB w="6350" cap="flat" cmpd="sng" algn="ctr">
                      <a:solidFill>
                        <a:schemeClr val="tx1">
                          <a:lumMod val="20000"/>
                          <a:lumOff val="80000"/>
                        </a:schemeClr>
                      </a:solidFill>
                      <a:prstDash val="solid"/>
                      <a:round/>
                      <a:headEnd type="none" w="med" len="med"/>
                      <a:tailEnd type="none" w="med" len="med"/>
                    </a:lnB>
                    <a:solidFill>
                      <a:schemeClr val="bg1"/>
                    </a:solidFill>
                  </a:tcPr>
                </a:tc>
                <a:tc hMerge="1">
                  <a:txBody>
                    <a:bodyPr/>
                    <a:lstStyle/>
                    <a:p>
                      <a:endParaRPr lang="en-CA" dirty="0"/>
                    </a:p>
                  </a:txBody>
                  <a:tcPr/>
                </a:tc>
                <a:tc hMerge="1">
                  <a:txBody>
                    <a:bodyPr/>
                    <a:lstStyle/>
                    <a:p>
                      <a:endParaRPr lang="en-CA" dirty="0"/>
                    </a:p>
                  </a:txBody>
                  <a:tcPr/>
                </a:tc>
                <a:extLst>
                  <a:ext uri="{0D108BD9-81ED-4DB2-BD59-A6C34878D82A}">
                    <a16:rowId xmlns:a16="http://schemas.microsoft.com/office/drawing/2014/main" val="923582085"/>
                  </a:ext>
                </a:extLst>
              </a:tr>
            </a:tbl>
          </a:graphicData>
        </a:graphic>
      </p:graphicFrame>
      <p:sp>
        <p:nvSpPr>
          <p:cNvPr id="6" name="TextBox 5">
            <a:extLst>
              <a:ext uri="{FF2B5EF4-FFF2-40B4-BE49-F238E27FC236}">
                <a16:creationId xmlns:a16="http://schemas.microsoft.com/office/drawing/2014/main" id="{2858EFFF-52F2-4BA4-B659-F0F983B0D726}"/>
              </a:ext>
            </a:extLst>
          </p:cNvPr>
          <p:cNvSpPr txBox="1"/>
          <p:nvPr/>
        </p:nvSpPr>
        <p:spPr>
          <a:xfrm>
            <a:off x="911218" y="6062698"/>
            <a:ext cx="6644613" cy="215444"/>
          </a:xfrm>
          <a:prstGeom prst="rect">
            <a:avLst/>
          </a:prstGeom>
          <a:noFill/>
        </p:spPr>
        <p:txBody>
          <a:bodyPr wrap="square" rtlCol="0">
            <a:spAutoFit/>
          </a:bodyPr>
          <a:lstStyle/>
          <a:p>
            <a:r>
              <a:rPr lang="en-CA" sz="800" dirty="0"/>
              <a:t>Source: Brookfield Renewables Green Bond Framework, August 2018</a:t>
            </a:r>
          </a:p>
        </p:txBody>
      </p:sp>
    </p:spTree>
    <p:extLst>
      <p:ext uri="{BB962C8B-B14F-4D97-AF65-F5344CB8AC3E}">
        <p14:creationId xmlns:p14="http://schemas.microsoft.com/office/powerpoint/2010/main" val="195157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5392E-C052-4CD6-A29E-46E76605C447}"/>
              </a:ext>
            </a:extLst>
          </p:cNvPr>
          <p:cNvSpPr>
            <a:spLocks noGrp="1"/>
          </p:cNvSpPr>
          <p:nvPr>
            <p:ph type="title"/>
          </p:nvPr>
        </p:nvSpPr>
        <p:spPr/>
        <p:txBody>
          <a:bodyPr/>
          <a:lstStyle/>
          <a:p>
            <a:r>
              <a:rPr lang="en-CA" dirty="0"/>
              <a:t>Sustainability Linked Finance </a:t>
            </a:r>
          </a:p>
        </p:txBody>
      </p:sp>
      <p:sp>
        <p:nvSpPr>
          <p:cNvPr id="3" name="Content Placeholder 2">
            <a:extLst>
              <a:ext uri="{FF2B5EF4-FFF2-40B4-BE49-F238E27FC236}">
                <a16:creationId xmlns:a16="http://schemas.microsoft.com/office/drawing/2014/main" id="{DD9FF4DA-874F-4DD1-92DF-FDFC4DAA4B97}"/>
              </a:ext>
            </a:extLst>
          </p:cNvPr>
          <p:cNvSpPr>
            <a:spLocks noGrp="1"/>
          </p:cNvSpPr>
          <p:nvPr>
            <p:ph idx="1"/>
          </p:nvPr>
        </p:nvSpPr>
        <p:spPr/>
        <p:txBody>
          <a:bodyPr>
            <a:normAutofit/>
          </a:bodyPr>
          <a:lstStyle/>
          <a:p>
            <a:r>
              <a:rPr lang="en-CA" sz="2400" dirty="0"/>
              <a:t>Fastest growing segment of Canadian ESG debt market</a:t>
            </a:r>
          </a:p>
          <a:p>
            <a:r>
              <a:rPr lang="en-CA" sz="2400" dirty="0"/>
              <a:t>GHG emissions/emissions intensity most commonly used targets</a:t>
            </a:r>
          </a:p>
          <a:p>
            <a:pPr algn="l">
              <a:buFont typeface="Arial" panose="020B0604020202020204" pitchFamily="34" charset="0"/>
              <a:buChar char="•"/>
            </a:pPr>
            <a:r>
              <a:rPr lang="en-CA" sz="2400" dirty="0"/>
              <a:t>9 </a:t>
            </a:r>
            <a:r>
              <a:rPr lang="en-CA" sz="2400" b="0" i="0" dirty="0">
                <a:solidFill>
                  <a:srgbClr val="242424"/>
                </a:solidFill>
                <a:effectLst/>
                <a:latin typeface="-apple-system"/>
              </a:rPr>
              <a:t>Canadian P&amp;U companies have a Sustainability Linked Loan	</a:t>
            </a:r>
          </a:p>
          <a:p>
            <a:pPr lvl="1"/>
            <a:r>
              <a:rPr lang="en-CA" sz="2000" b="0" i="0" dirty="0">
                <a:solidFill>
                  <a:srgbClr val="242424"/>
                </a:solidFill>
                <a:effectLst/>
                <a:latin typeface="-apple-system"/>
              </a:rPr>
              <a:t> Fortis, H1, Northland, Boralex, CPX, OPG, Bruce, Brookfield, TransAlta</a:t>
            </a:r>
          </a:p>
          <a:p>
            <a:r>
              <a:rPr lang="en-CA" sz="2400" dirty="0"/>
              <a:t>Most common KPIs include Scope 1 &amp; 2 emissions, renewable power generation, diversity in the workforce, employee safety, diverse suppliers </a:t>
            </a:r>
          </a:p>
          <a:p>
            <a:r>
              <a:rPr lang="en-CA" sz="2400" dirty="0"/>
              <a:t>General corporate purposes but possible change to pricing if targets missed </a:t>
            </a:r>
          </a:p>
        </p:txBody>
      </p:sp>
      <p:sp>
        <p:nvSpPr>
          <p:cNvPr id="4" name="Slide Number Placeholder 3">
            <a:extLst>
              <a:ext uri="{FF2B5EF4-FFF2-40B4-BE49-F238E27FC236}">
                <a16:creationId xmlns:a16="http://schemas.microsoft.com/office/drawing/2014/main" id="{FABF7FA4-6C6D-4922-8EDD-F49A5F2463AC}"/>
              </a:ext>
            </a:extLst>
          </p:cNvPr>
          <p:cNvSpPr>
            <a:spLocks noGrp="1"/>
          </p:cNvSpPr>
          <p:nvPr>
            <p:ph type="sldNum" sz="quarter" idx="10"/>
          </p:nvPr>
        </p:nvSpPr>
        <p:spPr/>
        <p:txBody>
          <a:bodyPr/>
          <a:lstStyle/>
          <a:p>
            <a:pPr algn="ctr"/>
            <a:fld id="{42BE67BC-1A03-4B40-854D-5F7AD7932CE4}" type="slidenum">
              <a:rPr lang="en-US" smtClean="0"/>
              <a:pPr algn="ctr"/>
              <a:t>15</a:t>
            </a:fld>
            <a:endParaRPr lang="en-US" dirty="0"/>
          </a:p>
        </p:txBody>
      </p:sp>
    </p:spTree>
    <p:extLst>
      <p:ext uri="{BB962C8B-B14F-4D97-AF65-F5344CB8AC3E}">
        <p14:creationId xmlns:p14="http://schemas.microsoft.com/office/powerpoint/2010/main" val="1836588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FF45A-5902-48C0-BCFC-B049DAF491EE}"/>
              </a:ext>
            </a:extLst>
          </p:cNvPr>
          <p:cNvSpPr>
            <a:spLocks noGrp="1"/>
          </p:cNvSpPr>
          <p:nvPr>
            <p:ph type="title"/>
          </p:nvPr>
        </p:nvSpPr>
        <p:spPr/>
        <p:txBody>
          <a:bodyPr/>
          <a:lstStyle/>
          <a:p>
            <a:r>
              <a:rPr lang="en-CA" dirty="0"/>
              <a:t>Issuer Focus </a:t>
            </a:r>
            <a:br>
              <a:rPr lang="en-CA" dirty="0"/>
            </a:br>
            <a:endParaRPr lang="en-CA" dirty="0"/>
          </a:p>
        </p:txBody>
      </p:sp>
      <p:sp>
        <p:nvSpPr>
          <p:cNvPr id="4" name="Slide Number Placeholder 3">
            <a:extLst>
              <a:ext uri="{FF2B5EF4-FFF2-40B4-BE49-F238E27FC236}">
                <a16:creationId xmlns:a16="http://schemas.microsoft.com/office/drawing/2014/main" id="{6D440EFD-0221-48CC-A3C0-D10CDE02FEE8}"/>
              </a:ext>
            </a:extLst>
          </p:cNvPr>
          <p:cNvSpPr>
            <a:spLocks noGrp="1"/>
          </p:cNvSpPr>
          <p:nvPr>
            <p:ph type="sldNum" sz="quarter" idx="10"/>
          </p:nvPr>
        </p:nvSpPr>
        <p:spPr/>
        <p:txBody>
          <a:bodyPr/>
          <a:lstStyle/>
          <a:p>
            <a:pPr algn="ctr"/>
            <a:fld id="{42BE67BC-1A03-4B40-854D-5F7AD7932CE4}" type="slidenum">
              <a:rPr lang="en-US" smtClean="0"/>
              <a:pPr algn="ctr"/>
              <a:t>16</a:t>
            </a:fld>
            <a:endParaRPr lang="en-US" dirty="0"/>
          </a:p>
        </p:txBody>
      </p:sp>
      <p:graphicFrame>
        <p:nvGraphicFramePr>
          <p:cNvPr id="5" name="Group 72">
            <a:extLst>
              <a:ext uri="{FF2B5EF4-FFF2-40B4-BE49-F238E27FC236}">
                <a16:creationId xmlns:a16="http://schemas.microsoft.com/office/drawing/2014/main" id="{DB43C9B3-2CC6-40B5-B802-FDFBEA1E4DC5}"/>
              </a:ext>
            </a:extLst>
          </p:cNvPr>
          <p:cNvGraphicFramePr>
            <a:graphicFrameLocks noGrp="1"/>
          </p:cNvGraphicFramePr>
          <p:nvPr>
            <p:extLst>
              <p:ext uri="{D42A27DB-BD31-4B8C-83A1-F6EECF244321}">
                <p14:modId xmlns:p14="http://schemas.microsoft.com/office/powerpoint/2010/main" val="3279252126"/>
              </p:ext>
            </p:extLst>
          </p:nvPr>
        </p:nvGraphicFramePr>
        <p:xfrm>
          <a:off x="3162592" y="1662607"/>
          <a:ext cx="6385504" cy="2241177"/>
        </p:xfrm>
        <a:graphic>
          <a:graphicData uri="http://schemas.openxmlformats.org/drawingml/2006/table">
            <a:tbl>
              <a:tblPr/>
              <a:tblGrid>
                <a:gridCol w="2113881">
                  <a:extLst>
                    <a:ext uri="{9D8B030D-6E8A-4147-A177-3AD203B41FA5}">
                      <a16:colId xmlns:a16="http://schemas.microsoft.com/office/drawing/2014/main" val="20000"/>
                    </a:ext>
                  </a:extLst>
                </a:gridCol>
                <a:gridCol w="4271623">
                  <a:extLst>
                    <a:ext uri="{9D8B030D-6E8A-4147-A177-3AD203B41FA5}">
                      <a16:colId xmlns:a16="http://schemas.microsoft.com/office/drawing/2014/main" val="20001"/>
                    </a:ext>
                  </a:extLst>
                </a:gridCol>
              </a:tblGrid>
              <a:tr h="747059">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1" i="0" u="none" strike="noStrike" cap="none" normalizeH="0" baseline="0" dirty="0">
                          <a:ln>
                            <a:noFill/>
                          </a:ln>
                          <a:solidFill>
                            <a:schemeClr val="tx1"/>
                          </a:solidFill>
                          <a:effectLst/>
                          <a:latin typeface="+mn-lt"/>
                        </a:rPr>
                        <a:t>Borrower:</a:t>
                      </a:r>
                    </a:p>
                  </a:txBody>
                  <a:tcPr marL="91404" marR="91404" marT="45703" marB="45703" anchor="ctr" horzOverflow="overflow">
                    <a:lnL cap="flat">
                      <a:noFill/>
                    </a:lnL>
                    <a:lnR w="9525" cap="flat" cmpd="sng" algn="ctr">
                      <a:no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9525" cap="flat" cmpd="sng" algn="ctr">
                      <a:solidFill>
                        <a:srgbClr val="BEBEBE"/>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0" i="0" u="none" strike="noStrike" cap="none" normalizeH="0" baseline="0" dirty="0">
                          <a:ln>
                            <a:noFill/>
                          </a:ln>
                          <a:solidFill>
                            <a:schemeClr val="tx1"/>
                          </a:solidFill>
                          <a:effectLst/>
                          <a:latin typeface="+mn-lt"/>
                        </a:rPr>
                        <a:t>Fortis Inc. (“Fortis”)</a:t>
                      </a:r>
                    </a:p>
                  </a:txBody>
                  <a:tcPr marL="91404" marR="91404" marT="45703" marB="45703" anchor="ctr" horzOverflow="overflow">
                    <a:lnL w="9525" cap="flat" cmpd="sng" algn="ctr">
                      <a:noFill/>
                      <a:prstDash val="solid"/>
                      <a:round/>
                      <a:headEnd type="none" w="med" len="med"/>
                      <a:tailEnd type="none" w="med" len="med"/>
                    </a:lnL>
                    <a:lnR cap="flat">
                      <a:noFill/>
                    </a:lnR>
                    <a:lnT w="12700" cap="flat" cmpd="sng" algn="ctr">
                      <a:solidFill>
                        <a:schemeClr val="accent2">
                          <a:lumMod val="20000"/>
                          <a:lumOff val="80000"/>
                        </a:schemeClr>
                      </a:solidFill>
                      <a:prstDash val="solid"/>
                      <a:round/>
                      <a:headEnd type="none" w="med" len="med"/>
                      <a:tailEnd type="none" w="med" len="med"/>
                    </a:lnT>
                    <a:lnB w="9525" cap="flat" cmpd="sng" algn="ctr">
                      <a:solidFill>
                        <a:srgbClr val="BEBEBE"/>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8287649"/>
                  </a:ext>
                </a:extLst>
              </a:tr>
              <a:tr h="747059">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1" i="0" u="none" strike="noStrike" cap="none" normalizeH="0" baseline="0" dirty="0">
                          <a:ln>
                            <a:noFill/>
                          </a:ln>
                          <a:solidFill>
                            <a:schemeClr val="tx1"/>
                          </a:solidFill>
                          <a:effectLst/>
                          <a:latin typeface="+mn-lt"/>
                        </a:rPr>
                        <a:t>Facility Size:</a:t>
                      </a:r>
                    </a:p>
                  </a:txBody>
                  <a:tcPr marL="91404" marR="91404" marT="45703" marB="45703" anchor="ctr" horzOverflow="overflow">
                    <a:lnL cap="flat">
                      <a:noFill/>
                    </a:lnL>
                    <a:lnR w="9525" cap="flat" cmpd="sng" algn="ctr">
                      <a:no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0" i="0" u="none" strike="noStrike" cap="none" normalizeH="0" baseline="0" dirty="0">
                          <a:ln>
                            <a:noFill/>
                          </a:ln>
                          <a:solidFill>
                            <a:schemeClr val="tx1"/>
                          </a:solidFill>
                          <a:effectLst/>
                          <a:latin typeface="+mn-lt"/>
                        </a:rPr>
                        <a:t>C$1,300 million</a:t>
                      </a:r>
                    </a:p>
                  </a:txBody>
                  <a:tcPr marL="91404" marR="91404" marT="45703" marB="45703" anchor="ctr" horzOverflow="overflow">
                    <a:lnL w="9525" cap="flat" cmpd="sng" algn="ctr">
                      <a:noFill/>
                      <a:prstDash val="solid"/>
                      <a:round/>
                      <a:headEnd type="none" w="med" len="med"/>
                      <a:tailEnd type="none" w="med" len="med"/>
                    </a:lnL>
                    <a:lnR cap="flat">
                      <a:noFill/>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47059">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1" i="0" u="none" strike="noStrike" cap="none" normalizeH="0" baseline="0" dirty="0">
                          <a:ln>
                            <a:noFill/>
                          </a:ln>
                          <a:solidFill>
                            <a:schemeClr val="tx1"/>
                          </a:solidFill>
                          <a:effectLst/>
                          <a:latin typeface="+mn-lt"/>
                        </a:rPr>
                        <a:t>Type:</a:t>
                      </a:r>
                    </a:p>
                  </a:txBody>
                  <a:tcPr marL="91404" marR="91404" marT="45703" marB="45703" anchor="ctr" horzOverflow="overflow">
                    <a:lnL cap="flat">
                      <a:noFill/>
                    </a:lnL>
                    <a:lnR w="9525" cap="flat" cmpd="sng" algn="ctr">
                      <a:noFill/>
                      <a:prstDash val="solid"/>
                      <a:round/>
                      <a:headEnd type="none" w="med" len="med"/>
                      <a:tailEnd type="none" w="med" len="med"/>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0" i="0" u="none" strike="noStrike" cap="none" normalizeH="0" baseline="0" dirty="0">
                          <a:ln>
                            <a:noFill/>
                          </a:ln>
                          <a:solidFill>
                            <a:schemeClr val="tx1"/>
                          </a:solidFill>
                          <a:effectLst/>
                          <a:latin typeface="+mn-lt"/>
                        </a:rPr>
                        <a:t>Sustainability-Linked Revolver</a:t>
                      </a:r>
                    </a:p>
                  </a:txBody>
                  <a:tcPr marL="91404" marR="91404" marT="45703" marB="45703" anchor="ctr" horzOverflow="overflow">
                    <a:lnL w="9525" cap="flat" cmpd="sng" algn="ctr">
                      <a:noFill/>
                      <a:prstDash val="solid"/>
                      <a:round/>
                      <a:headEnd type="none" w="med" len="med"/>
                      <a:tailEnd type="none" w="med" len="med"/>
                    </a:lnL>
                    <a:lnR cap="flat">
                      <a:noFill/>
                    </a:lnR>
                    <a:lnT w="9525" cap="flat" cmpd="sng" algn="ctr">
                      <a:solidFill>
                        <a:srgbClr val="BEBEBE"/>
                      </a:solidFill>
                      <a:prstDash val="solid"/>
                      <a:round/>
                      <a:headEnd type="none" w="med" len="med"/>
                      <a:tailEnd type="none" w="med" len="med"/>
                    </a:lnT>
                    <a:lnB w="9525" cap="flat" cmpd="sng" algn="ctr">
                      <a:solidFill>
                        <a:srgbClr val="BEBEBE"/>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9741197"/>
                  </a:ext>
                </a:extLst>
              </a:tr>
            </a:tbl>
          </a:graphicData>
        </a:graphic>
      </p:graphicFrame>
      <p:grpSp>
        <p:nvGrpSpPr>
          <p:cNvPr id="6" name="Group 5">
            <a:extLst>
              <a:ext uri="{FF2B5EF4-FFF2-40B4-BE49-F238E27FC236}">
                <a16:creationId xmlns:a16="http://schemas.microsoft.com/office/drawing/2014/main" id="{A3ACCFE4-87EF-486F-B179-50386FA4C6E3}"/>
              </a:ext>
            </a:extLst>
          </p:cNvPr>
          <p:cNvGrpSpPr/>
          <p:nvPr/>
        </p:nvGrpSpPr>
        <p:grpSpPr>
          <a:xfrm>
            <a:off x="969739" y="1662607"/>
            <a:ext cx="2110589" cy="2243104"/>
            <a:chOff x="-2289704" y="716301"/>
            <a:chExt cx="2110589" cy="2243104"/>
          </a:xfrm>
        </p:grpSpPr>
        <p:grpSp>
          <p:nvGrpSpPr>
            <p:cNvPr id="7" name="Group 6">
              <a:extLst>
                <a:ext uri="{FF2B5EF4-FFF2-40B4-BE49-F238E27FC236}">
                  <a16:creationId xmlns:a16="http://schemas.microsoft.com/office/drawing/2014/main" id="{F27859CD-3038-453D-A72E-048915A31C0C}"/>
                </a:ext>
              </a:extLst>
            </p:cNvPr>
            <p:cNvGrpSpPr/>
            <p:nvPr/>
          </p:nvGrpSpPr>
          <p:grpSpPr>
            <a:xfrm>
              <a:off x="-2289704" y="716301"/>
              <a:ext cx="2110589" cy="2243104"/>
              <a:chOff x="251273" y="637170"/>
              <a:chExt cx="2110589" cy="2243104"/>
            </a:xfrm>
          </p:grpSpPr>
          <p:grpSp>
            <p:nvGrpSpPr>
              <p:cNvPr id="9" name="Group 8">
                <a:extLst>
                  <a:ext uri="{FF2B5EF4-FFF2-40B4-BE49-F238E27FC236}">
                    <a16:creationId xmlns:a16="http://schemas.microsoft.com/office/drawing/2014/main" id="{DDA8E0B7-36F0-4ABC-929A-1D0AC9662833}"/>
                  </a:ext>
                </a:extLst>
              </p:cNvPr>
              <p:cNvGrpSpPr/>
              <p:nvPr/>
            </p:nvGrpSpPr>
            <p:grpSpPr>
              <a:xfrm>
                <a:off x="251273" y="637170"/>
                <a:ext cx="2110589" cy="2243104"/>
                <a:chOff x="8051884" y="1184587"/>
                <a:chExt cx="1075187" cy="1197864"/>
              </a:xfrm>
            </p:grpSpPr>
            <p:grpSp>
              <p:nvGrpSpPr>
                <p:cNvPr id="11" name="Group 10">
                  <a:extLst>
                    <a:ext uri="{FF2B5EF4-FFF2-40B4-BE49-F238E27FC236}">
                      <a16:creationId xmlns:a16="http://schemas.microsoft.com/office/drawing/2014/main" id="{259ED301-73B2-4F05-9C59-F8AC9FCB3DEF}"/>
                    </a:ext>
                  </a:extLst>
                </p:cNvPr>
                <p:cNvGrpSpPr/>
                <p:nvPr/>
              </p:nvGrpSpPr>
              <p:grpSpPr>
                <a:xfrm>
                  <a:off x="8051884" y="1184587"/>
                  <a:ext cx="1075187" cy="1197864"/>
                  <a:chOff x="4887962" y="817640"/>
                  <a:chExt cx="1404350" cy="1361966"/>
                </a:xfrm>
              </p:grpSpPr>
              <p:sp>
                <p:nvSpPr>
                  <p:cNvPr id="13" name="Rectangle 12">
                    <a:extLst>
                      <a:ext uri="{FF2B5EF4-FFF2-40B4-BE49-F238E27FC236}">
                        <a16:creationId xmlns:a16="http://schemas.microsoft.com/office/drawing/2014/main" id="{A0CA8A73-3FF6-4430-95A2-A6ECBE44DE31}"/>
                      </a:ext>
                    </a:extLst>
                  </p:cNvPr>
                  <p:cNvSpPr/>
                  <p:nvPr/>
                </p:nvSpPr>
                <p:spPr>
                  <a:xfrm>
                    <a:off x="4887962" y="817640"/>
                    <a:ext cx="1404350" cy="1361966"/>
                  </a:xfrm>
                  <a:prstGeom prst="rect">
                    <a:avLst/>
                  </a:prstGeom>
                  <a:solidFill>
                    <a:schemeClr val="bg1"/>
                  </a:solidFill>
                  <a:ln w="6350">
                    <a:solidFill>
                      <a:srgbClr val="BEBE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eaLnBrk="0" fontAlgn="base" hangingPunct="0">
                      <a:spcBef>
                        <a:spcPct val="50000"/>
                      </a:spcBef>
                      <a:spcAft>
                        <a:spcPct val="0"/>
                      </a:spcAft>
                      <a:defRPr/>
                    </a:pPr>
                    <a:endParaRPr lang="en-CA" sz="800" dirty="0">
                      <a:solidFill>
                        <a:srgbClr val="FFFFFF"/>
                      </a:solidFill>
                      <a:latin typeface="Arial"/>
                      <a:ea typeface="Scotia" panose="020B0503020203020204" pitchFamily="34" charset="0"/>
                    </a:endParaRPr>
                  </a:p>
                </p:txBody>
              </p:sp>
              <p:sp>
                <p:nvSpPr>
                  <p:cNvPr id="14" name="Text Box 8">
                    <a:extLst>
                      <a:ext uri="{FF2B5EF4-FFF2-40B4-BE49-F238E27FC236}">
                        <a16:creationId xmlns:a16="http://schemas.microsoft.com/office/drawing/2014/main" id="{B20804BE-9BB0-4871-A9AD-A31D5F236DD8}"/>
                      </a:ext>
                    </a:extLst>
                  </p:cNvPr>
                  <p:cNvSpPr txBox="1">
                    <a:spLocks noChangeArrowheads="1"/>
                  </p:cNvSpPr>
                  <p:nvPr/>
                </p:nvSpPr>
                <p:spPr bwMode="auto">
                  <a:xfrm>
                    <a:off x="4917657" y="1183174"/>
                    <a:ext cx="1344960" cy="233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nchorCtr="1"/>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defRPr/>
                    </a:pPr>
                    <a:r>
                      <a:rPr lang="en-CA" sz="1500" b="1" dirty="0">
                        <a:latin typeface="Arial"/>
                        <a:ea typeface="Scotia" panose="020B0503020203020204" pitchFamily="34" charset="0"/>
                        <a:cs typeface="Arial" panose="020B0604020202020204" pitchFamily="34" charset="0"/>
                      </a:rPr>
                      <a:t>C$1,300,000,000</a:t>
                    </a:r>
                  </a:p>
                </p:txBody>
              </p:sp>
              <p:sp>
                <p:nvSpPr>
                  <p:cNvPr id="15" name="Text Box 10">
                    <a:extLst>
                      <a:ext uri="{FF2B5EF4-FFF2-40B4-BE49-F238E27FC236}">
                        <a16:creationId xmlns:a16="http://schemas.microsoft.com/office/drawing/2014/main" id="{F28B198D-7134-4838-B6C6-B992C97B05C7}"/>
                      </a:ext>
                    </a:extLst>
                  </p:cNvPr>
                  <p:cNvSpPr txBox="1">
                    <a:spLocks noChangeArrowheads="1"/>
                  </p:cNvSpPr>
                  <p:nvPr/>
                </p:nvSpPr>
                <p:spPr bwMode="auto">
                  <a:xfrm>
                    <a:off x="4917657" y="1552156"/>
                    <a:ext cx="1344960" cy="407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27432" rIns="0" bIns="27432" anchor="t"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defRPr/>
                    </a:pPr>
                    <a:r>
                      <a:rPr lang="en-CA" sz="1000" b="1" dirty="0">
                        <a:latin typeface="Arial"/>
                        <a:ea typeface="Scotia" panose="020B0503020203020204" pitchFamily="34" charset="0"/>
                        <a:cs typeface="Arial" panose="020B0604020202020204" pitchFamily="34" charset="0"/>
                      </a:rPr>
                      <a:t>Sole Sustainability Structuring Agent, Lead Arranger, Bookrunner, Administrative Agent</a:t>
                    </a:r>
                  </a:p>
                </p:txBody>
              </p:sp>
              <p:sp>
                <p:nvSpPr>
                  <p:cNvPr id="17" name="Line 201">
                    <a:extLst>
                      <a:ext uri="{FF2B5EF4-FFF2-40B4-BE49-F238E27FC236}">
                        <a16:creationId xmlns:a16="http://schemas.microsoft.com/office/drawing/2014/main" id="{B2BEBE33-F3CE-452A-9B04-997A05BED9BC}"/>
                      </a:ext>
                    </a:extLst>
                  </p:cNvPr>
                  <p:cNvSpPr>
                    <a:spLocks noChangeShapeType="1"/>
                  </p:cNvSpPr>
                  <p:nvPr/>
                </p:nvSpPr>
                <p:spPr bwMode="auto">
                  <a:xfrm>
                    <a:off x="5049600" y="1185624"/>
                    <a:ext cx="1081074" cy="0"/>
                  </a:xfrm>
                  <a:prstGeom prst="line">
                    <a:avLst/>
                  </a:prstGeom>
                  <a:noFill/>
                  <a:ln w="6350">
                    <a:solidFill>
                      <a:schemeClr val="tx2">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eaLnBrk="0" fontAlgn="base" hangingPunct="0">
                      <a:spcBef>
                        <a:spcPct val="50000"/>
                      </a:spcBef>
                      <a:spcAft>
                        <a:spcPct val="0"/>
                      </a:spcAft>
                      <a:defRPr/>
                    </a:pPr>
                    <a:endParaRPr lang="en-CA" sz="800" dirty="0">
                      <a:solidFill>
                        <a:srgbClr val="5A5A5A"/>
                      </a:solidFill>
                      <a:latin typeface="Arial"/>
                      <a:ea typeface="Scotia" panose="020B0503020203020204" pitchFamily="34" charset="0"/>
                    </a:endParaRPr>
                  </a:p>
                </p:txBody>
              </p:sp>
              <p:sp>
                <p:nvSpPr>
                  <p:cNvPr id="18" name="Line 201">
                    <a:extLst>
                      <a:ext uri="{FF2B5EF4-FFF2-40B4-BE49-F238E27FC236}">
                        <a16:creationId xmlns:a16="http://schemas.microsoft.com/office/drawing/2014/main" id="{3EE7CF07-F198-4D0D-98C5-6E8E49B776CD}"/>
                      </a:ext>
                    </a:extLst>
                  </p:cNvPr>
                  <p:cNvSpPr>
                    <a:spLocks noChangeShapeType="1"/>
                  </p:cNvSpPr>
                  <p:nvPr/>
                </p:nvSpPr>
                <p:spPr bwMode="auto">
                  <a:xfrm>
                    <a:off x="5019905" y="1544448"/>
                    <a:ext cx="1081074" cy="0"/>
                  </a:xfrm>
                  <a:prstGeom prst="line">
                    <a:avLst/>
                  </a:prstGeom>
                  <a:noFill/>
                  <a:ln w="6350">
                    <a:solidFill>
                      <a:schemeClr val="tx2">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eaLnBrk="0" fontAlgn="base" hangingPunct="0">
                      <a:spcBef>
                        <a:spcPct val="50000"/>
                      </a:spcBef>
                      <a:spcAft>
                        <a:spcPct val="0"/>
                      </a:spcAft>
                      <a:defRPr/>
                    </a:pPr>
                    <a:endParaRPr lang="en-CA" sz="800" dirty="0">
                      <a:solidFill>
                        <a:srgbClr val="5A5A5A"/>
                      </a:solidFill>
                      <a:latin typeface="Arial"/>
                      <a:ea typeface="Scotia" panose="020B0503020203020204" pitchFamily="34" charset="0"/>
                    </a:endParaRPr>
                  </a:p>
                </p:txBody>
              </p:sp>
            </p:grpSp>
            <p:sp>
              <p:nvSpPr>
                <p:cNvPr id="12" name="Text Box 7">
                  <a:extLst>
                    <a:ext uri="{FF2B5EF4-FFF2-40B4-BE49-F238E27FC236}">
                      <a16:creationId xmlns:a16="http://schemas.microsoft.com/office/drawing/2014/main" id="{507F1A2B-7F53-4426-B55E-F61737EA6D63}"/>
                    </a:ext>
                  </a:extLst>
                </p:cNvPr>
                <p:cNvSpPr txBox="1">
                  <a:spLocks noChangeArrowheads="1"/>
                </p:cNvSpPr>
                <p:nvPr>
                  <p:custDataLst>
                    <p:tags r:id="rId1"/>
                  </p:custDataLst>
                </p:nvPr>
              </p:nvSpPr>
              <p:spPr bwMode="auto">
                <a:xfrm>
                  <a:off x="8101365" y="1632729"/>
                  <a:ext cx="976225" cy="202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nchorCtr="1"/>
                <a:lstStyle>
                  <a:lvl1pPr>
                    <a:defRPr sz="800">
                      <a:solidFill>
                        <a:schemeClr val="tx1"/>
                      </a:solidFill>
                      <a:latin typeface="Arial" charset="0"/>
                    </a:defRPr>
                  </a:lvl1pPr>
                  <a:lvl2pPr marL="742950" indent="-285750">
                    <a:defRPr sz="800">
                      <a:solidFill>
                        <a:schemeClr val="tx1"/>
                      </a:solidFill>
                      <a:latin typeface="Arial" charset="0"/>
                    </a:defRPr>
                  </a:lvl2pPr>
                  <a:lvl3pPr marL="1143000" indent="-228600">
                    <a:defRPr sz="800">
                      <a:solidFill>
                        <a:schemeClr val="tx1"/>
                      </a:solidFill>
                      <a:latin typeface="Arial" charset="0"/>
                    </a:defRPr>
                  </a:lvl3pPr>
                  <a:lvl4pPr marL="1600200" indent="-228600">
                    <a:defRPr sz="800">
                      <a:solidFill>
                        <a:schemeClr val="tx1"/>
                      </a:solidFill>
                      <a:latin typeface="Arial" charset="0"/>
                    </a:defRPr>
                  </a:lvl4pPr>
                  <a:lvl5pPr marL="2057400" indent="-228600">
                    <a:defRPr sz="800">
                      <a:solidFill>
                        <a:schemeClr val="tx1"/>
                      </a:solidFill>
                      <a:latin typeface="Arial" charset="0"/>
                    </a:defRPr>
                  </a:lvl5pPr>
                  <a:lvl6pPr marL="2514600" indent="-228600" algn="r" eaLnBrk="0" fontAlgn="base" hangingPunct="0">
                    <a:spcBef>
                      <a:spcPct val="50000"/>
                    </a:spcBef>
                    <a:spcAft>
                      <a:spcPct val="0"/>
                    </a:spcAft>
                    <a:defRPr sz="800">
                      <a:solidFill>
                        <a:schemeClr val="tx1"/>
                      </a:solidFill>
                      <a:latin typeface="Arial" charset="0"/>
                    </a:defRPr>
                  </a:lvl6pPr>
                  <a:lvl7pPr marL="2971800" indent="-228600" algn="r" eaLnBrk="0" fontAlgn="base" hangingPunct="0">
                    <a:spcBef>
                      <a:spcPct val="50000"/>
                    </a:spcBef>
                    <a:spcAft>
                      <a:spcPct val="0"/>
                    </a:spcAft>
                    <a:defRPr sz="800">
                      <a:solidFill>
                        <a:schemeClr val="tx1"/>
                      </a:solidFill>
                      <a:latin typeface="Arial" charset="0"/>
                    </a:defRPr>
                  </a:lvl7pPr>
                  <a:lvl8pPr marL="3429000" indent="-228600" algn="r" eaLnBrk="0" fontAlgn="base" hangingPunct="0">
                    <a:spcBef>
                      <a:spcPct val="50000"/>
                    </a:spcBef>
                    <a:spcAft>
                      <a:spcPct val="0"/>
                    </a:spcAft>
                    <a:defRPr sz="800">
                      <a:solidFill>
                        <a:schemeClr val="tx1"/>
                      </a:solidFill>
                      <a:latin typeface="Arial" charset="0"/>
                    </a:defRPr>
                  </a:lvl8pPr>
                  <a:lvl9pPr marL="3886200" indent="-228600" algn="r" eaLnBrk="0" fontAlgn="base" hangingPunct="0">
                    <a:spcBef>
                      <a:spcPct val="50000"/>
                    </a:spcBef>
                    <a:spcAft>
                      <a:spcPct val="0"/>
                    </a:spcAft>
                    <a:defRPr sz="800">
                      <a:solidFill>
                        <a:schemeClr val="tx1"/>
                      </a:solidFill>
                      <a:latin typeface="Arial" charset="0"/>
                    </a:defRPr>
                  </a:lvl9pPr>
                </a:lstStyle>
                <a:p>
                  <a:pPr algn="ctr" defTabSz="457200">
                    <a:defRPr/>
                  </a:pPr>
                  <a:r>
                    <a:rPr lang="en-US" sz="1200" dirty="0">
                      <a:latin typeface="Arial"/>
                      <a:ea typeface="Scotia" panose="020B0503020203020204" pitchFamily="34" charset="0"/>
                    </a:rPr>
                    <a:t>Sustainability-Linked Loan</a:t>
                  </a:r>
                </a:p>
              </p:txBody>
            </p:sp>
          </p:grpSp>
          <p:pic>
            <p:nvPicPr>
              <p:cNvPr id="10" name="Picture 2" descr="CCAB » Fortis Inc.">
                <a:extLst>
                  <a:ext uri="{FF2B5EF4-FFF2-40B4-BE49-F238E27FC236}">
                    <a16:creationId xmlns:a16="http://schemas.microsoft.com/office/drawing/2014/main" id="{4A713395-25BD-49BB-B369-495982CF7E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820" y="864215"/>
                <a:ext cx="1471494" cy="223433"/>
              </a:xfrm>
              <a:prstGeom prst="rect">
                <a:avLst/>
              </a:prstGeom>
              <a:noFill/>
              <a:extLst>
                <a:ext uri="{909E8E84-426E-40DD-AFC4-6F175D3DCCD1}">
                  <a14:hiddenFill xmlns:a14="http://schemas.microsoft.com/office/drawing/2010/main">
                    <a:solidFill>
                      <a:srgbClr val="FFFFFF"/>
                    </a:solidFill>
                  </a14:hiddenFill>
                </a:ext>
              </a:extLst>
            </p:spPr>
          </p:pic>
        </p:grpSp>
        <p:pic>
          <p:nvPicPr>
            <p:cNvPr id="8" name="Picture 2" descr="Scotiabank Logo">
              <a:extLst>
                <a:ext uri="{FF2B5EF4-FFF2-40B4-BE49-F238E27FC236}">
                  <a16:creationId xmlns:a16="http://schemas.microsoft.com/office/drawing/2014/main" id="{6AFCE389-9529-49EA-B739-A80FFC639F86}"/>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3417"/>
            <a:stretch/>
          </p:blipFill>
          <p:spPr bwMode="auto">
            <a:xfrm>
              <a:off x="-1679006" y="2607470"/>
              <a:ext cx="889192" cy="135429"/>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Rectangle 18">
            <a:extLst>
              <a:ext uri="{FF2B5EF4-FFF2-40B4-BE49-F238E27FC236}">
                <a16:creationId xmlns:a16="http://schemas.microsoft.com/office/drawing/2014/main" id="{B59D6120-CF8C-4065-AB31-E4E2AFDC1E49}"/>
              </a:ext>
            </a:extLst>
          </p:cNvPr>
          <p:cNvSpPr/>
          <p:nvPr/>
        </p:nvSpPr>
        <p:spPr>
          <a:xfrm>
            <a:off x="908790" y="4202097"/>
            <a:ext cx="4206240" cy="320040"/>
          </a:xfrm>
          <a:prstGeom prst="rect">
            <a:avLst/>
          </a:prstGeom>
          <a:solidFill>
            <a:schemeClr val="accent2">
              <a:lumMod val="20000"/>
              <a:lumOff val="80000"/>
              <a:alpha val="25098"/>
            </a:schemeClr>
          </a:solidFill>
          <a:ln w="1270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2880">
              <a:defRPr/>
            </a:pPr>
            <a:r>
              <a:rPr lang="en-CA" sz="1050" b="1" dirty="0">
                <a:solidFill>
                  <a:schemeClr val="tx1"/>
                </a:solidFill>
                <a:cs typeface="Arial" panose="020B0604020202020204" pitchFamily="34" charset="0"/>
              </a:rPr>
              <a:t>KPI1: Board Diversity</a:t>
            </a:r>
            <a:endParaRPr lang="en-CA" sz="1050" b="1" i="1" dirty="0">
              <a:solidFill>
                <a:schemeClr val="tx1"/>
              </a:solidFill>
              <a:cs typeface="Arial" panose="020B0604020202020204" pitchFamily="34" charset="0"/>
            </a:endParaRPr>
          </a:p>
        </p:txBody>
      </p:sp>
      <p:sp>
        <p:nvSpPr>
          <p:cNvPr id="20" name="TextBox 19">
            <a:extLst>
              <a:ext uri="{FF2B5EF4-FFF2-40B4-BE49-F238E27FC236}">
                <a16:creationId xmlns:a16="http://schemas.microsoft.com/office/drawing/2014/main" id="{4149FEC8-79EA-4F8E-B1D9-EC5B336154BD}"/>
              </a:ext>
            </a:extLst>
          </p:cNvPr>
          <p:cNvSpPr txBox="1"/>
          <p:nvPr/>
        </p:nvSpPr>
        <p:spPr>
          <a:xfrm>
            <a:off x="908790" y="4551913"/>
            <a:ext cx="4343076" cy="1700466"/>
          </a:xfrm>
          <a:prstGeom prst="rect">
            <a:avLst/>
          </a:prstGeom>
          <a:noFill/>
        </p:spPr>
        <p:txBody>
          <a:bodyPr wrap="square">
            <a:spAutoFit/>
          </a:bodyPr>
          <a:lstStyle/>
          <a:p>
            <a:pPr marL="171450" indent="-171450">
              <a:spcBef>
                <a:spcPts val="200"/>
              </a:spcBef>
              <a:spcAft>
                <a:spcPts val="200"/>
              </a:spcAft>
              <a:buFont typeface="Wingdings" panose="05000000000000000000" pitchFamily="2" charset="2"/>
              <a:buChar char="§"/>
              <a:defRPr/>
            </a:pPr>
            <a:r>
              <a:rPr lang="en-CA" sz="1050" b="1" dirty="0">
                <a:cs typeface="Arial" panose="020B0604020202020204" pitchFamily="34" charset="0"/>
              </a:rPr>
              <a:t>Public Target: </a:t>
            </a:r>
            <a:r>
              <a:rPr lang="en-CA" sz="1050" dirty="0">
                <a:cs typeface="Arial" panose="020B0604020202020204" pitchFamily="34" charset="0"/>
              </a:rPr>
              <a:t>Two directors identifying as visible minorities or Indigenous persons by 2023 shareholder meeting, at least 40% women on the Board</a:t>
            </a:r>
            <a:endParaRPr lang="en-CA" sz="1050" b="1" dirty="0">
              <a:cs typeface="Arial" panose="020B0604020202020204" pitchFamily="34" charset="0"/>
            </a:endParaRPr>
          </a:p>
          <a:p>
            <a:pPr marL="171450" indent="-171450">
              <a:spcBef>
                <a:spcPts val="200"/>
              </a:spcBef>
              <a:spcAft>
                <a:spcPts val="200"/>
              </a:spcAft>
              <a:buFont typeface="Wingdings" panose="05000000000000000000" pitchFamily="2" charset="2"/>
              <a:buChar char="§"/>
              <a:defRPr/>
            </a:pPr>
            <a:r>
              <a:rPr lang="en-CA" sz="1050" dirty="0">
                <a:cs typeface="Arial" panose="020B0604020202020204" pitchFamily="34" charset="0"/>
              </a:rPr>
              <a:t>Fortis is committed to improving inclusion and diversity, with key accomplishments including:</a:t>
            </a:r>
          </a:p>
          <a:p>
            <a:pPr marL="365760" lvl="1" indent="-171450">
              <a:spcBef>
                <a:spcPts val="200"/>
              </a:spcBef>
              <a:spcAft>
                <a:spcPts val="200"/>
              </a:spcAft>
              <a:buFont typeface="Arial" panose="020B0604020202020204" pitchFamily="34" charset="0"/>
              <a:buChar char="‒"/>
              <a:defRPr/>
            </a:pPr>
            <a:r>
              <a:rPr lang="en-US" sz="1050" dirty="0"/>
              <a:t>Establishing a Fortis-wide council to support inclusion and diversity strategy and drive its implementation (2020)</a:t>
            </a:r>
          </a:p>
          <a:p>
            <a:pPr marL="365760" lvl="1" indent="-171450">
              <a:spcBef>
                <a:spcPts val="200"/>
              </a:spcBef>
              <a:spcAft>
                <a:spcPts val="200"/>
              </a:spcAft>
              <a:buFont typeface="Arial" panose="020B0604020202020204" pitchFamily="34" charset="0"/>
              <a:buChar char="‒"/>
              <a:defRPr/>
            </a:pPr>
            <a:r>
              <a:rPr lang="en-US" sz="1050" dirty="0"/>
              <a:t>The Fortis Board of Directors achieved gender parity, 60% of Fortis utilities have either a female CEO or Board Chair (2021)</a:t>
            </a:r>
            <a:endParaRPr lang="en-CA" sz="1050" b="1" dirty="0">
              <a:cs typeface="Arial" panose="020B0604020202020204" pitchFamily="34" charset="0"/>
            </a:endParaRPr>
          </a:p>
        </p:txBody>
      </p:sp>
      <p:sp>
        <p:nvSpPr>
          <p:cNvPr id="21" name="Rectangle 20">
            <a:extLst>
              <a:ext uri="{FF2B5EF4-FFF2-40B4-BE49-F238E27FC236}">
                <a16:creationId xmlns:a16="http://schemas.microsoft.com/office/drawing/2014/main" id="{E43DC182-F9D2-4A05-B3D6-8BB4AD48CC78}"/>
              </a:ext>
            </a:extLst>
          </p:cNvPr>
          <p:cNvSpPr/>
          <p:nvPr/>
        </p:nvSpPr>
        <p:spPr>
          <a:xfrm>
            <a:off x="5458416" y="4202097"/>
            <a:ext cx="4089680" cy="320040"/>
          </a:xfrm>
          <a:prstGeom prst="rect">
            <a:avLst/>
          </a:prstGeom>
          <a:solidFill>
            <a:schemeClr val="accent2">
              <a:lumMod val="20000"/>
              <a:lumOff val="80000"/>
              <a:alpha val="25098"/>
            </a:schemeClr>
          </a:solidFill>
          <a:ln w="1270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91440">
              <a:defRPr/>
            </a:pPr>
            <a:r>
              <a:rPr lang="en-CA" sz="1050" b="1" dirty="0">
                <a:solidFill>
                  <a:schemeClr val="tx1"/>
                </a:solidFill>
                <a:cs typeface="Arial" panose="020B0604020202020204" pitchFamily="34" charset="0"/>
              </a:rPr>
              <a:t>KPI2: Carbon Emissions</a:t>
            </a:r>
            <a:endParaRPr lang="en-CA" sz="1050" b="1" i="1" dirty="0">
              <a:solidFill>
                <a:schemeClr val="tx1"/>
              </a:solidFill>
              <a:cs typeface="Arial" panose="020B0604020202020204" pitchFamily="34" charset="0"/>
            </a:endParaRPr>
          </a:p>
        </p:txBody>
      </p:sp>
      <p:sp>
        <p:nvSpPr>
          <p:cNvPr id="22" name="TextBox 21">
            <a:extLst>
              <a:ext uri="{FF2B5EF4-FFF2-40B4-BE49-F238E27FC236}">
                <a16:creationId xmlns:a16="http://schemas.microsoft.com/office/drawing/2014/main" id="{A670ECEC-A31A-4AA3-9615-85A315791DA1}"/>
              </a:ext>
            </a:extLst>
          </p:cNvPr>
          <p:cNvSpPr txBox="1"/>
          <p:nvPr/>
        </p:nvSpPr>
        <p:spPr>
          <a:xfrm>
            <a:off x="5346860" y="4551913"/>
            <a:ext cx="4201236" cy="1377300"/>
          </a:xfrm>
          <a:prstGeom prst="rect">
            <a:avLst/>
          </a:prstGeom>
          <a:noFill/>
        </p:spPr>
        <p:txBody>
          <a:bodyPr wrap="square">
            <a:spAutoFit/>
          </a:bodyPr>
          <a:lstStyle/>
          <a:p>
            <a:pPr marL="171450" indent="-171450">
              <a:spcBef>
                <a:spcPts val="200"/>
              </a:spcBef>
              <a:spcAft>
                <a:spcPts val="200"/>
              </a:spcAft>
              <a:buFont typeface="Wingdings" panose="05000000000000000000" pitchFamily="2" charset="2"/>
              <a:buChar char="§"/>
              <a:defRPr/>
            </a:pPr>
            <a:r>
              <a:rPr lang="en-CA" sz="1050" b="1" dirty="0">
                <a:cs typeface="Arial" panose="020B0604020202020204" pitchFamily="34" charset="0"/>
              </a:rPr>
              <a:t>Public Target: </a:t>
            </a:r>
            <a:r>
              <a:rPr lang="en-CA" sz="1050" dirty="0">
                <a:cs typeface="Arial" panose="020B0604020202020204" pitchFamily="34" charset="0"/>
              </a:rPr>
              <a:t>75% reduction in Scope 1 GHG emissions by 2035 from 2019 baseline</a:t>
            </a:r>
          </a:p>
          <a:p>
            <a:pPr marL="171450" indent="-171450">
              <a:spcBef>
                <a:spcPts val="200"/>
              </a:spcBef>
              <a:spcAft>
                <a:spcPts val="200"/>
              </a:spcAft>
              <a:buFont typeface="Wingdings" panose="05000000000000000000" pitchFamily="2" charset="2"/>
              <a:buChar char="§"/>
              <a:defRPr/>
            </a:pPr>
            <a:r>
              <a:rPr lang="en-CA" sz="1050" dirty="0">
                <a:cs typeface="Arial" panose="020B0604020202020204" pitchFamily="34" charset="0"/>
              </a:rPr>
              <a:t>Scope 1 Emissions account for 99% of Scope 1 &amp; 2 emissions, and 9% of overall emissions. Scope 3 emissions are largely related to electricity transmitted, delivered and consumed by Fortis companies</a:t>
            </a:r>
          </a:p>
          <a:p>
            <a:pPr marL="171450" indent="-171450">
              <a:spcBef>
                <a:spcPts val="200"/>
              </a:spcBef>
              <a:spcAft>
                <a:spcPts val="200"/>
              </a:spcAft>
              <a:buFont typeface="Wingdings" panose="05000000000000000000" pitchFamily="2" charset="2"/>
              <a:buChar char="§"/>
              <a:defRPr/>
            </a:pPr>
            <a:r>
              <a:rPr lang="en-CA" sz="1050" dirty="0">
                <a:cs typeface="Arial" panose="020B0604020202020204" pitchFamily="34" charset="0"/>
              </a:rPr>
              <a:t>Achieved 20% emissions reduction through 2021 vs 2019 levels</a:t>
            </a:r>
          </a:p>
          <a:p>
            <a:pPr marL="171450" indent="-171450">
              <a:spcBef>
                <a:spcPts val="200"/>
              </a:spcBef>
              <a:spcAft>
                <a:spcPts val="200"/>
              </a:spcAft>
              <a:buFont typeface="Wingdings" panose="05000000000000000000" pitchFamily="2" charset="2"/>
              <a:buChar char="§"/>
              <a:defRPr/>
            </a:pPr>
            <a:endParaRPr lang="en-CA" sz="1050" dirty="0">
              <a:cs typeface="Arial" panose="020B0604020202020204" pitchFamily="34" charset="0"/>
            </a:endParaRPr>
          </a:p>
        </p:txBody>
      </p:sp>
      <p:sp>
        <p:nvSpPr>
          <p:cNvPr id="24" name="TextBox 23">
            <a:extLst>
              <a:ext uri="{FF2B5EF4-FFF2-40B4-BE49-F238E27FC236}">
                <a16:creationId xmlns:a16="http://schemas.microsoft.com/office/drawing/2014/main" id="{019D0FEF-FB8C-4B89-A741-0C554C5F385A}"/>
              </a:ext>
            </a:extLst>
          </p:cNvPr>
          <p:cNvSpPr txBox="1"/>
          <p:nvPr/>
        </p:nvSpPr>
        <p:spPr>
          <a:xfrm>
            <a:off x="849739" y="1236100"/>
            <a:ext cx="6094428" cy="369332"/>
          </a:xfrm>
          <a:prstGeom prst="rect">
            <a:avLst/>
          </a:prstGeom>
          <a:noFill/>
        </p:spPr>
        <p:txBody>
          <a:bodyPr wrap="square">
            <a:spAutoFit/>
          </a:bodyPr>
          <a:lstStyle/>
          <a:p>
            <a:pPr marL="0" indent="0">
              <a:buNone/>
            </a:pPr>
            <a:r>
              <a:rPr lang="en-CA" dirty="0"/>
              <a:t>Fortis Inc.</a:t>
            </a:r>
          </a:p>
        </p:txBody>
      </p:sp>
      <p:sp>
        <p:nvSpPr>
          <p:cNvPr id="23" name="TextBox 22">
            <a:extLst>
              <a:ext uri="{FF2B5EF4-FFF2-40B4-BE49-F238E27FC236}">
                <a16:creationId xmlns:a16="http://schemas.microsoft.com/office/drawing/2014/main" id="{DA049787-E785-416B-B89A-5C503D877D37}"/>
              </a:ext>
            </a:extLst>
          </p:cNvPr>
          <p:cNvSpPr txBox="1"/>
          <p:nvPr/>
        </p:nvSpPr>
        <p:spPr>
          <a:xfrm>
            <a:off x="858643" y="6227526"/>
            <a:ext cx="6644613" cy="215444"/>
          </a:xfrm>
          <a:prstGeom prst="rect">
            <a:avLst/>
          </a:prstGeom>
          <a:noFill/>
        </p:spPr>
        <p:txBody>
          <a:bodyPr wrap="square" rtlCol="0">
            <a:spAutoFit/>
          </a:bodyPr>
          <a:lstStyle/>
          <a:p>
            <a:r>
              <a:rPr lang="en-CA" sz="800" dirty="0"/>
              <a:t>Source: Fortis Sustainability 2022Report </a:t>
            </a:r>
          </a:p>
        </p:txBody>
      </p:sp>
    </p:spTree>
    <p:extLst>
      <p:ext uri="{BB962C8B-B14F-4D97-AF65-F5344CB8AC3E}">
        <p14:creationId xmlns:p14="http://schemas.microsoft.com/office/powerpoint/2010/main" val="2393585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A96C2-6F39-4E3E-A2CA-0AF9D655EB3A}"/>
              </a:ext>
            </a:extLst>
          </p:cNvPr>
          <p:cNvSpPr>
            <a:spLocks noGrp="1"/>
          </p:cNvSpPr>
          <p:nvPr>
            <p:ph type="title"/>
          </p:nvPr>
        </p:nvSpPr>
        <p:spPr/>
        <p:txBody>
          <a:bodyPr/>
          <a:lstStyle/>
          <a:p>
            <a:r>
              <a:rPr lang="en-CA" dirty="0"/>
              <a:t>Considerations</a:t>
            </a:r>
            <a:endParaRPr lang="en-US" dirty="0"/>
          </a:p>
        </p:txBody>
      </p:sp>
      <p:sp>
        <p:nvSpPr>
          <p:cNvPr id="3" name="Content Placeholder 2">
            <a:extLst>
              <a:ext uri="{FF2B5EF4-FFF2-40B4-BE49-F238E27FC236}">
                <a16:creationId xmlns:a16="http://schemas.microsoft.com/office/drawing/2014/main" id="{B5CDA7E1-CEF8-4BA0-98A6-4C3F1BCE4469}"/>
              </a:ext>
            </a:extLst>
          </p:cNvPr>
          <p:cNvSpPr>
            <a:spLocks noGrp="1"/>
          </p:cNvSpPr>
          <p:nvPr>
            <p:ph idx="1"/>
          </p:nvPr>
        </p:nvSpPr>
        <p:spPr>
          <a:xfrm>
            <a:off x="838199" y="1825625"/>
            <a:ext cx="10822497" cy="4351338"/>
          </a:xfrm>
        </p:spPr>
        <p:txBody>
          <a:bodyPr>
            <a:normAutofit/>
          </a:bodyPr>
          <a:lstStyle/>
          <a:p>
            <a:r>
              <a:rPr lang="en-US" dirty="0"/>
              <a:t>Organizational comfort with forward-looking goals</a:t>
            </a:r>
          </a:p>
          <a:p>
            <a:r>
              <a:rPr lang="en-US" dirty="0"/>
              <a:t>Future ‘tightening’ of ambition – call for Science Based methodology</a:t>
            </a:r>
          </a:p>
          <a:p>
            <a:r>
              <a:rPr lang="en-US" dirty="0"/>
              <a:t>Heightened guidance on recommended KPIs for sector – ICMA directory</a:t>
            </a:r>
          </a:p>
          <a:p>
            <a:r>
              <a:rPr lang="en-US" dirty="0"/>
              <a:t>Regulator constraints in setting (and meeting) ESG targets </a:t>
            </a:r>
          </a:p>
          <a:p>
            <a:r>
              <a:rPr lang="en-US" dirty="0"/>
              <a:t>Multiple instruments at disposal can shape corporate ESG narrative with stakeholders i.e., OPG and nuclear</a:t>
            </a:r>
          </a:p>
          <a:p>
            <a:endParaRPr lang="en-US" dirty="0"/>
          </a:p>
        </p:txBody>
      </p:sp>
      <p:sp>
        <p:nvSpPr>
          <p:cNvPr id="4" name="Slide Number Placeholder 3">
            <a:extLst>
              <a:ext uri="{FF2B5EF4-FFF2-40B4-BE49-F238E27FC236}">
                <a16:creationId xmlns:a16="http://schemas.microsoft.com/office/drawing/2014/main" id="{72AFA7DF-527B-4362-8B1D-5879B3ABF3FC}"/>
              </a:ext>
            </a:extLst>
          </p:cNvPr>
          <p:cNvSpPr>
            <a:spLocks noGrp="1"/>
          </p:cNvSpPr>
          <p:nvPr>
            <p:ph type="sldNum" sz="quarter" idx="10"/>
          </p:nvPr>
        </p:nvSpPr>
        <p:spPr/>
        <p:txBody>
          <a:bodyPr/>
          <a:lstStyle/>
          <a:p>
            <a:pPr algn="ctr"/>
            <a:fld id="{42BE67BC-1A03-4B40-854D-5F7AD7932CE4}" type="slidenum">
              <a:rPr lang="en-US" smtClean="0"/>
              <a:pPr algn="ctr"/>
              <a:t>17</a:t>
            </a:fld>
            <a:endParaRPr lang="en-US" dirty="0"/>
          </a:p>
        </p:txBody>
      </p:sp>
    </p:spTree>
    <p:extLst>
      <p:ext uri="{BB962C8B-B14F-4D97-AF65-F5344CB8AC3E}">
        <p14:creationId xmlns:p14="http://schemas.microsoft.com/office/powerpoint/2010/main" val="3655500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BF484-5273-47F7-9EE6-60DEE53112A3}"/>
              </a:ext>
            </a:extLst>
          </p:cNvPr>
          <p:cNvSpPr>
            <a:spLocks noGrp="1"/>
          </p:cNvSpPr>
          <p:nvPr>
            <p:ph type="title"/>
          </p:nvPr>
        </p:nvSpPr>
        <p:spPr/>
        <p:txBody>
          <a:bodyPr/>
          <a:lstStyle/>
          <a:p>
            <a:r>
              <a:rPr lang="en-CA" sz="3200" dirty="0"/>
              <a:t>Organizational Readiness </a:t>
            </a:r>
            <a:br>
              <a:rPr lang="en-CA" sz="3200" dirty="0"/>
            </a:br>
            <a:r>
              <a:rPr lang="en-CA" sz="3200" dirty="0"/>
              <a:t>        </a:t>
            </a:r>
            <a:r>
              <a:rPr lang="en-CA" sz="2400" i="1" dirty="0"/>
              <a:t>Building a Foundation for Sustainable Finance </a:t>
            </a:r>
            <a:endParaRPr lang="en-CA" sz="3200" i="1" dirty="0"/>
          </a:p>
        </p:txBody>
      </p:sp>
      <p:sp>
        <p:nvSpPr>
          <p:cNvPr id="3" name="Content Placeholder 2">
            <a:extLst>
              <a:ext uri="{FF2B5EF4-FFF2-40B4-BE49-F238E27FC236}">
                <a16:creationId xmlns:a16="http://schemas.microsoft.com/office/drawing/2014/main" id="{82DCE3B3-C6C4-465A-8AF8-31C14BA68942}"/>
              </a:ext>
            </a:extLst>
          </p:cNvPr>
          <p:cNvSpPr>
            <a:spLocks noGrp="1"/>
          </p:cNvSpPr>
          <p:nvPr>
            <p:ph idx="1"/>
          </p:nvPr>
        </p:nvSpPr>
        <p:spPr/>
        <p:txBody>
          <a:bodyPr/>
          <a:lstStyle/>
          <a:p>
            <a:r>
              <a:rPr lang="en-CA" dirty="0"/>
              <a:t>Established ESG corporate ‘architecture’ including governance and strategy </a:t>
            </a:r>
          </a:p>
          <a:p>
            <a:r>
              <a:rPr lang="en-CA" dirty="0"/>
              <a:t>Defines areas of ‘material’ impact </a:t>
            </a:r>
          </a:p>
          <a:p>
            <a:r>
              <a:rPr lang="en-CA" dirty="0"/>
              <a:t>Robust data, KPIs and targets </a:t>
            </a:r>
          </a:p>
          <a:p>
            <a:r>
              <a:rPr lang="en-CA" dirty="0"/>
              <a:t>Limited assurance of material KPIs</a:t>
            </a:r>
          </a:p>
          <a:p>
            <a:r>
              <a:rPr lang="en-CA" dirty="0"/>
              <a:t>Robust disclosures using globally established ESG frameworks </a:t>
            </a:r>
          </a:p>
        </p:txBody>
      </p:sp>
      <p:sp>
        <p:nvSpPr>
          <p:cNvPr id="4" name="Slide Number Placeholder 3">
            <a:extLst>
              <a:ext uri="{FF2B5EF4-FFF2-40B4-BE49-F238E27FC236}">
                <a16:creationId xmlns:a16="http://schemas.microsoft.com/office/drawing/2014/main" id="{555C0B47-6D5C-44C9-B807-CEEB02FF3D9B}"/>
              </a:ext>
            </a:extLst>
          </p:cNvPr>
          <p:cNvSpPr>
            <a:spLocks noGrp="1"/>
          </p:cNvSpPr>
          <p:nvPr>
            <p:ph type="sldNum" sz="quarter" idx="10"/>
          </p:nvPr>
        </p:nvSpPr>
        <p:spPr/>
        <p:txBody>
          <a:bodyPr/>
          <a:lstStyle/>
          <a:p>
            <a:pPr algn="ctr"/>
            <a:fld id="{42BE67BC-1A03-4B40-854D-5F7AD7932CE4}" type="slidenum">
              <a:rPr lang="en-US" smtClean="0"/>
              <a:pPr algn="ctr"/>
              <a:t>18</a:t>
            </a:fld>
            <a:endParaRPr lang="en-US" dirty="0"/>
          </a:p>
        </p:txBody>
      </p:sp>
    </p:spTree>
    <p:extLst>
      <p:ext uri="{BB962C8B-B14F-4D97-AF65-F5344CB8AC3E}">
        <p14:creationId xmlns:p14="http://schemas.microsoft.com/office/powerpoint/2010/main" val="3836174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10439EA5-31DF-461F-BC68-849AFF5EDF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Slide Number Placeholder 1">
            <a:extLst>
              <a:ext uri="{FF2B5EF4-FFF2-40B4-BE49-F238E27FC236}">
                <a16:creationId xmlns:a16="http://schemas.microsoft.com/office/drawing/2014/main" id="{B11DD77B-00CF-4C60-AADD-06719B03C06E}"/>
              </a:ext>
            </a:extLst>
          </p:cNvPr>
          <p:cNvSpPr>
            <a:spLocks noGrp="1"/>
          </p:cNvSpPr>
          <p:nvPr>
            <p:ph type="sldNum" sz="quarter" idx="10"/>
          </p:nvPr>
        </p:nvSpPr>
        <p:spPr/>
        <p:txBody>
          <a:bodyPr/>
          <a:lstStyle/>
          <a:p>
            <a:pPr algn="ctr"/>
            <a:fld id="{42BE67BC-1A03-4B40-854D-5F7AD7932CE4}" type="slidenum">
              <a:rPr lang="en-US" smtClean="0"/>
              <a:pPr algn="ctr"/>
              <a:t>19</a:t>
            </a:fld>
            <a:endParaRPr lang="en-US" dirty="0"/>
          </a:p>
        </p:txBody>
      </p:sp>
    </p:spTree>
    <p:extLst>
      <p:ext uri="{BB962C8B-B14F-4D97-AF65-F5344CB8AC3E}">
        <p14:creationId xmlns:p14="http://schemas.microsoft.com/office/powerpoint/2010/main" val="587093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9DF82-CDE8-4212-8D74-7425514E420D}"/>
              </a:ext>
            </a:extLst>
          </p:cNvPr>
          <p:cNvSpPr>
            <a:spLocks noGrp="1"/>
          </p:cNvSpPr>
          <p:nvPr>
            <p:ph type="title"/>
          </p:nvPr>
        </p:nvSpPr>
        <p:spPr/>
        <p:txBody>
          <a:bodyPr>
            <a:normAutofit fontScale="90000"/>
          </a:bodyPr>
          <a:lstStyle/>
          <a:p>
            <a:r>
              <a:rPr lang="en-CA" dirty="0"/>
              <a:t>ESG Target Setting – the “E” </a:t>
            </a:r>
            <a:br>
              <a:rPr lang="en-US" dirty="0"/>
            </a:br>
            <a:endParaRPr lang="en-US" dirty="0"/>
          </a:p>
        </p:txBody>
      </p:sp>
      <p:sp>
        <p:nvSpPr>
          <p:cNvPr id="3" name="Content Placeholder 2">
            <a:extLst>
              <a:ext uri="{FF2B5EF4-FFF2-40B4-BE49-F238E27FC236}">
                <a16:creationId xmlns:a16="http://schemas.microsoft.com/office/drawing/2014/main" id="{905B3BEA-1423-4325-8333-4B6C7CDD8B1F}"/>
              </a:ext>
            </a:extLst>
          </p:cNvPr>
          <p:cNvSpPr>
            <a:spLocks noGrp="1"/>
          </p:cNvSpPr>
          <p:nvPr>
            <p:ph sz="half" idx="1"/>
          </p:nvPr>
        </p:nvSpPr>
        <p:spPr/>
        <p:txBody>
          <a:bodyPr>
            <a:normAutofit fontScale="92500" lnSpcReduction="20000"/>
          </a:bodyPr>
          <a:lstStyle/>
          <a:p>
            <a:r>
              <a:rPr lang="en-CA" dirty="0"/>
              <a:t>Power generators </a:t>
            </a:r>
            <a:endParaRPr lang="en-US" dirty="0"/>
          </a:p>
          <a:p>
            <a:pPr lvl="1"/>
            <a:r>
              <a:rPr lang="en-CA" sz="2000" dirty="0"/>
              <a:t>Emissions targets – focus is on scope 1 emissions (emissions from own operations)</a:t>
            </a:r>
            <a:endParaRPr lang="en-US" sz="2000" dirty="0"/>
          </a:p>
          <a:p>
            <a:pPr lvl="1"/>
            <a:r>
              <a:rPr lang="en-CA" sz="2000" dirty="0"/>
              <a:t>Reduce emissions and or emissions intensity, interim targets and net carbon neutral by 2050</a:t>
            </a:r>
            <a:endParaRPr lang="en-US" sz="2000" dirty="0"/>
          </a:p>
          <a:p>
            <a:pPr lvl="1"/>
            <a:r>
              <a:rPr lang="en-CA" sz="2000" dirty="0"/>
              <a:t>Build renewables and off coal</a:t>
            </a:r>
          </a:p>
          <a:p>
            <a:r>
              <a:rPr lang="en-CA" dirty="0"/>
              <a:t>Power consumers – private PPA buyers</a:t>
            </a:r>
            <a:endParaRPr lang="en-US" dirty="0"/>
          </a:p>
          <a:p>
            <a:pPr lvl="1"/>
            <a:r>
              <a:rPr lang="en-CA" sz="2000" dirty="0"/>
              <a:t>Emissions targets – focus is on scope 2 emissions (emissions attributed to the electricity purchased as an input) – eg. Telus, Labatt, Pembina Pipeline, TC Energy, Dow Chemicals, Shell Energy, some banks</a:t>
            </a:r>
            <a:endParaRPr lang="en-US" sz="2000" dirty="0"/>
          </a:p>
          <a:p>
            <a:pPr lvl="1"/>
            <a:r>
              <a:rPr lang="en-CA" sz="2000" dirty="0"/>
              <a:t>Sign PPAs for existing or new renewables</a:t>
            </a:r>
          </a:p>
          <a:p>
            <a:pPr lvl="1"/>
            <a:r>
              <a:rPr lang="en-CA" sz="2000" dirty="0"/>
              <a:t>Assists financing development </a:t>
            </a:r>
          </a:p>
          <a:p>
            <a:pPr lvl="1"/>
            <a:r>
              <a:rPr lang="en-CA" sz="2000" dirty="0"/>
              <a:t>Location or market-based management</a:t>
            </a:r>
            <a:endParaRPr lang="en-US" sz="2000" dirty="0"/>
          </a:p>
          <a:p>
            <a:endParaRPr lang="en-US" dirty="0"/>
          </a:p>
        </p:txBody>
      </p:sp>
      <p:sp>
        <p:nvSpPr>
          <p:cNvPr id="4" name="Content Placeholder 3">
            <a:extLst>
              <a:ext uri="{FF2B5EF4-FFF2-40B4-BE49-F238E27FC236}">
                <a16:creationId xmlns:a16="http://schemas.microsoft.com/office/drawing/2014/main" id="{7B4DF9E8-F2BF-491F-8577-644627397151}"/>
              </a:ext>
            </a:extLst>
          </p:cNvPr>
          <p:cNvSpPr>
            <a:spLocks noGrp="1"/>
          </p:cNvSpPr>
          <p:nvPr>
            <p:ph sz="half" idx="2"/>
          </p:nvPr>
        </p:nvSpPr>
        <p:spPr/>
        <p:txBody>
          <a:bodyPr>
            <a:normAutofit fontScale="92500" lnSpcReduction="20000"/>
          </a:bodyPr>
          <a:lstStyle/>
          <a:p>
            <a:r>
              <a:rPr lang="en-CA" dirty="0"/>
              <a:t>Power transmitters/distributors</a:t>
            </a:r>
            <a:endParaRPr lang="en-US" dirty="0"/>
          </a:p>
          <a:p>
            <a:pPr lvl="1"/>
            <a:r>
              <a:rPr lang="en-CA" dirty="0"/>
              <a:t>Emissions targets</a:t>
            </a:r>
            <a:endParaRPr lang="en-US" dirty="0"/>
          </a:p>
          <a:p>
            <a:pPr lvl="1"/>
            <a:r>
              <a:rPr lang="en-CA" dirty="0"/>
              <a:t>Utility assets connected to renewables/carbon-free generation</a:t>
            </a:r>
          </a:p>
          <a:p>
            <a:pPr lvl="1"/>
            <a:endParaRPr lang="en-CA" dirty="0"/>
          </a:p>
          <a:p>
            <a:r>
              <a:rPr lang="en-CA" dirty="0"/>
              <a:t>Renewable Power Generation Targets</a:t>
            </a:r>
          </a:p>
          <a:p>
            <a:pPr lvl="1"/>
            <a:r>
              <a:rPr lang="en-CA" dirty="0"/>
              <a:t>Scaling up clean power and storage</a:t>
            </a:r>
          </a:p>
          <a:p>
            <a:pPr lvl="1"/>
            <a:r>
              <a:rPr lang="en-CA" dirty="0"/>
              <a:t>Role of Natural Gas/Nuclear </a:t>
            </a:r>
          </a:p>
          <a:p>
            <a:pPr lvl="2"/>
            <a:endParaRPr lang="en-US" dirty="0">
              <a:solidFill>
                <a:srgbClr val="FF0000"/>
              </a:solidFill>
            </a:endParaRPr>
          </a:p>
          <a:p>
            <a:pPr marL="0" indent="0">
              <a:buNone/>
            </a:pPr>
            <a:endParaRPr lang="en-US" dirty="0"/>
          </a:p>
        </p:txBody>
      </p:sp>
      <p:sp>
        <p:nvSpPr>
          <p:cNvPr id="5" name="Slide Number Placeholder 4">
            <a:extLst>
              <a:ext uri="{FF2B5EF4-FFF2-40B4-BE49-F238E27FC236}">
                <a16:creationId xmlns:a16="http://schemas.microsoft.com/office/drawing/2014/main" id="{90EABDB9-7CD3-44C0-A0D0-247DD6AE8A9E}"/>
              </a:ext>
            </a:extLst>
          </p:cNvPr>
          <p:cNvSpPr>
            <a:spLocks noGrp="1"/>
          </p:cNvSpPr>
          <p:nvPr>
            <p:ph type="sldNum" sz="quarter" idx="10"/>
          </p:nvPr>
        </p:nvSpPr>
        <p:spPr/>
        <p:txBody>
          <a:bodyPr/>
          <a:lstStyle/>
          <a:p>
            <a:pPr algn="ctr"/>
            <a:fld id="{42BE67BC-1A03-4B40-854D-5F7AD7932CE4}" type="slidenum">
              <a:rPr lang="en-US" smtClean="0"/>
              <a:pPr algn="ctr"/>
              <a:t>2</a:t>
            </a:fld>
            <a:endParaRPr lang="en-US" dirty="0"/>
          </a:p>
        </p:txBody>
      </p:sp>
    </p:spTree>
    <p:extLst>
      <p:ext uri="{BB962C8B-B14F-4D97-AF65-F5344CB8AC3E}">
        <p14:creationId xmlns:p14="http://schemas.microsoft.com/office/powerpoint/2010/main" val="4079783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D2029-D45D-4BE9-BCE8-EA9F8041D5E4}"/>
              </a:ext>
            </a:extLst>
          </p:cNvPr>
          <p:cNvSpPr>
            <a:spLocks noGrp="1"/>
          </p:cNvSpPr>
          <p:nvPr>
            <p:ph type="title"/>
          </p:nvPr>
        </p:nvSpPr>
        <p:spPr/>
        <p:txBody>
          <a:bodyPr/>
          <a:lstStyle/>
          <a:p>
            <a:r>
              <a:rPr lang="en-CA" sz="3200" dirty="0"/>
              <a:t>ESG Target Setting –  Beyond GHG 	</a:t>
            </a:r>
            <a:endParaRPr lang="en-US" sz="3200" dirty="0"/>
          </a:p>
        </p:txBody>
      </p:sp>
      <p:sp>
        <p:nvSpPr>
          <p:cNvPr id="3" name="Content Placeholder 2">
            <a:extLst>
              <a:ext uri="{FF2B5EF4-FFF2-40B4-BE49-F238E27FC236}">
                <a16:creationId xmlns:a16="http://schemas.microsoft.com/office/drawing/2014/main" id="{611C12D7-88AE-4CF2-94C6-8D1160D89552}"/>
              </a:ext>
            </a:extLst>
          </p:cNvPr>
          <p:cNvSpPr>
            <a:spLocks noGrp="1"/>
          </p:cNvSpPr>
          <p:nvPr>
            <p:ph idx="1"/>
          </p:nvPr>
        </p:nvSpPr>
        <p:spPr/>
        <p:txBody>
          <a:bodyPr>
            <a:normAutofit/>
          </a:bodyPr>
          <a:lstStyle/>
          <a:p>
            <a:r>
              <a:rPr lang="en-CA" dirty="0"/>
              <a:t>Investment in technology and innovation </a:t>
            </a:r>
          </a:p>
          <a:p>
            <a:pPr lvl="1"/>
            <a:r>
              <a:rPr lang="en-CA" dirty="0"/>
              <a:t>Growth in CCUS, nuclear, hydrogen ready, storage</a:t>
            </a:r>
          </a:p>
          <a:p>
            <a:r>
              <a:rPr lang="en-CA" dirty="0"/>
              <a:t>Diversity targets among leadership, boards and employees</a:t>
            </a:r>
          </a:p>
          <a:p>
            <a:r>
              <a:rPr lang="en-CA" dirty="0"/>
              <a:t>Equity partnerships and employment opportunities for Indigenous Peoples</a:t>
            </a:r>
          </a:p>
          <a:p>
            <a:r>
              <a:rPr lang="en-CA" dirty="0"/>
              <a:t>Sustainable supply chain and targeted procurement  </a:t>
            </a:r>
            <a:endParaRPr lang="en-US" dirty="0"/>
          </a:p>
          <a:p>
            <a:r>
              <a:rPr lang="en-CA" dirty="0"/>
              <a:t>ESG governance mechanisms </a:t>
            </a:r>
          </a:p>
          <a:p>
            <a:r>
              <a:rPr lang="en-CA" dirty="0"/>
              <a:t>Water management</a:t>
            </a:r>
            <a:endParaRPr lang="en-US" dirty="0"/>
          </a:p>
          <a:p>
            <a:r>
              <a:rPr lang="en-CA" dirty="0"/>
              <a:t>Compensation linked to ESG targets</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35C805D-1ADF-4CDF-87F2-8A6B6F43C96C}"/>
              </a:ext>
            </a:extLst>
          </p:cNvPr>
          <p:cNvSpPr>
            <a:spLocks noGrp="1"/>
          </p:cNvSpPr>
          <p:nvPr>
            <p:ph type="sldNum" sz="quarter" idx="10"/>
          </p:nvPr>
        </p:nvSpPr>
        <p:spPr/>
        <p:txBody>
          <a:bodyPr/>
          <a:lstStyle/>
          <a:p>
            <a:pPr algn="ctr"/>
            <a:fld id="{42BE67BC-1A03-4B40-854D-5F7AD7932CE4}" type="slidenum">
              <a:rPr lang="en-US" smtClean="0"/>
              <a:pPr algn="ctr"/>
              <a:t>3</a:t>
            </a:fld>
            <a:endParaRPr lang="en-US" dirty="0"/>
          </a:p>
        </p:txBody>
      </p:sp>
    </p:spTree>
    <p:extLst>
      <p:ext uri="{BB962C8B-B14F-4D97-AF65-F5344CB8AC3E}">
        <p14:creationId xmlns:p14="http://schemas.microsoft.com/office/powerpoint/2010/main" val="2288766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C16A1-94AD-4B4A-A012-6267725266CA}"/>
              </a:ext>
            </a:extLst>
          </p:cNvPr>
          <p:cNvSpPr>
            <a:spLocks noGrp="1"/>
          </p:cNvSpPr>
          <p:nvPr>
            <p:ph type="title"/>
          </p:nvPr>
        </p:nvSpPr>
        <p:spPr/>
        <p:txBody>
          <a:bodyPr>
            <a:normAutofit fontScale="90000"/>
          </a:bodyPr>
          <a:lstStyle/>
          <a:p>
            <a:r>
              <a:rPr lang="en-US" dirty="0"/>
              <a:t>ESG in the Power &amp; Utilities Sector</a:t>
            </a:r>
            <a:endParaRPr lang="en-CA" dirty="0"/>
          </a:p>
        </p:txBody>
      </p:sp>
      <p:sp>
        <p:nvSpPr>
          <p:cNvPr id="110" name="Rectangle 109">
            <a:extLst>
              <a:ext uri="{FF2B5EF4-FFF2-40B4-BE49-F238E27FC236}">
                <a16:creationId xmlns:a16="http://schemas.microsoft.com/office/drawing/2014/main" id="{9973635A-296D-457B-9EBA-5045C0B6E43C}"/>
              </a:ext>
            </a:extLst>
          </p:cNvPr>
          <p:cNvSpPr/>
          <p:nvPr/>
        </p:nvSpPr>
        <p:spPr>
          <a:xfrm>
            <a:off x="1659442" y="594013"/>
            <a:ext cx="2834640" cy="274320"/>
          </a:xfrm>
          <a:prstGeom prst="rect">
            <a:avLst/>
          </a:prstGeom>
          <a:solidFill>
            <a:schemeClr val="accent4"/>
          </a:solidFill>
          <a:ln w="12700">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spcAft>
                <a:spcPts val="600"/>
              </a:spcAft>
              <a:defRPr/>
            </a:pPr>
            <a:r>
              <a:rPr lang="en-CA" sz="1100" b="1" dirty="0">
                <a:solidFill>
                  <a:srgbClr val="FFFFFF"/>
                </a:solidFill>
                <a:latin typeface="Arial"/>
              </a:rPr>
              <a:t>Environmental</a:t>
            </a:r>
          </a:p>
        </p:txBody>
      </p:sp>
      <p:sp>
        <p:nvSpPr>
          <p:cNvPr id="68" name="Text Box 50">
            <a:extLst>
              <a:ext uri="{FF2B5EF4-FFF2-40B4-BE49-F238E27FC236}">
                <a16:creationId xmlns:a16="http://schemas.microsoft.com/office/drawing/2014/main" id="{C330D32C-4F16-4E42-BDF4-F9C835F1C40F}"/>
              </a:ext>
            </a:extLst>
          </p:cNvPr>
          <p:cNvSpPr txBox="1">
            <a:spLocks noChangeArrowheads="1"/>
          </p:cNvSpPr>
          <p:nvPr>
            <p:custDataLst>
              <p:tags r:id="rId1"/>
            </p:custDataLst>
          </p:nvPr>
        </p:nvSpPr>
        <p:spPr bwMode="auto">
          <a:xfrm>
            <a:off x="1595500" y="6451788"/>
            <a:ext cx="5413388"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anchor="b">
            <a:spAutoFit/>
          </a:bodyPr>
          <a:lstStyle>
            <a:lvl1pPr marL="457200" indent="-457200">
              <a:defRPr sz="800">
                <a:solidFill>
                  <a:schemeClr val="tx1"/>
                </a:solidFill>
                <a:latin typeface="Arial" charset="0"/>
              </a:defRPr>
            </a:lvl1pPr>
            <a:lvl2pPr marL="742950" indent="-285750">
              <a:defRPr sz="800">
                <a:solidFill>
                  <a:schemeClr val="tx1"/>
                </a:solidFill>
                <a:latin typeface="Arial" charset="0"/>
              </a:defRPr>
            </a:lvl2pPr>
            <a:lvl3pPr marL="1143000" indent="-228600">
              <a:defRPr sz="800">
                <a:solidFill>
                  <a:schemeClr val="tx1"/>
                </a:solidFill>
                <a:latin typeface="Arial" charset="0"/>
              </a:defRPr>
            </a:lvl3pPr>
            <a:lvl4pPr marL="1600200" indent="-228600">
              <a:defRPr sz="800">
                <a:solidFill>
                  <a:schemeClr val="tx1"/>
                </a:solidFill>
                <a:latin typeface="Arial" charset="0"/>
              </a:defRPr>
            </a:lvl4pPr>
            <a:lvl5pPr marL="2057400" indent="-228600">
              <a:defRPr sz="800">
                <a:solidFill>
                  <a:schemeClr val="tx1"/>
                </a:solidFill>
                <a:latin typeface="Arial" charset="0"/>
              </a:defRPr>
            </a:lvl5pPr>
            <a:lvl6pPr marL="2514600" indent="-228600" algn="r" eaLnBrk="0" fontAlgn="base" hangingPunct="0">
              <a:spcBef>
                <a:spcPct val="50000"/>
              </a:spcBef>
              <a:spcAft>
                <a:spcPct val="0"/>
              </a:spcAft>
              <a:defRPr sz="800">
                <a:solidFill>
                  <a:schemeClr val="tx1"/>
                </a:solidFill>
                <a:latin typeface="Arial" charset="0"/>
              </a:defRPr>
            </a:lvl6pPr>
            <a:lvl7pPr marL="2971800" indent="-228600" algn="r" eaLnBrk="0" fontAlgn="base" hangingPunct="0">
              <a:spcBef>
                <a:spcPct val="50000"/>
              </a:spcBef>
              <a:spcAft>
                <a:spcPct val="0"/>
              </a:spcAft>
              <a:defRPr sz="800">
                <a:solidFill>
                  <a:schemeClr val="tx1"/>
                </a:solidFill>
                <a:latin typeface="Arial" charset="0"/>
              </a:defRPr>
            </a:lvl7pPr>
            <a:lvl8pPr marL="3429000" indent="-228600" algn="r" eaLnBrk="0" fontAlgn="base" hangingPunct="0">
              <a:spcBef>
                <a:spcPct val="50000"/>
              </a:spcBef>
              <a:spcAft>
                <a:spcPct val="0"/>
              </a:spcAft>
              <a:defRPr sz="800">
                <a:solidFill>
                  <a:schemeClr val="tx1"/>
                </a:solidFill>
                <a:latin typeface="Arial" charset="0"/>
              </a:defRPr>
            </a:lvl8pPr>
            <a:lvl9pPr marL="3886200" indent="-228600" algn="r" eaLnBrk="0" fontAlgn="base" hangingPunct="0">
              <a:spcBef>
                <a:spcPct val="50000"/>
              </a:spcBef>
              <a:spcAft>
                <a:spcPct val="0"/>
              </a:spcAft>
              <a:defRPr sz="800">
                <a:solidFill>
                  <a:schemeClr val="tx1"/>
                </a:solidFill>
                <a:latin typeface="Arial" charset="0"/>
              </a:defRPr>
            </a:lvl9pPr>
          </a:lstStyle>
          <a:p>
            <a:pPr marL="285750" indent="-285750" defTabSz="457200">
              <a:spcBef>
                <a:spcPct val="0"/>
              </a:spcBef>
              <a:tabLst>
                <a:tab pos="285750" algn="l"/>
              </a:tabLst>
              <a:defRPr/>
            </a:pPr>
            <a:r>
              <a:rPr lang="en-US" sz="700" dirty="0">
                <a:solidFill>
                  <a:srgbClr val="5A5A5A"/>
                </a:solidFill>
              </a:rPr>
              <a:t>Source: Company filings, Canada’s 2030 Emissions Reduction Plan, Transition Pathway Initiative, S&amp;P Market Intelligence</a:t>
            </a:r>
          </a:p>
        </p:txBody>
      </p:sp>
      <p:sp>
        <p:nvSpPr>
          <p:cNvPr id="31" name="Rectangle 30">
            <a:extLst>
              <a:ext uri="{FF2B5EF4-FFF2-40B4-BE49-F238E27FC236}">
                <a16:creationId xmlns:a16="http://schemas.microsoft.com/office/drawing/2014/main" id="{14110FD7-8745-415B-A910-DDF31B87BAC6}"/>
              </a:ext>
            </a:extLst>
          </p:cNvPr>
          <p:cNvSpPr/>
          <p:nvPr/>
        </p:nvSpPr>
        <p:spPr>
          <a:xfrm>
            <a:off x="4677718" y="594013"/>
            <a:ext cx="2834640" cy="274320"/>
          </a:xfrm>
          <a:prstGeom prst="rect">
            <a:avLst/>
          </a:prstGeom>
          <a:solidFill>
            <a:schemeClr val="accent4"/>
          </a:solidFill>
          <a:ln w="12700">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spcAft>
                <a:spcPts val="600"/>
              </a:spcAft>
              <a:defRPr/>
            </a:pPr>
            <a:r>
              <a:rPr lang="en-CA" sz="1100" b="1" dirty="0">
                <a:solidFill>
                  <a:srgbClr val="FFFFFF"/>
                </a:solidFill>
                <a:latin typeface="Arial"/>
              </a:rPr>
              <a:t>Social</a:t>
            </a:r>
          </a:p>
        </p:txBody>
      </p:sp>
      <p:sp>
        <p:nvSpPr>
          <p:cNvPr id="12" name="Rectangle 11">
            <a:extLst>
              <a:ext uri="{FF2B5EF4-FFF2-40B4-BE49-F238E27FC236}">
                <a16:creationId xmlns:a16="http://schemas.microsoft.com/office/drawing/2014/main" id="{3CA6AAC8-0BD5-46EF-9A26-950275588BA7}"/>
              </a:ext>
            </a:extLst>
          </p:cNvPr>
          <p:cNvSpPr/>
          <p:nvPr/>
        </p:nvSpPr>
        <p:spPr>
          <a:xfrm>
            <a:off x="1659442" y="904187"/>
            <a:ext cx="2834640" cy="1320460"/>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CA" sz="1000" b="1" dirty="0">
                <a:solidFill>
                  <a:srgbClr val="5A5A5A"/>
                </a:solidFill>
                <a:latin typeface="Arial"/>
              </a:rPr>
              <a:t>Transitioning the Grid to Renewables:</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Provinces are transitioning the grid to renewable power sources, including solar, wind, geothermal, hydro, nuclear</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Supporting Canada’s goal for net-zero electricity grid by 2035</a:t>
            </a:r>
          </a:p>
          <a:p>
            <a:pPr marL="171450" indent="-171450" defTabSz="457200">
              <a:spcAft>
                <a:spcPts val="600"/>
              </a:spcAft>
              <a:buFont typeface="Wingdings" panose="05000000000000000000" pitchFamily="2" charset="2"/>
              <a:buChar char="§"/>
              <a:defRPr/>
            </a:pPr>
            <a:endParaRPr lang="en-CA" sz="1000" dirty="0">
              <a:solidFill>
                <a:srgbClr val="5A5A5A"/>
              </a:solidFill>
              <a:latin typeface="Arial"/>
            </a:endParaRPr>
          </a:p>
          <a:p>
            <a:pPr marL="171450" indent="-171450" defTabSz="457200">
              <a:spcAft>
                <a:spcPts val="600"/>
              </a:spcAft>
              <a:buFont typeface="Wingdings" panose="05000000000000000000" pitchFamily="2" charset="2"/>
              <a:buChar char="§"/>
              <a:defRPr/>
            </a:pPr>
            <a:endParaRPr lang="en-CA" sz="1000" dirty="0">
              <a:solidFill>
                <a:srgbClr val="5A5A5A"/>
              </a:solidFill>
              <a:latin typeface="Arial"/>
            </a:endParaRPr>
          </a:p>
        </p:txBody>
      </p:sp>
      <p:sp>
        <p:nvSpPr>
          <p:cNvPr id="18" name="Rectangle 17">
            <a:extLst>
              <a:ext uri="{FF2B5EF4-FFF2-40B4-BE49-F238E27FC236}">
                <a16:creationId xmlns:a16="http://schemas.microsoft.com/office/drawing/2014/main" id="{A32C051A-7932-4398-9F8C-BD85B7D62EE0}"/>
              </a:ext>
            </a:extLst>
          </p:cNvPr>
          <p:cNvSpPr/>
          <p:nvPr/>
        </p:nvSpPr>
        <p:spPr>
          <a:xfrm>
            <a:off x="7664266" y="594013"/>
            <a:ext cx="2834640" cy="274320"/>
          </a:xfrm>
          <a:prstGeom prst="rect">
            <a:avLst/>
          </a:prstGeom>
          <a:solidFill>
            <a:schemeClr val="accent4"/>
          </a:solidFill>
          <a:ln w="12700">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spcAft>
                <a:spcPts val="600"/>
              </a:spcAft>
              <a:defRPr/>
            </a:pPr>
            <a:r>
              <a:rPr lang="en-CA" sz="1100" b="1" dirty="0">
                <a:solidFill>
                  <a:srgbClr val="FFFFFF"/>
                </a:solidFill>
                <a:latin typeface="Arial"/>
              </a:rPr>
              <a:t>Governance</a:t>
            </a:r>
          </a:p>
        </p:txBody>
      </p:sp>
      <p:sp>
        <p:nvSpPr>
          <p:cNvPr id="21" name="Rectangle 20">
            <a:extLst>
              <a:ext uri="{FF2B5EF4-FFF2-40B4-BE49-F238E27FC236}">
                <a16:creationId xmlns:a16="http://schemas.microsoft.com/office/drawing/2014/main" id="{B6B10974-4685-4A8A-B02D-DE8D27A2BC76}"/>
              </a:ext>
            </a:extLst>
          </p:cNvPr>
          <p:cNvSpPr/>
          <p:nvPr/>
        </p:nvSpPr>
        <p:spPr>
          <a:xfrm>
            <a:off x="1659442" y="2292471"/>
            <a:ext cx="2834640" cy="1320461"/>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CA" sz="1000" b="1" dirty="0">
                <a:solidFill>
                  <a:srgbClr val="5A5A5A"/>
                </a:solidFill>
                <a:latin typeface="Arial"/>
              </a:rPr>
              <a:t>Climate Adaptation &amp; Grid Resiliency:</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Investments to support hardening the grid</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Smart/micro grids</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Energy storage </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Monitoring equipment and climate observation systems</a:t>
            </a:r>
          </a:p>
        </p:txBody>
      </p:sp>
      <p:sp>
        <p:nvSpPr>
          <p:cNvPr id="22" name="Rectangle 21">
            <a:extLst>
              <a:ext uri="{FF2B5EF4-FFF2-40B4-BE49-F238E27FC236}">
                <a16:creationId xmlns:a16="http://schemas.microsoft.com/office/drawing/2014/main" id="{21198C92-872D-47EA-B4AB-D92B6C86F738}"/>
              </a:ext>
            </a:extLst>
          </p:cNvPr>
          <p:cNvSpPr/>
          <p:nvPr/>
        </p:nvSpPr>
        <p:spPr>
          <a:xfrm>
            <a:off x="1659442" y="3680755"/>
            <a:ext cx="2834640" cy="1320461"/>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CA" sz="1000" b="1" dirty="0">
                <a:solidFill>
                  <a:srgbClr val="5A5A5A"/>
                </a:solidFill>
                <a:latin typeface="Arial"/>
              </a:rPr>
              <a:t>Clean &amp; Alternative Fuels:</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Fuels from renewable sources including renewable diesel, RNG, other biofuels</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Green &amp; blue hydrogen production</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CCUS</a:t>
            </a:r>
          </a:p>
        </p:txBody>
      </p:sp>
      <p:sp>
        <p:nvSpPr>
          <p:cNvPr id="23" name="Rectangle 22">
            <a:extLst>
              <a:ext uri="{FF2B5EF4-FFF2-40B4-BE49-F238E27FC236}">
                <a16:creationId xmlns:a16="http://schemas.microsoft.com/office/drawing/2014/main" id="{05528C39-E7C0-4BBD-A980-8684250E737A}"/>
              </a:ext>
            </a:extLst>
          </p:cNvPr>
          <p:cNvSpPr/>
          <p:nvPr/>
        </p:nvSpPr>
        <p:spPr>
          <a:xfrm>
            <a:off x="1659442" y="5069040"/>
            <a:ext cx="2834640" cy="1320461"/>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CA" sz="1000" b="1" dirty="0">
                <a:solidFill>
                  <a:srgbClr val="5A5A5A"/>
                </a:solidFill>
                <a:latin typeface="Arial"/>
              </a:rPr>
              <a:t>EU Taxonomy Update:</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Consideration for gas &amp; nuclear to be included in the EU Taxonomy when certain thresholds met </a:t>
            </a:r>
          </a:p>
        </p:txBody>
      </p:sp>
      <p:sp>
        <p:nvSpPr>
          <p:cNvPr id="24" name="Rectangle 23">
            <a:extLst>
              <a:ext uri="{FF2B5EF4-FFF2-40B4-BE49-F238E27FC236}">
                <a16:creationId xmlns:a16="http://schemas.microsoft.com/office/drawing/2014/main" id="{B8393DB5-9F75-4F7F-91C6-2545F054448C}"/>
              </a:ext>
            </a:extLst>
          </p:cNvPr>
          <p:cNvSpPr/>
          <p:nvPr/>
        </p:nvSpPr>
        <p:spPr>
          <a:xfrm>
            <a:off x="4677718" y="904187"/>
            <a:ext cx="2834640" cy="1320460"/>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CA" sz="1000" b="1" dirty="0">
                <a:solidFill>
                  <a:srgbClr val="5A5A5A"/>
                </a:solidFill>
                <a:latin typeface="Arial"/>
              </a:rPr>
              <a:t>Reliability &amp; Affordability:</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Providing infrastructure, community support, sustainable economic programs</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Perception of social legitimacy and credibility of the project</a:t>
            </a:r>
          </a:p>
        </p:txBody>
      </p:sp>
      <p:sp>
        <p:nvSpPr>
          <p:cNvPr id="25" name="Rectangle 24">
            <a:extLst>
              <a:ext uri="{FF2B5EF4-FFF2-40B4-BE49-F238E27FC236}">
                <a16:creationId xmlns:a16="http://schemas.microsoft.com/office/drawing/2014/main" id="{E20E3639-49BD-4877-AEC7-18E376A03F75}"/>
              </a:ext>
            </a:extLst>
          </p:cNvPr>
          <p:cNvSpPr/>
          <p:nvPr/>
        </p:nvSpPr>
        <p:spPr>
          <a:xfrm>
            <a:off x="4677718" y="2292471"/>
            <a:ext cx="2834640" cy="1320461"/>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CA" sz="1000" b="1" dirty="0">
                <a:solidFill>
                  <a:srgbClr val="5A5A5A"/>
                </a:solidFill>
                <a:latin typeface="Arial"/>
              </a:rPr>
              <a:t>Access to Electricity for Indigenous &amp; Rural Communities:</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Over 200 remote communities in Canada are dependent on diesel</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Connecting rural communities to reliable and clean electricity</a:t>
            </a:r>
          </a:p>
        </p:txBody>
      </p:sp>
      <p:sp>
        <p:nvSpPr>
          <p:cNvPr id="26" name="Rectangle 25">
            <a:extLst>
              <a:ext uri="{FF2B5EF4-FFF2-40B4-BE49-F238E27FC236}">
                <a16:creationId xmlns:a16="http://schemas.microsoft.com/office/drawing/2014/main" id="{A4BB59DE-956A-4E5B-91E7-BEE5E87FE125}"/>
              </a:ext>
            </a:extLst>
          </p:cNvPr>
          <p:cNvSpPr/>
          <p:nvPr/>
        </p:nvSpPr>
        <p:spPr>
          <a:xfrm>
            <a:off x="4677718" y="3680755"/>
            <a:ext cx="2834640" cy="1320461"/>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CA" sz="1000" b="1" dirty="0">
                <a:solidFill>
                  <a:srgbClr val="5A5A5A"/>
                </a:solidFill>
                <a:latin typeface="Arial"/>
              </a:rPr>
              <a:t>Just Transition</a:t>
            </a:r>
            <a:r>
              <a:rPr lang="en-US" sz="1000" b="1" dirty="0">
                <a:solidFill>
                  <a:srgbClr val="5A5A5A"/>
                </a:solidFill>
                <a:latin typeface="Arial"/>
              </a:rPr>
              <a:t>:</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Ensuring an equitable and fair transition to clean energy for workers, communities and stakeholders </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Just Transition Declaration signed by more than 30 nations at COP26 to support workers in carbon-intensive industries</a:t>
            </a:r>
          </a:p>
        </p:txBody>
      </p:sp>
      <p:sp>
        <p:nvSpPr>
          <p:cNvPr id="27" name="Rectangle 26">
            <a:extLst>
              <a:ext uri="{FF2B5EF4-FFF2-40B4-BE49-F238E27FC236}">
                <a16:creationId xmlns:a16="http://schemas.microsoft.com/office/drawing/2014/main" id="{FE396E41-90A2-4EE5-969F-B4C2162DF83C}"/>
              </a:ext>
            </a:extLst>
          </p:cNvPr>
          <p:cNvSpPr/>
          <p:nvPr/>
        </p:nvSpPr>
        <p:spPr>
          <a:xfrm>
            <a:off x="4677718" y="5069040"/>
            <a:ext cx="2834640" cy="1320461"/>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US" sz="1000" b="1" dirty="0">
                <a:solidFill>
                  <a:srgbClr val="5A5A5A"/>
                </a:solidFill>
                <a:latin typeface="Arial"/>
              </a:rPr>
              <a:t>Diverse &amp; Indigenous Procurement </a:t>
            </a:r>
            <a:r>
              <a:rPr lang="en-CA" sz="1000" b="1" dirty="0">
                <a:solidFill>
                  <a:srgbClr val="5A5A5A"/>
                </a:solidFill>
                <a:latin typeface="Arial"/>
              </a:rPr>
              <a:t>:</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Indigenous engagement, impact benefit agreements, equity ownership</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Indigenous &amp; diverse hiring and retention</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Procurement from diverse &amp; Indigenous-owned businesses</a:t>
            </a:r>
          </a:p>
        </p:txBody>
      </p:sp>
      <p:sp>
        <p:nvSpPr>
          <p:cNvPr id="28" name="Rectangle 27">
            <a:extLst>
              <a:ext uri="{FF2B5EF4-FFF2-40B4-BE49-F238E27FC236}">
                <a16:creationId xmlns:a16="http://schemas.microsoft.com/office/drawing/2014/main" id="{C6AE72B1-139A-4C38-A176-8970AAE34705}"/>
              </a:ext>
            </a:extLst>
          </p:cNvPr>
          <p:cNvSpPr/>
          <p:nvPr/>
        </p:nvSpPr>
        <p:spPr>
          <a:xfrm>
            <a:off x="7664266" y="904187"/>
            <a:ext cx="2834640" cy="1320460"/>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CA" sz="1000" b="1" dirty="0">
                <a:solidFill>
                  <a:srgbClr val="5A5A5A"/>
                </a:solidFill>
                <a:latin typeface="Arial"/>
              </a:rPr>
              <a:t>Standardized ESG Reporting Needed:</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Most P&amp;U companies produce comprehensive sustainability reports annually</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Potential SEC ESG Disclosure Requirements in 2022</a:t>
            </a:r>
          </a:p>
        </p:txBody>
      </p:sp>
      <p:sp>
        <p:nvSpPr>
          <p:cNvPr id="29" name="Rectangle 28">
            <a:extLst>
              <a:ext uri="{FF2B5EF4-FFF2-40B4-BE49-F238E27FC236}">
                <a16:creationId xmlns:a16="http://schemas.microsoft.com/office/drawing/2014/main" id="{CD3F2B32-F676-4BCF-A15F-F7BEDD1D0A7A}"/>
              </a:ext>
            </a:extLst>
          </p:cNvPr>
          <p:cNvSpPr/>
          <p:nvPr/>
        </p:nvSpPr>
        <p:spPr>
          <a:xfrm>
            <a:off x="7664266" y="2292471"/>
            <a:ext cx="2834640" cy="1320461"/>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CA" sz="1000" b="1" dirty="0">
                <a:solidFill>
                  <a:srgbClr val="5A5A5A"/>
                </a:solidFill>
                <a:latin typeface="Arial"/>
              </a:rPr>
              <a:t>Management Compensation:</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ESG-linked performance (including Health &amp; Safety) increasingly important</a:t>
            </a:r>
          </a:p>
          <a:p>
            <a:pPr marL="171450" indent="-171450" defTabSz="457200">
              <a:spcAft>
                <a:spcPts val="600"/>
              </a:spcAft>
              <a:buFont typeface="Wingdings" panose="05000000000000000000" pitchFamily="2" charset="2"/>
              <a:buChar char="§"/>
              <a:defRPr/>
            </a:pPr>
            <a:r>
              <a:rPr lang="en-CA" sz="1000" dirty="0">
                <a:solidFill>
                  <a:srgbClr val="5A5A5A"/>
                </a:solidFill>
                <a:latin typeface="Arial"/>
              </a:rPr>
              <a:t>Greater links to share price performance / shareholder returns</a:t>
            </a:r>
          </a:p>
        </p:txBody>
      </p:sp>
      <p:sp>
        <p:nvSpPr>
          <p:cNvPr id="30" name="Rectangle 29">
            <a:extLst>
              <a:ext uri="{FF2B5EF4-FFF2-40B4-BE49-F238E27FC236}">
                <a16:creationId xmlns:a16="http://schemas.microsoft.com/office/drawing/2014/main" id="{397B29FC-3B0C-4C41-8DCA-1D10FB771D40}"/>
              </a:ext>
            </a:extLst>
          </p:cNvPr>
          <p:cNvSpPr/>
          <p:nvPr/>
        </p:nvSpPr>
        <p:spPr>
          <a:xfrm>
            <a:off x="7664266" y="3680755"/>
            <a:ext cx="2834640" cy="1320461"/>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US" sz="1000" b="1" dirty="0">
                <a:solidFill>
                  <a:srgbClr val="5A5A5A"/>
                </a:solidFill>
                <a:latin typeface="Arial"/>
              </a:rPr>
              <a:t>Health and Safety Remains the #1 Priority</a:t>
            </a:r>
            <a:r>
              <a:rPr lang="en-CA" sz="1000" b="1" dirty="0">
                <a:solidFill>
                  <a:srgbClr val="5A5A5A"/>
                </a:solidFill>
                <a:latin typeface="Arial"/>
              </a:rPr>
              <a:t>:</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Strong health and safety culture in P&amp;U industry</a:t>
            </a:r>
          </a:p>
        </p:txBody>
      </p:sp>
      <p:sp>
        <p:nvSpPr>
          <p:cNvPr id="34" name="Rectangle 33">
            <a:extLst>
              <a:ext uri="{FF2B5EF4-FFF2-40B4-BE49-F238E27FC236}">
                <a16:creationId xmlns:a16="http://schemas.microsoft.com/office/drawing/2014/main" id="{3E2A9068-3824-49D9-9C2F-3F5009B693EA}"/>
              </a:ext>
            </a:extLst>
          </p:cNvPr>
          <p:cNvSpPr/>
          <p:nvPr/>
        </p:nvSpPr>
        <p:spPr>
          <a:xfrm>
            <a:off x="7664266" y="5069040"/>
            <a:ext cx="2834640" cy="1320461"/>
          </a:xfrm>
          <a:prstGeom prst="rect">
            <a:avLst/>
          </a:prstGeom>
          <a:solidFill>
            <a:schemeClr val="accent1">
              <a:lumMod val="20000"/>
              <a:lumOff val="80000"/>
            </a:schemeClr>
          </a:solidFill>
          <a:ln w="9525">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spcAft>
                <a:spcPts val="600"/>
              </a:spcAft>
              <a:defRPr/>
            </a:pPr>
            <a:r>
              <a:rPr lang="en-CA" sz="1000" b="1" dirty="0">
                <a:solidFill>
                  <a:srgbClr val="5A5A5A"/>
                </a:solidFill>
                <a:latin typeface="Arial"/>
              </a:rPr>
              <a:t>Diversity to Improve at Operating Level:</a:t>
            </a:r>
          </a:p>
          <a:p>
            <a:pPr marL="171450" indent="-171450" defTabSz="457200">
              <a:spcAft>
                <a:spcPts val="600"/>
              </a:spcAft>
              <a:buFont typeface="Wingdings" panose="05000000000000000000" pitchFamily="2" charset="2"/>
              <a:buChar char="§"/>
              <a:defRPr/>
            </a:pPr>
            <a:r>
              <a:rPr lang="en-US" sz="1000" dirty="0">
                <a:solidFill>
                  <a:srgbClr val="5A5A5A"/>
                </a:solidFill>
                <a:latin typeface="Arial"/>
              </a:rPr>
              <a:t>Gender/ethnic diversity at BOD and senior management has improved, but diversity at operating level remains challenge</a:t>
            </a:r>
          </a:p>
        </p:txBody>
      </p:sp>
      <p:grpSp>
        <p:nvGrpSpPr>
          <p:cNvPr id="13" name="Group 12">
            <a:extLst>
              <a:ext uri="{FF2B5EF4-FFF2-40B4-BE49-F238E27FC236}">
                <a16:creationId xmlns:a16="http://schemas.microsoft.com/office/drawing/2014/main" id="{1F9A6047-5CDD-4CA8-AA3E-0A360A63DD5C}"/>
              </a:ext>
            </a:extLst>
          </p:cNvPr>
          <p:cNvGrpSpPr/>
          <p:nvPr/>
        </p:nvGrpSpPr>
        <p:grpSpPr>
          <a:xfrm>
            <a:off x="1595500" y="551971"/>
            <a:ext cx="228600" cy="228600"/>
            <a:chOff x="71500" y="539183"/>
            <a:chExt cx="228600" cy="228600"/>
          </a:xfrm>
        </p:grpSpPr>
        <p:sp>
          <p:nvSpPr>
            <p:cNvPr id="9" name="Rectangle: Rounded Corners 8">
              <a:extLst>
                <a:ext uri="{FF2B5EF4-FFF2-40B4-BE49-F238E27FC236}">
                  <a16:creationId xmlns:a16="http://schemas.microsoft.com/office/drawing/2014/main" id="{3C1F8505-5A7D-414F-B4B7-1824062CF51B}"/>
                </a:ext>
              </a:extLst>
            </p:cNvPr>
            <p:cNvSpPr/>
            <p:nvPr/>
          </p:nvSpPr>
          <p:spPr>
            <a:xfrm>
              <a:off x="71500" y="539183"/>
              <a:ext cx="228600" cy="228600"/>
            </a:xfrm>
            <a:prstGeom prst="roundRect">
              <a:avLst/>
            </a:prstGeom>
            <a:solidFill>
              <a:schemeClr val="accent4"/>
            </a:solidFill>
            <a:ln w="1905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endParaRPr lang="en-US" sz="1200" dirty="0"/>
            </a:p>
          </p:txBody>
        </p:sp>
        <p:pic>
          <p:nvPicPr>
            <p:cNvPr id="4" name="Graphic 3" descr="Leaf with solid fill">
              <a:extLst>
                <a:ext uri="{FF2B5EF4-FFF2-40B4-BE49-F238E27FC236}">
                  <a16:creationId xmlns:a16="http://schemas.microsoft.com/office/drawing/2014/main" id="{375BEF3D-C3F0-46C9-B7CB-013FB3991F7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8076" y="575759"/>
              <a:ext cx="155448" cy="155448"/>
            </a:xfrm>
            <a:prstGeom prst="rect">
              <a:avLst/>
            </a:prstGeom>
          </p:spPr>
        </p:pic>
      </p:grpSp>
      <p:grpSp>
        <p:nvGrpSpPr>
          <p:cNvPr id="10" name="Group 9">
            <a:extLst>
              <a:ext uri="{FF2B5EF4-FFF2-40B4-BE49-F238E27FC236}">
                <a16:creationId xmlns:a16="http://schemas.microsoft.com/office/drawing/2014/main" id="{B1FAD81A-5C33-4964-972D-7E923A7848A5}"/>
              </a:ext>
            </a:extLst>
          </p:cNvPr>
          <p:cNvGrpSpPr/>
          <p:nvPr/>
        </p:nvGrpSpPr>
        <p:grpSpPr>
          <a:xfrm>
            <a:off x="4601231" y="551971"/>
            <a:ext cx="228600" cy="228600"/>
            <a:chOff x="3077231" y="548293"/>
            <a:chExt cx="228600" cy="228600"/>
          </a:xfrm>
        </p:grpSpPr>
        <p:sp>
          <p:nvSpPr>
            <p:cNvPr id="32" name="Rectangle: Rounded Corners 31">
              <a:extLst>
                <a:ext uri="{FF2B5EF4-FFF2-40B4-BE49-F238E27FC236}">
                  <a16:creationId xmlns:a16="http://schemas.microsoft.com/office/drawing/2014/main" id="{7A5AFC2D-7792-44AE-AD3F-16A6F5E6D3BF}"/>
                </a:ext>
              </a:extLst>
            </p:cNvPr>
            <p:cNvSpPr/>
            <p:nvPr/>
          </p:nvSpPr>
          <p:spPr>
            <a:xfrm>
              <a:off x="3077231" y="548293"/>
              <a:ext cx="228600" cy="228600"/>
            </a:xfrm>
            <a:prstGeom prst="roundRect">
              <a:avLst/>
            </a:prstGeom>
            <a:solidFill>
              <a:schemeClr val="accent4"/>
            </a:solidFill>
            <a:ln w="1905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endParaRPr lang="en-US" sz="1200" dirty="0"/>
            </a:p>
          </p:txBody>
        </p:sp>
        <p:pic>
          <p:nvPicPr>
            <p:cNvPr id="6" name="Graphic 5" descr="Group with solid fill">
              <a:extLst>
                <a:ext uri="{FF2B5EF4-FFF2-40B4-BE49-F238E27FC236}">
                  <a16:creationId xmlns:a16="http://schemas.microsoft.com/office/drawing/2014/main" id="{34CDD9E8-C9DB-4038-8F2A-8882FB7903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00091" y="571153"/>
              <a:ext cx="182880" cy="182880"/>
            </a:xfrm>
            <a:prstGeom prst="rect">
              <a:avLst/>
            </a:prstGeom>
          </p:spPr>
        </p:pic>
      </p:grpSp>
      <p:grpSp>
        <p:nvGrpSpPr>
          <p:cNvPr id="11" name="Group 10">
            <a:extLst>
              <a:ext uri="{FF2B5EF4-FFF2-40B4-BE49-F238E27FC236}">
                <a16:creationId xmlns:a16="http://schemas.microsoft.com/office/drawing/2014/main" id="{6910EDF2-23BE-4CE7-8749-CB78C138403B}"/>
              </a:ext>
            </a:extLst>
          </p:cNvPr>
          <p:cNvGrpSpPr/>
          <p:nvPr/>
        </p:nvGrpSpPr>
        <p:grpSpPr>
          <a:xfrm>
            <a:off x="7603960" y="551971"/>
            <a:ext cx="228600" cy="228600"/>
            <a:chOff x="6105536" y="552248"/>
            <a:chExt cx="228600" cy="228600"/>
          </a:xfrm>
        </p:grpSpPr>
        <p:sp>
          <p:nvSpPr>
            <p:cNvPr id="33" name="Rectangle: Rounded Corners 32">
              <a:extLst>
                <a:ext uri="{FF2B5EF4-FFF2-40B4-BE49-F238E27FC236}">
                  <a16:creationId xmlns:a16="http://schemas.microsoft.com/office/drawing/2014/main" id="{E4653487-AFD2-4082-8B66-DCDED10980C9}"/>
                </a:ext>
              </a:extLst>
            </p:cNvPr>
            <p:cNvSpPr/>
            <p:nvPr/>
          </p:nvSpPr>
          <p:spPr>
            <a:xfrm>
              <a:off x="6105536" y="552248"/>
              <a:ext cx="228600" cy="228600"/>
            </a:xfrm>
            <a:prstGeom prst="roundRect">
              <a:avLst/>
            </a:prstGeom>
            <a:solidFill>
              <a:schemeClr val="accent4"/>
            </a:solidFill>
            <a:ln w="1905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endParaRPr lang="en-US" sz="1200" dirty="0"/>
            </a:p>
          </p:txBody>
        </p:sp>
        <p:pic>
          <p:nvPicPr>
            <p:cNvPr id="8" name="Graphic 7" descr="Flowchart with solid fill">
              <a:extLst>
                <a:ext uri="{FF2B5EF4-FFF2-40B4-BE49-F238E27FC236}">
                  <a16:creationId xmlns:a16="http://schemas.microsoft.com/office/drawing/2014/main" id="{1A0449E9-EC30-4564-8633-57F36AD1A20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28396" y="575108"/>
              <a:ext cx="182880" cy="182880"/>
            </a:xfrm>
            <a:prstGeom prst="rect">
              <a:avLst/>
            </a:prstGeom>
          </p:spPr>
        </p:pic>
      </p:grpSp>
    </p:spTree>
    <p:extLst>
      <p:ext uri="{BB962C8B-B14F-4D97-AF65-F5344CB8AC3E}">
        <p14:creationId xmlns:p14="http://schemas.microsoft.com/office/powerpoint/2010/main" val="1936920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9B97D-9F3F-45F6-B0C9-365EEF894BE2}"/>
              </a:ext>
            </a:extLst>
          </p:cNvPr>
          <p:cNvSpPr>
            <a:spLocks noGrp="1"/>
          </p:cNvSpPr>
          <p:nvPr>
            <p:ph type="title"/>
          </p:nvPr>
        </p:nvSpPr>
        <p:spPr/>
        <p:txBody>
          <a:bodyPr/>
          <a:lstStyle/>
          <a:p>
            <a:r>
              <a:rPr lang="en-CA" dirty="0"/>
              <a:t>Polling Question #1</a:t>
            </a:r>
            <a:br>
              <a:rPr lang="en-US" dirty="0"/>
            </a:br>
            <a:endParaRPr lang="en-US" dirty="0"/>
          </a:p>
        </p:txBody>
      </p:sp>
      <p:sp>
        <p:nvSpPr>
          <p:cNvPr id="3" name="Content Placeholder 2">
            <a:extLst>
              <a:ext uri="{FF2B5EF4-FFF2-40B4-BE49-F238E27FC236}">
                <a16:creationId xmlns:a16="http://schemas.microsoft.com/office/drawing/2014/main" id="{FEE76477-7F8B-4B1E-827E-DE78A5840250}"/>
              </a:ext>
            </a:extLst>
          </p:cNvPr>
          <p:cNvSpPr>
            <a:spLocks noGrp="1"/>
          </p:cNvSpPr>
          <p:nvPr>
            <p:ph idx="1"/>
          </p:nvPr>
        </p:nvSpPr>
        <p:spPr/>
        <p:txBody>
          <a:bodyPr/>
          <a:lstStyle/>
          <a:p>
            <a:pPr marL="0" indent="0">
              <a:buNone/>
            </a:pPr>
            <a:r>
              <a:rPr lang="en-CA" dirty="0"/>
              <a:t>Does your company have publicly stated ESG targets?</a:t>
            </a:r>
            <a:endParaRPr lang="en-US" dirty="0"/>
          </a:p>
          <a:p>
            <a:pPr marL="0" indent="0">
              <a:buNone/>
            </a:pPr>
            <a:endParaRPr lang="en-US" dirty="0"/>
          </a:p>
          <a:p>
            <a:r>
              <a:rPr lang="en-CA" dirty="0"/>
              <a:t>Yes </a:t>
            </a:r>
            <a:endParaRPr lang="en-US" dirty="0"/>
          </a:p>
          <a:p>
            <a:r>
              <a:rPr lang="en-CA" dirty="0"/>
              <a:t>No</a:t>
            </a:r>
            <a:endParaRPr lang="en-US" dirty="0"/>
          </a:p>
          <a:p>
            <a:r>
              <a:rPr lang="en-CA" dirty="0"/>
              <a:t>Don’t know</a:t>
            </a:r>
            <a:endParaRPr lang="en-US" dirty="0"/>
          </a:p>
          <a:p>
            <a:endParaRPr lang="en-US" dirty="0"/>
          </a:p>
        </p:txBody>
      </p:sp>
      <p:sp>
        <p:nvSpPr>
          <p:cNvPr id="4" name="Slide Number Placeholder 3">
            <a:extLst>
              <a:ext uri="{FF2B5EF4-FFF2-40B4-BE49-F238E27FC236}">
                <a16:creationId xmlns:a16="http://schemas.microsoft.com/office/drawing/2014/main" id="{4735ED33-AD4A-4C8E-8559-EBD8D9F511CB}"/>
              </a:ext>
            </a:extLst>
          </p:cNvPr>
          <p:cNvSpPr>
            <a:spLocks noGrp="1"/>
          </p:cNvSpPr>
          <p:nvPr>
            <p:ph type="sldNum" sz="quarter" idx="10"/>
          </p:nvPr>
        </p:nvSpPr>
        <p:spPr/>
        <p:txBody>
          <a:bodyPr/>
          <a:lstStyle/>
          <a:p>
            <a:pPr algn="ctr"/>
            <a:fld id="{42BE67BC-1A03-4B40-854D-5F7AD7932CE4}" type="slidenum">
              <a:rPr lang="en-US" smtClean="0"/>
              <a:pPr algn="ctr"/>
              <a:t>5</a:t>
            </a:fld>
            <a:endParaRPr lang="en-US" dirty="0"/>
          </a:p>
        </p:txBody>
      </p:sp>
    </p:spTree>
    <p:extLst>
      <p:ext uri="{BB962C8B-B14F-4D97-AF65-F5344CB8AC3E}">
        <p14:creationId xmlns:p14="http://schemas.microsoft.com/office/powerpoint/2010/main" val="2625107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D0884-6F49-4BF6-A112-61C4A21A21F8}"/>
              </a:ext>
            </a:extLst>
          </p:cNvPr>
          <p:cNvSpPr>
            <a:spLocks noGrp="1"/>
          </p:cNvSpPr>
          <p:nvPr>
            <p:ph type="title"/>
          </p:nvPr>
        </p:nvSpPr>
        <p:spPr/>
        <p:txBody>
          <a:bodyPr/>
          <a:lstStyle/>
          <a:p>
            <a:r>
              <a:rPr lang="en-CA" dirty="0"/>
              <a:t>Polling Questions #2</a:t>
            </a:r>
            <a:br>
              <a:rPr lang="en-US" dirty="0"/>
            </a:br>
            <a:endParaRPr lang="en-US" dirty="0"/>
          </a:p>
        </p:txBody>
      </p:sp>
      <p:sp>
        <p:nvSpPr>
          <p:cNvPr id="3" name="Content Placeholder 2">
            <a:extLst>
              <a:ext uri="{FF2B5EF4-FFF2-40B4-BE49-F238E27FC236}">
                <a16:creationId xmlns:a16="http://schemas.microsoft.com/office/drawing/2014/main" id="{CCC8230E-18D1-40CF-BAB2-C841ADD26B5B}"/>
              </a:ext>
            </a:extLst>
          </p:cNvPr>
          <p:cNvSpPr>
            <a:spLocks noGrp="1"/>
          </p:cNvSpPr>
          <p:nvPr>
            <p:ph idx="1"/>
          </p:nvPr>
        </p:nvSpPr>
        <p:spPr/>
        <p:txBody>
          <a:bodyPr/>
          <a:lstStyle/>
          <a:p>
            <a:pPr marL="0" indent="0">
              <a:buNone/>
            </a:pPr>
            <a:r>
              <a:rPr lang="en-CA" dirty="0"/>
              <a:t>Do you think that ESG targets will become more ambitious over time?</a:t>
            </a:r>
            <a:endParaRPr lang="en-US" dirty="0"/>
          </a:p>
          <a:p>
            <a:pPr marL="0" indent="0">
              <a:buNone/>
            </a:pPr>
            <a:endParaRPr lang="en-US" dirty="0"/>
          </a:p>
          <a:p>
            <a:r>
              <a:rPr lang="en-CA" dirty="0"/>
              <a:t>Yes</a:t>
            </a:r>
            <a:endParaRPr lang="en-US" dirty="0"/>
          </a:p>
          <a:p>
            <a:r>
              <a:rPr lang="en-CA" dirty="0"/>
              <a:t>No</a:t>
            </a:r>
            <a:endParaRPr lang="en-US" dirty="0"/>
          </a:p>
          <a:p>
            <a:r>
              <a:rPr lang="en-CA" dirty="0"/>
              <a:t>Not sure</a:t>
            </a:r>
            <a:endParaRPr lang="en-US" dirty="0"/>
          </a:p>
          <a:p>
            <a:endParaRPr lang="en-US" dirty="0"/>
          </a:p>
        </p:txBody>
      </p:sp>
      <p:sp>
        <p:nvSpPr>
          <p:cNvPr id="4" name="Slide Number Placeholder 3">
            <a:extLst>
              <a:ext uri="{FF2B5EF4-FFF2-40B4-BE49-F238E27FC236}">
                <a16:creationId xmlns:a16="http://schemas.microsoft.com/office/drawing/2014/main" id="{113511A4-6AF3-404E-AC8A-9B16CEC01CFE}"/>
              </a:ext>
            </a:extLst>
          </p:cNvPr>
          <p:cNvSpPr>
            <a:spLocks noGrp="1"/>
          </p:cNvSpPr>
          <p:nvPr>
            <p:ph type="sldNum" sz="quarter" idx="10"/>
          </p:nvPr>
        </p:nvSpPr>
        <p:spPr/>
        <p:txBody>
          <a:bodyPr/>
          <a:lstStyle/>
          <a:p>
            <a:pPr algn="ctr"/>
            <a:fld id="{42BE67BC-1A03-4B40-854D-5F7AD7932CE4}" type="slidenum">
              <a:rPr lang="en-US" smtClean="0"/>
              <a:pPr algn="ctr"/>
              <a:t>6</a:t>
            </a:fld>
            <a:endParaRPr lang="en-US" dirty="0"/>
          </a:p>
        </p:txBody>
      </p:sp>
    </p:spTree>
    <p:extLst>
      <p:ext uri="{BB962C8B-B14F-4D97-AF65-F5344CB8AC3E}">
        <p14:creationId xmlns:p14="http://schemas.microsoft.com/office/powerpoint/2010/main" val="2292075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83559-F273-4B1D-B291-615ECA50E710}"/>
              </a:ext>
            </a:extLst>
          </p:cNvPr>
          <p:cNvSpPr>
            <a:spLocks noGrp="1"/>
          </p:cNvSpPr>
          <p:nvPr>
            <p:ph type="title"/>
          </p:nvPr>
        </p:nvSpPr>
        <p:spPr/>
        <p:txBody>
          <a:bodyPr/>
          <a:lstStyle/>
          <a:p>
            <a:r>
              <a:rPr lang="en-US" dirty="0"/>
              <a:t>National Instrument 51-107 </a:t>
            </a:r>
            <a:r>
              <a:rPr lang="en-US" i="1" dirty="0"/>
              <a:t>Disclosure of Climate-related Matters </a:t>
            </a:r>
            <a:r>
              <a:rPr lang="en-US" dirty="0"/>
              <a:t>(NI 51-107)</a:t>
            </a:r>
          </a:p>
        </p:txBody>
      </p:sp>
      <p:sp>
        <p:nvSpPr>
          <p:cNvPr id="3" name="Content Placeholder 2">
            <a:extLst>
              <a:ext uri="{FF2B5EF4-FFF2-40B4-BE49-F238E27FC236}">
                <a16:creationId xmlns:a16="http://schemas.microsoft.com/office/drawing/2014/main" id="{ED6D90AB-07A0-4F47-BA38-9F5F775D7B11}"/>
              </a:ext>
            </a:extLst>
          </p:cNvPr>
          <p:cNvSpPr>
            <a:spLocks noGrp="1"/>
          </p:cNvSpPr>
          <p:nvPr>
            <p:ph idx="1"/>
          </p:nvPr>
        </p:nvSpPr>
        <p:spPr/>
        <p:txBody>
          <a:bodyPr>
            <a:normAutofit/>
          </a:bodyPr>
          <a:lstStyle/>
          <a:p>
            <a:r>
              <a:rPr lang="en-US" sz="2400" b="1" dirty="0"/>
              <a:t>Board of directors’ oversight</a:t>
            </a:r>
            <a:r>
              <a:rPr lang="en-US" sz="2400" dirty="0"/>
              <a:t> of climate-related risks and opportunities</a:t>
            </a:r>
          </a:p>
          <a:p>
            <a:r>
              <a:rPr lang="en-US" sz="2400" b="1" dirty="0"/>
              <a:t>Management’s role </a:t>
            </a:r>
            <a:r>
              <a:rPr lang="en-US" sz="2400" dirty="0"/>
              <a:t>in assessing and managing climate-related risks and opportunities</a:t>
            </a:r>
          </a:p>
          <a:p>
            <a:r>
              <a:rPr lang="en-US" sz="2400" b="1" dirty="0"/>
              <a:t>Strategy.</a:t>
            </a:r>
            <a:r>
              <a:rPr lang="en-US" sz="2400" dirty="0"/>
              <a:t> Climate-related risks and opportunities identified over the short, medium and long term, and the impact of these risks and opportunities on business, strategy, and financial planning, where material</a:t>
            </a:r>
          </a:p>
          <a:p>
            <a:r>
              <a:rPr lang="en-US" sz="2400" b="1" dirty="0"/>
              <a:t>Risk management. </a:t>
            </a:r>
            <a:r>
              <a:rPr lang="en-US" sz="2400" dirty="0"/>
              <a:t>Processes for identifying, assessing and managing climate-related risks, and how these processes are integrated into its overall risk management</a:t>
            </a:r>
          </a:p>
        </p:txBody>
      </p:sp>
      <p:sp>
        <p:nvSpPr>
          <p:cNvPr id="4" name="Slide Number Placeholder 3">
            <a:extLst>
              <a:ext uri="{FF2B5EF4-FFF2-40B4-BE49-F238E27FC236}">
                <a16:creationId xmlns:a16="http://schemas.microsoft.com/office/drawing/2014/main" id="{77F115BE-914D-4F1F-AFDB-4A7FC023E4BE}"/>
              </a:ext>
            </a:extLst>
          </p:cNvPr>
          <p:cNvSpPr>
            <a:spLocks noGrp="1"/>
          </p:cNvSpPr>
          <p:nvPr>
            <p:ph type="sldNum" sz="quarter" idx="10"/>
          </p:nvPr>
        </p:nvSpPr>
        <p:spPr/>
        <p:txBody>
          <a:bodyPr/>
          <a:lstStyle/>
          <a:p>
            <a:pPr algn="ctr"/>
            <a:fld id="{42BE67BC-1A03-4B40-854D-5F7AD7932CE4}" type="slidenum">
              <a:rPr lang="en-US" smtClean="0"/>
              <a:pPr algn="ctr"/>
              <a:t>7</a:t>
            </a:fld>
            <a:endParaRPr lang="en-US" dirty="0"/>
          </a:p>
        </p:txBody>
      </p:sp>
    </p:spTree>
    <p:extLst>
      <p:ext uri="{BB962C8B-B14F-4D97-AF65-F5344CB8AC3E}">
        <p14:creationId xmlns:p14="http://schemas.microsoft.com/office/powerpoint/2010/main" val="1207578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FC7E7E-5732-4F61-8115-41A8E37CAF4C}"/>
              </a:ext>
            </a:extLst>
          </p:cNvPr>
          <p:cNvSpPr>
            <a:spLocks noGrp="1"/>
          </p:cNvSpPr>
          <p:nvPr>
            <p:ph type="title"/>
          </p:nvPr>
        </p:nvSpPr>
        <p:spPr/>
        <p:txBody>
          <a:bodyPr/>
          <a:lstStyle/>
          <a:p>
            <a:r>
              <a:rPr lang="en-US" dirty="0"/>
              <a:t>National Instrument 51-107 </a:t>
            </a:r>
            <a:r>
              <a:rPr lang="en-US" i="1" dirty="0"/>
              <a:t>Disclosure of Climate-related Matters </a:t>
            </a:r>
            <a:r>
              <a:rPr lang="en-US" dirty="0"/>
              <a:t>(NI 51-107)</a:t>
            </a:r>
            <a:endParaRPr lang="en-US" i="1" dirty="0"/>
          </a:p>
        </p:txBody>
      </p:sp>
      <p:sp>
        <p:nvSpPr>
          <p:cNvPr id="3" name="Content Placeholder 2">
            <a:extLst>
              <a:ext uri="{FF2B5EF4-FFF2-40B4-BE49-F238E27FC236}">
                <a16:creationId xmlns:a16="http://schemas.microsoft.com/office/drawing/2014/main" id="{CA142DDA-B9A5-4CB9-A7A2-86422B755E4B}"/>
              </a:ext>
            </a:extLst>
          </p:cNvPr>
          <p:cNvSpPr>
            <a:spLocks noGrp="1"/>
          </p:cNvSpPr>
          <p:nvPr>
            <p:ph idx="1"/>
          </p:nvPr>
        </p:nvSpPr>
        <p:spPr/>
        <p:txBody>
          <a:bodyPr>
            <a:normAutofit/>
          </a:bodyPr>
          <a:lstStyle/>
          <a:p>
            <a:endParaRPr lang="en-US" sz="2400" b="1" dirty="0"/>
          </a:p>
          <a:p>
            <a:r>
              <a:rPr lang="en-US" sz="2400" b="1" dirty="0"/>
              <a:t>Metrics and targets. </a:t>
            </a:r>
            <a:r>
              <a:rPr lang="en-US" sz="2400" dirty="0"/>
              <a:t>Metrics used to assess climate-related risks and opportunities in line with its strategy and risk management process, and targets used to manage these risks and opportunities and performance against targets. An issuer would not be required to disclose information that is not material</a:t>
            </a:r>
          </a:p>
          <a:p>
            <a:r>
              <a:rPr lang="en-US" sz="2400" b="1" dirty="0"/>
              <a:t>GHG emissions. </a:t>
            </a:r>
            <a:r>
              <a:rPr lang="en-US" sz="2400" dirty="0"/>
              <a:t>“Comply or explain” disclosure of Scope 1 , Scope 2 and Scope 3 GHG emissions</a:t>
            </a:r>
            <a:endParaRPr lang="en-US" sz="2400" i="1" dirty="0"/>
          </a:p>
        </p:txBody>
      </p:sp>
      <p:sp>
        <p:nvSpPr>
          <p:cNvPr id="4" name="Slide Number Placeholder 3">
            <a:extLst>
              <a:ext uri="{FF2B5EF4-FFF2-40B4-BE49-F238E27FC236}">
                <a16:creationId xmlns:a16="http://schemas.microsoft.com/office/drawing/2014/main" id="{A9452942-52DF-45D9-9752-40BC49A6E74A}"/>
              </a:ext>
            </a:extLst>
          </p:cNvPr>
          <p:cNvSpPr>
            <a:spLocks noGrp="1"/>
          </p:cNvSpPr>
          <p:nvPr>
            <p:ph type="sldNum" sz="quarter" idx="10"/>
          </p:nvPr>
        </p:nvSpPr>
        <p:spPr/>
        <p:txBody>
          <a:bodyPr/>
          <a:lstStyle/>
          <a:p>
            <a:pPr algn="ctr"/>
            <a:fld id="{42BE67BC-1A03-4B40-854D-5F7AD7932CE4}" type="slidenum">
              <a:rPr lang="en-US" smtClean="0"/>
              <a:pPr algn="ctr"/>
              <a:t>8</a:t>
            </a:fld>
            <a:endParaRPr lang="en-US" dirty="0"/>
          </a:p>
        </p:txBody>
      </p:sp>
    </p:spTree>
    <p:extLst>
      <p:ext uri="{BB962C8B-B14F-4D97-AF65-F5344CB8AC3E}">
        <p14:creationId xmlns:p14="http://schemas.microsoft.com/office/powerpoint/2010/main" val="2420701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E8694-3CEF-4F41-8612-E1924F146F30}"/>
              </a:ext>
            </a:extLst>
          </p:cNvPr>
          <p:cNvSpPr>
            <a:spLocks noGrp="1"/>
          </p:cNvSpPr>
          <p:nvPr>
            <p:ph type="title"/>
          </p:nvPr>
        </p:nvSpPr>
        <p:spPr/>
        <p:txBody>
          <a:bodyPr/>
          <a:lstStyle/>
          <a:p>
            <a:r>
              <a:rPr lang="en-US" sz="2800" dirty="0"/>
              <a:t>International Sustainability Standards Board releases draft sustainability and climate change disclosure proposals</a:t>
            </a:r>
          </a:p>
        </p:txBody>
      </p:sp>
      <p:sp>
        <p:nvSpPr>
          <p:cNvPr id="3" name="Content Placeholder 2">
            <a:extLst>
              <a:ext uri="{FF2B5EF4-FFF2-40B4-BE49-F238E27FC236}">
                <a16:creationId xmlns:a16="http://schemas.microsoft.com/office/drawing/2014/main" id="{FF1ED5EF-16CC-4F72-9737-614FE077C3E6}"/>
              </a:ext>
            </a:extLst>
          </p:cNvPr>
          <p:cNvSpPr>
            <a:spLocks noGrp="1"/>
          </p:cNvSpPr>
          <p:nvPr>
            <p:ph idx="1"/>
          </p:nvPr>
        </p:nvSpPr>
        <p:spPr/>
        <p:txBody>
          <a:bodyPr>
            <a:normAutofit fontScale="92500"/>
          </a:bodyPr>
          <a:lstStyle/>
          <a:p>
            <a:r>
              <a:rPr lang="en-US" sz="2600" dirty="0"/>
              <a:t>Disclosure of material information regarding all significant sustainability-related risks and opportunities to which it is exposed</a:t>
            </a:r>
          </a:p>
          <a:p>
            <a:r>
              <a:rPr lang="en-US" sz="2600" dirty="0"/>
              <a:t>Materiality is assessed or the basis of whether the information would be required for an accurate enterprise value assessment</a:t>
            </a:r>
          </a:p>
          <a:p>
            <a:r>
              <a:rPr lang="en-US" sz="2600" dirty="0"/>
              <a:t>Climate-related disclosure is generally consistent with the TCFD recommendations</a:t>
            </a:r>
          </a:p>
          <a:p>
            <a:r>
              <a:rPr lang="en-US" sz="2600" dirty="0"/>
              <a:t>Unlike proposed NI 51-107, issuers would be required to engage in “scenario analysis”, describing the resilience of their business strategy against a variety of climate-related scenarios, including a scenario in which 2°C warming is reached</a:t>
            </a:r>
          </a:p>
          <a:p>
            <a:r>
              <a:rPr lang="en-US" sz="2600" dirty="0"/>
              <a:t>The ISSB Exposure Drafts would also require the disclosure of Scope 1 and Scope 2 GHG emissions information</a:t>
            </a:r>
          </a:p>
          <a:p>
            <a:endParaRPr lang="en-US" dirty="0"/>
          </a:p>
        </p:txBody>
      </p:sp>
      <p:sp>
        <p:nvSpPr>
          <p:cNvPr id="4" name="Slide Number Placeholder 3">
            <a:extLst>
              <a:ext uri="{FF2B5EF4-FFF2-40B4-BE49-F238E27FC236}">
                <a16:creationId xmlns:a16="http://schemas.microsoft.com/office/drawing/2014/main" id="{A4876087-F0EC-4D87-A5FD-FDEF0D71544E}"/>
              </a:ext>
            </a:extLst>
          </p:cNvPr>
          <p:cNvSpPr>
            <a:spLocks noGrp="1"/>
          </p:cNvSpPr>
          <p:nvPr>
            <p:ph type="sldNum" sz="quarter" idx="10"/>
          </p:nvPr>
        </p:nvSpPr>
        <p:spPr/>
        <p:txBody>
          <a:bodyPr/>
          <a:lstStyle/>
          <a:p>
            <a:pPr algn="ctr"/>
            <a:fld id="{42BE67BC-1A03-4B40-854D-5F7AD7932CE4}" type="slidenum">
              <a:rPr lang="en-US" smtClean="0"/>
              <a:pPr algn="ctr"/>
              <a:t>9</a:t>
            </a:fld>
            <a:endParaRPr lang="en-US" dirty="0"/>
          </a:p>
        </p:txBody>
      </p:sp>
    </p:spTree>
    <p:extLst>
      <p:ext uri="{BB962C8B-B14F-4D97-AF65-F5344CB8AC3E}">
        <p14:creationId xmlns:p14="http://schemas.microsoft.com/office/powerpoint/2010/main" val="2626571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IO_GUID" val="7ad87264-0c18-4839-832f-5b950bb256e5"/>
  <p:tag name="MIO_EK" val="784"/>
  <p:tag name="MIO_UPDATE" val="True"/>
  <p:tag name="MIO_VERSION" val="13.04.2016 17:26:59"/>
  <p:tag name="MIO_DBID" val="49A94486-8699-45CA-BCF6-817FD8BE40CC"/>
  <p:tag name="MIO_LASTDOWNLOADED" val="07.07.2016 23:29:08"/>
  <p:tag name="MIO_OBJECTNAME" val="Footnote (NEW)"/>
  <p:tag name="MIO_LASTEDITORNAME" val="(Chris Barry)"/>
</p:tagLst>
</file>

<file path=ppt/tags/tag2.xml><?xml version="1.0" encoding="utf-8"?>
<p:tagLst xmlns:a="http://schemas.openxmlformats.org/drawingml/2006/main" xmlns:r="http://schemas.openxmlformats.org/officeDocument/2006/relationships" xmlns:p="http://schemas.openxmlformats.org/presentationml/2006/main">
  <p:tag name="POSNALIGNVERT" val="True"/>
  <p:tag name="POSNALIGNHORIZ" val="True"/>
  <p:tag name="SIZEWIDTH" val="True"/>
  <p:tag name="SIZEHEIGHT" val="True"/>
  <p:tag name="FORMATSSHAPE" val="Text Box 7"/>
  <p:tag name="FORMATSSLIDEID" val="325"/>
  <p:tag name="FORMATSFILENAME" val="Standard Slides.pot"/>
  <p:tag name="POSITIONSHAPE" val="Text Box 7"/>
  <p:tag name="POSITIONSLIDEID" val="325"/>
  <p:tag name="SIZESHAPE" val="Text Box 7"/>
  <p:tag name="SIZESLIDEID" val="32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cotia Colour Theme">
    <a:dk1>
      <a:srgbClr val="5A5A5A"/>
    </a:dk1>
    <a:lt1>
      <a:srgbClr val="FFFFFF"/>
    </a:lt1>
    <a:dk2>
      <a:srgbClr val="969696"/>
    </a:dk2>
    <a:lt2>
      <a:srgbClr val="5A5A5A"/>
    </a:lt2>
    <a:accent1>
      <a:srgbClr val="BEBEBE"/>
    </a:accent1>
    <a:accent2>
      <a:srgbClr val="5A5A5A"/>
    </a:accent2>
    <a:accent3>
      <a:srgbClr val="3D97C9"/>
    </a:accent3>
    <a:accent4>
      <a:srgbClr val="1F4A7E"/>
    </a:accent4>
    <a:accent5>
      <a:srgbClr val="85BD9F"/>
    </a:accent5>
    <a:accent6>
      <a:srgbClr val="0D875D"/>
    </a:accent6>
    <a:hlink>
      <a:srgbClr val="0070C0"/>
    </a:hlink>
    <a:folHlink>
      <a:srgbClr val="002060"/>
    </a:folHlink>
  </a:clrScheme>
  <a:fontScheme name="SB Font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3935</TotalTime>
  <Words>1757</Words>
  <Application>Microsoft Office PowerPoint</Application>
  <PresentationFormat>Widescreen</PresentationFormat>
  <Paragraphs>214</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-apple-system</vt:lpstr>
      <vt:lpstr>Arial</vt:lpstr>
      <vt:lpstr>Calibri</vt:lpstr>
      <vt:lpstr>Roboto</vt:lpstr>
      <vt:lpstr>Wingdings</vt:lpstr>
      <vt:lpstr>Office Theme</vt:lpstr>
      <vt:lpstr>PowerPoint Presentation</vt:lpstr>
      <vt:lpstr>ESG Target Setting – the “E”  </vt:lpstr>
      <vt:lpstr>ESG Target Setting –  Beyond GHG  </vt:lpstr>
      <vt:lpstr>ESG in the Power &amp; Utilities Sector</vt:lpstr>
      <vt:lpstr>Polling Question #1 </vt:lpstr>
      <vt:lpstr>Polling Questions #2 </vt:lpstr>
      <vt:lpstr>National Instrument 51-107 Disclosure of Climate-related Matters (NI 51-107)</vt:lpstr>
      <vt:lpstr>National Instrument 51-107 Disclosure of Climate-related Matters (NI 51-107)</vt:lpstr>
      <vt:lpstr>International Sustainability Standards Board releases draft sustainability and climate change disclosure proposals</vt:lpstr>
      <vt:lpstr>Why Sustainable Finance</vt:lpstr>
      <vt:lpstr>Sustainable Financing Models  Use of Proceeds vs Sustainability Linked</vt:lpstr>
      <vt:lpstr>PowerPoint Presentation</vt:lpstr>
      <vt:lpstr>Use of Proceeds Finance</vt:lpstr>
      <vt:lpstr>Issuer Focus</vt:lpstr>
      <vt:lpstr>Sustainability Linked Finance </vt:lpstr>
      <vt:lpstr>Issuer Focus  </vt:lpstr>
      <vt:lpstr>Considerations</vt:lpstr>
      <vt:lpstr>Organizational Readiness          Building a Foundation for Sustainable Finance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Bing</dc:creator>
  <cp:lastModifiedBy>Scullion, Victoria</cp:lastModifiedBy>
  <cp:revision>67</cp:revision>
  <dcterms:created xsi:type="dcterms:W3CDTF">2020-04-17T15:50:25Z</dcterms:created>
  <dcterms:modified xsi:type="dcterms:W3CDTF">2022-09-20T15:01:37Z</dcterms:modified>
</cp:coreProperties>
</file>