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76" r:id="rId7"/>
    <p:sldId id="277" r:id="rId8"/>
    <p:sldId id="274" r:id="rId9"/>
    <p:sldId id="273" r:id="rId10"/>
    <p:sldId id="267" r:id="rId11"/>
    <p:sldId id="269" r:id="rId12"/>
    <p:sldId id="275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inville, Patrycja" initials="DP" lastIdx="2" clrIdx="0">
    <p:extLst>
      <p:ext uri="{19B8F6BF-5375-455C-9EA6-DF929625EA0E}">
        <p15:presenceInfo xmlns:p15="http://schemas.microsoft.com/office/powerpoint/2012/main" userId="S::patrycja.drainville@scotiabank.com::44341193-9e34-480d-a2bc-5af8d812a0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634CA-75E9-4711-B3D1-51E1DB56E0D1}" v="2" dt="2021-09-29T22:03:05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937B0-FBD4-4FDC-A72C-9F0F4707A70D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C18E1-B723-409C-AEB9-5B594C5E6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0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40A55B-0718-4EDB-9EC6-F78B63B3E2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E8105-0FBA-41F1-BCDD-ABAA426C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119"/>
            <a:ext cx="10515600" cy="875569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966E9-B066-422F-8F93-83FE9CDDD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54AF1-875A-4BD6-9F67-E45A04D81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8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DE1B-0C7A-4FFA-9F33-803C5B13D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323"/>
            <a:ext cx="10515600" cy="87636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1642-7420-4592-8BB8-F9A9BA43A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44183-BCEE-45B1-A0DA-F7C7EFD2F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CA43E-9D05-4E8A-9115-E7C001C106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7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2CEB2-7231-4B4D-9FA4-23446721FE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2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22F82DC-316E-4F2A-82D2-2A25885BDC3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577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BE9691-55FB-4121-A355-36781E750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119"/>
            <a:ext cx="10515600" cy="875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00CA9-8749-4B01-9B2B-57F078BE5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80B45-5869-4E1A-9550-04065AC97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26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3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8F7927-4865-43F0-A4E4-9C987963F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1804975"/>
            <a:ext cx="7153275" cy="1304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14B2CC-4783-45FD-983E-1ADCD78A0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362" y="3176849"/>
            <a:ext cx="78676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41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A0123-1FA4-4C35-BA1A-539DB5D0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Considerations for Issuance – Sustainability Linked 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F11FB-D4A7-4B5A-B586-93AFB14E6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Sustainability Performance Targets (SPTs)</a:t>
            </a:r>
          </a:p>
          <a:p>
            <a:pPr lvl="1"/>
            <a:r>
              <a:rPr lang="en-US" dirty="0"/>
              <a:t>Are targets credible, achievable and ambitious? i.e., SBTi verified</a:t>
            </a:r>
          </a:p>
          <a:p>
            <a:pPr lvl="1"/>
            <a:r>
              <a:rPr lang="en-US" dirty="0"/>
              <a:t>Is data available and audited?</a:t>
            </a:r>
          </a:p>
          <a:p>
            <a:r>
              <a:rPr lang="en-US" dirty="0"/>
              <a:t>Term and alignment with SPTs</a:t>
            </a:r>
          </a:p>
          <a:p>
            <a:pPr lvl="1"/>
            <a:r>
              <a:rPr lang="en-US" dirty="0"/>
              <a:t>How do financing timeframes align with target maturities?</a:t>
            </a:r>
          </a:p>
          <a:p>
            <a:r>
              <a:rPr lang="en-US" dirty="0"/>
              <a:t>Assessment date </a:t>
            </a:r>
          </a:p>
          <a:p>
            <a:pPr lvl="1"/>
            <a:r>
              <a:rPr lang="en-US" dirty="0"/>
              <a:t>Can interim goals be identified to reflect progress towards target</a:t>
            </a:r>
          </a:p>
          <a:p>
            <a:r>
              <a:rPr lang="en-US" dirty="0"/>
              <a:t>Adjustments to target (i.e., re-baselining) </a:t>
            </a:r>
          </a:p>
          <a:p>
            <a:pPr lvl="1"/>
            <a:r>
              <a:rPr lang="en-US" dirty="0"/>
              <a:t>Will targets be impacted by M&amp;A, divestitures etc. </a:t>
            </a:r>
          </a:p>
          <a:p>
            <a:r>
              <a:rPr lang="en-US" dirty="0"/>
              <a:t>Established ESG practices</a:t>
            </a:r>
          </a:p>
          <a:p>
            <a:pPr lvl="1"/>
            <a:r>
              <a:rPr lang="en-US" dirty="0"/>
              <a:t>Is governance in place to track performance and ensure targets can be met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5F228-5230-4ADE-ABA5-8FEB4B983B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8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96C2-6F39-4E3E-A2CA-0AF9D655E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DA7E1-CEF8-4BA0-98A6-4C3F1BCE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Organizational comfort with forward-looking commitment</a:t>
            </a:r>
          </a:p>
          <a:p>
            <a:r>
              <a:rPr lang="en-US" dirty="0"/>
              <a:t>Future ‘tightening’ of ambition across issuer SPTs - consider “most ambitious target” clauses</a:t>
            </a:r>
          </a:p>
          <a:p>
            <a:r>
              <a:rPr lang="en-US" dirty="0"/>
              <a:t>Consistent use of KPIs across issuance – Development of a sustainability-linked financing framework </a:t>
            </a:r>
          </a:p>
          <a:p>
            <a:r>
              <a:rPr lang="en-US" dirty="0"/>
              <a:t>Multiple instruments at disposal - SLB also Green Bond or Transition Bond compliant – consider framework compliance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FA7DF-527B-4362-8B1D-5879B3ABF3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0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BF484-5273-47F7-9EE6-60DEE531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Organizational Readiness – Foundation for Sustainable Finance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CE3B3-C6C4-465A-8AF8-31C14BA68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Well structured corporate social responsibility framework including strategy, governance, incentives </a:t>
            </a:r>
          </a:p>
          <a:p>
            <a:r>
              <a:rPr lang="en-CA" dirty="0"/>
              <a:t>Strategic focus on areas of ‘material’ impact </a:t>
            </a:r>
          </a:p>
          <a:p>
            <a:r>
              <a:rPr lang="en-CA" dirty="0"/>
              <a:t>Robust data, KPIs and targets (short, medium and long-term) </a:t>
            </a:r>
          </a:p>
          <a:p>
            <a:r>
              <a:rPr lang="en-CA" dirty="0"/>
              <a:t>Assurance of material KPIs</a:t>
            </a:r>
          </a:p>
          <a:p>
            <a:r>
              <a:rPr lang="en-CA" dirty="0"/>
              <a:t>Robust disclosures using globally established frameworks </a:t>
            </a:r>
          </a:p>
          <a:p>
            <a:r>
              <a:rPr lang="en-CA" dirty="0"/>
              <a:t>Architecture of ESG policies, processes, and oversight to mobilize organization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0B47-6D5C-44C9-B807-CEEB02FF3D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7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0439EA5-31DF-461F-BC68-849AFF5ED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1DD77B-00CF-4C60-AADD-06719B03C0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9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9DF82-CDE8-4212-8D74-7425514E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ESG Target Setting – the “E”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B3BEA-1423-4325-8333-4B6C7CDD8B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Power generators </a:t>
            </a:r>
            <a:endParaRPr lang="en-US" dirty="0"/>
          </a:p>
          <a:p>
            <a:pPr lvl="1"/>
            <a:r>
              <a:rPr lang="en-CA" sz="2000" dirty="0"/>
              <a:t>Emissions targets – focus is on scope 1 emissions (emissions from own operations)</a:t>
            </a:r>
            <a:endParaRPr lang="en-US" sz="2000" dirty="0"/>
          </a:p>
          <a:p>
            <a:pPr lvl="1"/>
            <a:r>
              <a:rPr lang="en-CA" sz="2000" dirty="0"/>
              <a:t>Reduce emissions and or emissions intensity, interim targets and net carbon neutral by 2050</a:t>
            </a:r>
            <a:endParaRPr lang="en-US" sz="2000" dirty="0"/>
          </a:p>
          <a:p>
            <a:pPr lvl="1"/>
            <a:r>
              <a:rPr lang="en-CA" sz="2000" dirty="0"/>
              <a:t>Build renewables and off coal</a:t>
            </a:r>
          </a:p>
          <a:p>
            <a:r>
              <a:rPr lang="en-CA" dirty="0"/>
              <a:t>Power consumers – private </a:t>
            </a:r>
            <a:r>
              <a:rPr lang="en-CA" dirty="0" err="1"/>
              <a:t>PPA</a:t>
            </a:r>
            <a:r>
              <a:rPr lang="en-CA" dirty="0"/>
              <a:t> buyers</a:t>
            </a:r>
            <a:endParaRPr lang="en-US" dirty="0"/>
          </a:p>
          <a:p>
            <a:pPr lvl="1"/>
            <a:r>
              <a:rPr lang="en-CA" sz="2000" dirty="0"/>
              <a:t>Emissions targets – focus is on scope 2 emissions (emissions attributed to the electricity purchased as an input) – </a:t>
            </a:r>
            <a:r>
              <a:rPr lang="en-CA" sz="2000" dirty="0" err="1"/>
              <a:t>eg.</a:t>
            </a:r>
            <a:r>
              <a:rPr lang="en-CA" sz="2000" dirty="0"/>
              <a:t> Telus, Labatt, Pembina Pipeline, TC Energy, Dow Chemicals, Shell Energy, some banks</a:t>
            </a:r>
            <a:endParaRPr lang="en-US" sz="2000" dirty="0"/>
          </a:p>
          <a:p>
            <a:pPr lvl="1"/>
            <a:r>
              <a:rPr lang="en-CA" sz="2000" dirty="0"/>
              <a:t>Sign </a:t>
            </a:r>
            <a:r>
              <a:rPr lang="en-CA" sz="2000" dirty="0" err="1"/>
              <a:t>PPAs</a:t>
            </a:r>
            <a:r>
              <a:rPr lang="en-CA" sz="2000" dirty="0"/>
              <a:t> for existing or new renewables 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DF9E8-F2BF-491F-8577-6446273971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Power transmitters/distributors</a:t>
            </a:r>
            <a:endParaRPr lang="en-US" dirty="0"/>
          </a:p>
          <a:p>
            <a:pPr lvl="1"/>
            <a:r>
              <a:rPr lang="en-CA" dirty="0"/>
              <a:t>Emissions targets</a:t>
            </a:r>
            <a:endParaRPr lang="en-US" dirty="0"/>
          </a:p>
          <a:p>
            <a:pPr lvl="1"/>
            <a:r>
              <a:rPr lang="en-CA" dirty="0"/>
              <a:t>Utility assets connected to renewables/carbon-free generation</a:t>
            </a:r>
          </a:p>
          <a:p>
            <a:pPr lvl="1"/>
            <a:endParaRPr lang="en-CA" dirty="0"/>
          </a:p>
          <a:p>
            <a:r>
              <a:rPr lang="en-CA" dirty="0"/>
              <a:t>Renewable Power Generation Targets</a:t>
            </a:r>
          </a:p>
          <a:p>
            <a:pPr lvl="1"/>
            <a:r>
              <a:rPr lang="en-CA" dirty="0"/>
              <a:t>Scaling up clean power 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EABDB9-7CD3-44C0-A0D0-247DD6AE8A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8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D2029-D45D-4BE9-BCE8-EA9F8041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ESG Target Setting –  Beyond GHG 	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C12D7-88AE-4CF2-94C6-8D1160D89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Investment in technology and innovation </a:t>
            </a:r>
          </a:p>
          <a:p>
            <a:pPr lvl="1"/>
            <a:r>
              <a:rPr lang="en-CA" dirty="0"/>
              <a:t>Growth in CCUS, nuclear, hydrogen ready, storage</a:t>
            </a:r>
          </a:p>
          <a:p>
            <a:r>
              <a:rPr lang="en-CA" dirty="0"/>
              <a:t>Diversity targets among leadership, boards and employees</a:t>
            </a:r>
          </a:p>
          <a:p>
            <a:r>
              <a:rPr lang="en-CA" dirty="0"/>
              <a:t>Equity partnerships and employment opportunities for Indigenous Peoples</a:t>
            </a:r>
          </a:p>
          <a:p>
            <a:r>
              <a:rPr lang="en-CA" dirty="0"/>
              <a:t>Sustainable supply chain and targeted procurement  </a:t>
            </a:r>
            <a:endParaRPr lang="en-US" dirty="0"/>
          </a:p>
          <a:p>
            <a:r>
              <a:rPr lang="en-CA" dirty="0"/>
              <a:t>ESG governance mechanisms </a:t>
            </a:r>
            <a:endParaRPr lang="en-US" dirty="0"/>
          </a:p>
          <a:p>
            <a:r>
              <a:rPr lang="en-CA" dirty="0"/>
              <a:t>Compensation linked to ESG targets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5C805D-1ADF-4CDF-87F2-8A6B6F43C9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6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B97D-9F3F-45F6-B0C9-365EEF894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Polling Question #1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76477-7F8B-4B1E-827E-DE78A5840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Does your company have publicly stated ESG targets?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CA" dirty="0"/>
              <a:t>Yes </a:t>
            </a:r>
            <a:endParaRPr lang="en-US" dirty="0"/>
          </a:p>
          <a:p>
            <a:r>
              <a:rPr lang="en-CA" dirty="0"/>
              <a:t>No</a:t>
            </a:r>
            <a:endParaRPr lang="en-US" dirty="0"/>
          </a:p>
          <a:p>
            <a:r>
              <a:rPr lang="en-CA" dirty="0"/>
              <a:t>Don’t know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5ED33-AD4A-4C8E-8559-EBD8D9F5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10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D0884-6F49-4BF6-A112-61C4A21A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Polling Questions #2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230E-18D1-40CF-BAB2-C841ADD26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Do you think that </a:t>
            </a:r>
            <a:r>
              <a:rPr lang="en-CA" dirty="0" err="1"/>
              <a:t>ESG</a:t>
            </a:r>
            <a:r>
              <a:rPr lang="en-CA" dirty="0"/>
              <a:t> targets will become more ambitious over time?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CA" dirty="0"/>
              <a:t>Yes</a:t>
            </a:r>
            <a:endParaRPr lang="en-US" dirty="0"/>
          </a:p>
          <a:p>
            <a:r>
              <a:rPr lang="en-CA" dirty="0"/>
              <a:t>No</a:t>
            </a:r>
            <a:endParaRPr lang="en-US" dirty="0"/>
          </a:p>
          <a:p>
            <a:r>
              <a:rPr lang="en-CA" dirty="0"/>
              <a:t>Not sure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511A4-6AF3-404E-AC8A-9B16CEC01C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7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9369-28BE-40CA-8FB6-6AFC3440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Sustainable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5B732-53FE-4E83-963B-33536DE9D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Towards ESG leadership</a:t>
            </a:r>
          </a:p>
          <a:p>
            <a:r>
              <a:rPr lang="en-CA" sz="2400" dirty="0"/>
              <a:t>Highlight corporate ESG investments </a:t>
            </a:r>
          </a:p>
          <a:p>
            <a:r>
              <a:rPr lang="en-CA" sz="2400" dirty="0"/>
              <a:t>Diversify investor base </a:t>
            </a:r>
          </a:p>
          <a:p>
            <a:r>
              <a:rPr lang="en-CA" sz="2400" dirty="0"/>
              <a:t>Possible pricing benefits</a:t>
            </a:r>
          </a:p>
          <a:p>
            <a:r>
              <a:rPr lang="en-CA" sz="2400" dirty="0"/>
              <a:t>Increased engagement with investors, stakeholders </a:t>
            </a:r>
          </a:p>
          <a:p>
            <a:r>
              <a:rPr lang="en-CA" sz="2400" dirty="0"/>
              <a:t>Deeper integration across organization</a:t>
            </a:r>
          </a:p>
          <a:p>
            <a:r>
              <a:rPr lang="en-CA" sz="2400" dirty="0"/>
              <a:t>Accelerated ESG performance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0B7D6-56CB-43A9-ACF6-B9A95C9E1B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5831-6755-4B0C-9CE8-18458A4D5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Sustainable Financing Models- Use of Proceeds vs Performance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2645E-B688-41F9-A799-E626BF69D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Use of proceeds- Green bonds, Social bonds, Transition bonds, Sustainability bonds</a:t>
            </a:r>
          </a:p>
          <a:p>
            <a:r>
              <a:rPr lang="en-US" dirty="0"/>
              <a:t>Performance Targets- Sustainability- linked bonds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845B6-F237-4B69-9FE2-7DC07AA4FF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8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EEE9-C366-4946-950D-0ACC9CC3F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Green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918F-2A7D-493E-B76B-EC749D32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Green bonds represent the largest portion of ESG debt issuance </a:t>
            </a:r>
          </a:p>
          <a:p>
            <a:r>
              <a:rPr lang="en-CA" sz="2400" dirty="0"/>
              <a:t>Government and P&amp;U lead issuance </a:t>
            </a:r>
          </a:p>
          <a:p>
            <a:r>
              <a:rPr lang="en-CA" sz="2400" dirty="0"/>
              <a:t>Use of Proceeds typically finance renewable power installations, transmission network infrastructure for new low-carbon electricity, energy efficiency investments that reduce grid losses </a:t>
            </a:r>
          </a:p>
          <a:p>
            <a:r>
              <a:rPr lang="en-CA" sz="2400" dirty="0"/>
              <a:t>Issuers:</a:t>
            </a:r>
          </a:p>
          <a:p>
            <a:pPr lvl="1"/>
            <a:r>
              <a:rPr lang="en-CA" sz="2000" dirty="0"/>
              <a:t>CAD: Hydro Ottawa, Brookfield Renewables, </a:t>
            </a:r>
            <a:r>
              <a:rPr lang="en-CA" sz="2000" dirty="0" err="1"/>
              <a:t>enWave</a:t>
            </a:r>
            <a:r>
              <a:rPr lang="en-CA" sz="2000" dirty="0"/>
              <a:t>, Algonquin, Fortis </a:t>
            </a:r>
          </a:p>
          <a:p>
            <a:pPr lvl="1"/>
            <a:r>
              <a:rPr lang="en-CA" sz="2000" dirty="0"/>
              <a:t>Global: </a:t>
            </a:r>
            <a:r>
              <a:rPr lang="en-CA" sz="2000" dirty="0" err="1"/>
              <a:t>Verbund</a:t>
            </a:r>
            <a:r>
              <a:rPr lang="en-CA" sz="2000" dirty="0"/>
              <a:t>, SSE, </a:t>
            </a:r>
            <a:r>
              <a:rPr lang="en-CA" sz="2000" dirty="0" err="1"/>
              <a:t>Tennet</a:t>
            </a:r>
            <a:r>
              <a:rPr lang="en-CA" sz="2000" dirty="0"/>
              <a:t>, National Grid, Southern Power Co., Northern States Power</a:t>
            </a:r>
          </a:p>
          <a:p>
            <a:r>
              <a:rPr lang="en-CA" sz="2400" dirty="0"/>
              <a:t>Requires a large capital expenditure pipeline, regular impact reporting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D7AF-089D-4F46-96EB-F052DA0887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5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392E-C052-4CD6-A29E-46E76605C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Sustainability Linked Finance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FF4DA-874F-4DD1-92DF-FDFC4DAA4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Fasted growing segment of Canadian ESG market</a:t>
            </a:r>
          </a:p>
          <a:p>
            <a:r>
              <a:rPr lang="en-CA" sz="2400" dirty="0"/>
              <a:t>Power and utilities make up one of the largest portions of issuance </a:t>
            </a:r>
          </a:p>
          <a:p>
            <a:r>
              <a:rPr lang="en-CA" sz="2400" dirty="0"/>
              <a:t>GHG emissions are the most commonly used target</a:t>
            </a:r>
          </a:p>
          <a:p>
            <a:r>
              <a:rPr lang="en-CA" sz="2400" dirty="0"/>
              <a:t>Issuers </a:t>
            </a:r>
          </a:p>
          <a:p>
            <a:pPr lvl="1"/>
            <a:r>
              <a:rPr lang="en-CA" sz="2000" dirty="0"/>
              <a:t>CAD: (SLB) Telus, Enbridge; (SLL) TransAlta, Capital Power, OPG etc. </a:t>
            </a:r>
          </a:p>
          <a:p>
            <a:pPr lvl="1"/>
            <a:r>
              <a:rPr lang="en-CA" sz="2000" dirty="0"/>
              <a:t>Global: Enel, NRG, </a:t>
            </a:r>
            <a:r>
              <a:rPr lang="en-CA" sz="2000" dirty="0" err="1"/>
              <a:t>Snam</a:t>
            </a:r>
            <a:r>
              <a:rPr lang="en-CA" sz="2000" dirty="0"/>
              <a:t>, Avangrid, American Electric Power</a:t>
            </a:r>
          </a:p>
          <a:p>
            <a:r>
              <a:rPr lang="en-CA" sz="2400" dirty="0"/>
              <a:t>Most common KPIs include Scope 1 &amp; 2 emissions intensity, renewable power generation, women in workforce, employee safety, diverse suppliers </a:t>
            </a:r>
          </a:p>
          <a:p>
            <a:r>
              <a:rPr lang="en-CA" sz="2400" dirty="0"/>
              <a:t>General corporate purposes but possible change to pricing if targets missed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F7FA4-6C6D-4922-8EDD-F49A5F246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42BE67BC-1A03-4B40-854D-5F7AD7932CE4}" type="slidenum">
              <a:rPr lang="en-US" smtClean="0"/>
              <a:pPr algn="ct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8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671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ESG Target Setting – the “E”  </vt:lpstr>
      <vt:lpstr>ESG Target Setting –  Beyond GHG  </vt:lpstr>
      <vt:lpstr>Polling Question #1 </vt:lpstr>
      <vt:lpstr>Polling Questions #2 </vt:lpstr>
      <vt:lpstr>Why Sustainable Finance</vt:lpstr>
      <vt:lpstr>Sustainable Financing Models- Use of Proceeds vs Performance Targets</vt:lpstr>
      <vt:lpstr>Green Finance</vt:lpstr>
      <vt:lpstr>Sustainability Linked Finance </vt:lpstr>
      <vt:lpstr>Considerations for Issuance – Sustainability Linked  </vt:lpstr>
      <vt:lpstr>Other Considerations</vt:lpstr>
      <vt:lpstr>Organizational Readiness – Foundation for Sustainable Finance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Bing</dc:creator>
  <cp:lastModifiedBy>Raeside, Holly</cp:lastModifiedBy>
  <cp:revision>38</cp:revision>
  <dcterms:created xsi:type="dcterms:W3CDTF">2020-04-17T15:50:25Z</dcterms:created>
  <dcterms:modified xsi:type="dcterms:W3CDTF">2021-10-07T17:40:42Z</dcterms:modified>
</cp:coreProperties>
</file>