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1" id="2147483648"/>
  </p:sldMasterIdLst>
  <p:sldIdLst>
    <p:sldId r:id="rId2" id="256"/>
    <p:sldId r:id="rId3" id="257"/>
    <p:sldId r:id="rId4" id="261"/>
    <p:sldId r:id="rId5" id="480"/>
    <p:sldId r:id="rId6" id="288"/>
    <p:sldId r:id="rId7" id="290"/>
    <p:sldId r:id="rId8" id="291"/>
    <p:sldId r:id="rId9" id="292"/>
    <p:sldId r:id="rId10" id="293"/>
    <p:sldId r:id="rId11" id="294"/>
    <p:sldId r:id="rId12" id="295"/>
    <p:sldId r:id="rId13" id="338"/>
    <p:sldId r:id="rId14" id="487"/>
    <p:sldId r:id="rId15" id="515"/>
    <p:sldId r:id="rId16" id="516"/>
    <p:sldId r:id="rId17" id="517"/>
    <p:sldId r:id="rId18" id="260"/>
    <p:sldId r:id="rId19" id="258"/>
    <p:sldId r:id="rId20" id="306"/>
    <p:sldId r:id="rId21" id="305"/>
    <p:sldId r:id="rId22" id="482"/>
    <p:sldId r:id="rId23" id="483"/>
    <p:sldId r:id="rId24" id="333"/>
    <p:sldId r:id="rId25" id="323"/>
    <p:sldId r:id="rId26" id="347"/>
    <p:sldId r:id="rId27" id="3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Melissa Mahle" initials="MM" lastIdx="1" clrIdx="0">
    <p:extLst>
      <p:ext uri="{19B8F6BF-5375-455C-9EA6-DF929625EA0E}">
        <p15:presenceInfo xmlns:p15="http://schemas.microsoft.com/office/powerpoint/2012/main" userId="b264ff3b24d907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lastCol>
    <a:firstCol>
      <a:tcTxStyle b="on"/>
    </a:firstCol>
    <a:lastRow>
      <a:tcTxStyle b="on"/>
      <a:tcStyle>
        <a:tcBdr>
          <a:top>
            <a:ln w="50800" cmpd="dbl">
              <a:solidFill>
                <a:schemeClr val="accent1"/>
              </a:solidFill>
            </a:ln>
          </a:top>
        </a:tcBdr>
      </a:tcStyle>
    </a:lastRow>
    <a:firstRow>
      <a:tcTxStyle b="on">
        <a:fontRef idx="minor">
          <a:scrgbClr r="0" g="0" b="0"/>
        </a:fontRef>
        <a:schemeClr val="bg1"/>
      </a:tcTxStyle>
      <a:tcStyle>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p:normalViewPr>
  <p:slideViewPr>
    <p:cSldViewPr snapToGrid="0" snapToObjects="1">
      <p:cViewPr>
        <p:scale>
          <a:sx n="100" d="100"/>
          <a:sy n="100" d="100"/>
        </p:scale>
        <p:origin x="-1770" y="-318"/>
      </p:cViewPr>
      <p:guideLst/>
    </p:cSldViewPr>
  </p:slid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commentAuthors" Target="commentAuthors.xml" /><Relationship Id="rId29" Type="http://schemas.openxmlformats.org/officeDocument/2006/relationships/presProps" Target="presProps.xml" /><Relationship Id="rId3" Type="http://schemas.openxmlformats.org/officeDocument/2006/relationships/slide" Target="slides/slide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1A24-D1D5-3D49-8B6B-DA6975ED5E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D20A0-1E39-094E-B1D7-9734448B2BC5}" cxnId="{68E115FA-3139-5B42-AA86-1463F6A1BC6B}" type="parTrans">
      <dgm:prSet/>
      <dgm:spPr/>
      <dgm:t>
        <a:bodyPr/>
        <a:lstStyle/>
        <a:p>
          <a:endParaRPr lang="en-US"/>
        </a:p>
      </dgm:t>
    </dgm:pt>
    <dgm:pt modelId="{ED2206BC-FFAA-604C-9545-1DCEDCC70F71}">
      <dgm:prSet custT="1"/>
      <dgm:spPr/>
      <dgm:t>
        <a:bodyPr/>
        <a:lstStyle/>
        <a:p>
          <a:r>
            <a:rPr lang="en-US" sz="2400" dirty="1"/>
            <a:t>The European Commission proposes a global alliance of high-income countries to ensure poorer nations have access to a coronavirus vaccine. </a:t>
          </a:r>
        </a:p>
      </dgm:t>
    </dgm:pt>
    <dgm:pt modelId="{D968E47F-E7F1-534E-9A58-CD9D6B57615A}" cxnId="{68E115FA-3139-5B42-AA86-1463F6A1BC6B}" type="sibTrans">
      <dgm:prSet/>
      <dgm:spPr/>
      <dgm:t>
        <a:bodyPr/>
        <a:lstStyle/>
        <a:p>
          <a:endParaRPr lang="en-US"/>
        </a:p>
      </dgm:t>
    </dgm:pt>
    <dgm:pt modelId="{137898C9-C6E0-E14B-AB77-6C1295BB7A9A}" cxnId="{D4971698-751C-2341-9711-0CEC175AB387}" type="parTrans">
      <dgm:prSet/>
      <dgm:spPr/>
      <dgm:t>
        <a:bodyPr/>
        <a:lstStyle/>
        <a:p>
          <a:endParaRPr lang="en-US"/>
        </a:p>
      </dgm:t>
    </dgm:pt>
    <dgm:pt modelId="{40A9A3BD-B0C7-2E4A-B058-80E2E8EE5ECC}">
      <dgm:prSet custT="1"/>
      <dgm:spPr>
        <a:solidFill>
          <a:schemeClr val="accent2"/>
        </a:solidFill>
      </dgm:spPr>
      <dgm:t>
        <a:bodyPr/>
        <a:lstStyle/>
        <a:p>
          <a:r>
            <a:rPr lang="en-US" sz="2400" dirty="1"/>
            <a:t>Target makes hazard pay rates permanent as other companies abandon higher rates. </a:t>
          </a:r>
        </a:p>
      </dgm:t>
    </dgm:pt>
    <dgm:pt modelId="{F0A3A23F-622B-DB48-850D-94DDBCD317ED}" cxnId="{D4971698-751C-2341-9711-0CEC175AB387}" type="sibTrans">
      <dgm:prSet/>
      <dgm:spPr/>
      <dgm:t>
        <a:bodyPr/>
        <a:lstStyle/>
        <a:p>
          <a:endParaRPr lang="en-US"/>
        </a:p>
      </dgm:t>
    </dgm:pt>
    <dgm:pt modelId="{4AFE447A-57FC-4996-911A-1A8E3430B54F}" cxnId="{B64E95E0-55CF-490C-BF92-7B4268CF0EDD}" type="parTrans">
      <dgm:prSet/>
      <dgm:spPr/>
      <dgm:t>
        <a:bodyPr/>
        <a:lstStyle/>
        <a:p>
          <a:endParaRPr lang="en-US"/>
        </a:p>
      </dgm:t>
    </dgm:pt>
    <dgm:pt modelId="{CF333E83-1C7E-41D5-8E12-1DF5B59671F3}">
      <dgm:prSet custT="1"/>
      <dgm:spPr>
        <a:solidFill>
          <a:schemeClr val="accent1"/>
        </a:solidFill>
      </dgm:spPr>
      <dgm:t>
        <a:bodyPr/>
        <a:lstStyle/>
        <a:p>
          <a:r>
            <a:rPr lang="en-US" sz="2400" dirty="1"/>
            <a:t>Tensions over an India-China border clash continue as each country blames the other for instigating the incident.</a:t>
          </a:r>
        </a:p>
      </dgm:t>
    </dgm:pt>
    <dgm:pt modelId="{45A908CA-0CDB-49AE-B673-8F4D70EF6071}" cxnId="{B64E95E0-55CF-490C-BF92-7B4268CF0EDD}" type="sibTrans">
      <dgm:prSet/>
      <dgm:spPr/>
      <dgm:t>
        <a:bodyPr/>
        <a:lstStyle/>
        <a:p>
          <a:endParaRPr lang="en-US"/>
        </a:p>
      </dgm:t>
    </dgm:pt>
    <dgm:pt modelId="{A235E923-9583-4A45-A84D-643D08BE14CB}" type="pres">
      <dgm:prSet presAssocID="{7E861A24-D1D5-3D49-8B6B-DA6975ED5E6C}" presName="diagram" presStyleCnt="0">
        <dgm:presLayoutVars>
          <dgm:dir/>
          <dgm:resizeHandles val="exact"/>
        </dgm:presLayoutVars>
      </dgm:prSet>
      <dgm:spPr/>
      <dgm:t>
        <a:bodyPr/>
        <a:lstStyle/>
        <a:p/>
      </dgm:t>
    </dgm:pt>
    <dgm:pt modelId="{3D9C4282-8B4C-DE40-9E90-6F1C48581274}" type="pres">
      <dgm:prSet presAssocID="{ED2206BC-FFAA-604C-9545-1DCEDCC70F71}" presName="node" presStyleLbl="node1" presStyleIdx="0" presStyleCnt="3" custScaleY="138969">
        <dgm:presLayoutVars>
          <dgm:bulletEnabled val="1"/>
        </dgm:presLayoutVars>
      </dgm:prSet>
      <dgm:spPr/>
      <dgm:t>
        <a:bodyPr/>
        <a:lstStyle/>
        <a:p/>
      </dgm:t>
    </dgm:pt>
    <dgm:pt modelId="{1A5919B7-85E9-EA4E-B72F-35FF4656CD23}" type="pres">
      <dgm:prSet presAssocID="{D968E47F-E7F1-534E-9A58-CD9D6B57615A}" presName="sibTrans" presStyleCnt="0"/>
      <dgm:spPr/>
      <dgm:t>
        <a:bodyPr/>
        <a:lstStyle/>
        <a:p/>
      </dgm:t>
    </dgm:pt>
    <dgm:pt modelId="{C4A98C23-22EF-6B42-B886-C8A61FFC1A06}" type="pres">
      <dgm:prSet presAssocID="{40A9A3BD-B0C7-2E4A-B058-80E2E8EE5ECC}" presName="node" presStyleLbl="node1" presStyleIdx="1" presStyleCnt="3" custScaleY="138969">
        <dgm:presLayoutVars>
          <dgm:bulletEnabled val="1"/>
        </dgm:presLayoutVars>
      </dgm:prSet>
      <dgm:spPr/>
      <dgm:t>
        <a:bodyPr/>
        <a:lstStyle/>
        <a:p/>
      </dgm:t>
    </dgm:pt>
    <dgm:pt modelId="{BC1B7FC0-99EE-D140-AE81-103DA71E94ED}" type="pres">
      <dgm:prSet presAssocID="{F0A3A23F-622B-DB48-850D-94DDBCD317ED}" presName="sibTrans" presStyleCnt="0"/>
      <dgm:spPr/>
      <dgm:t>
        <a:bodyPr/>
        <a:lstStyle/>
        <a:p/>
      </dgm:t>
    </dgm:pt>
    <dgm:pt modelId="{634F212E-B583-4367-9FD3-813F239044E4}" type="pres">
      <dgm:prSet presAssocID="{CF333E83-1C7E-41D5-8E12-1DF5B59671F3}" presName="node" presStyleLbl="node1" presStyleIdx="2" presStyleCnt="3" custScaleY="138098">
        <dgm:presLayoutVars>
          <dgm:bulletEnabled val="1"/>
        </dgm:presLayoutVars>
      </dgm:prSet>
      <dgm:spPr/>
      <dgm:t>
        <a:bodyPr/>
        <a:lstStyle/>
        <a:p/>
      </dgm:t>
    </dgm:pt>
  </dgm:ptLst>
  <dgm:cxnLst>
    <dgm:cxn modelId="{68E115FA-3139-5B42-AA86-1463F6A1BC6B}" srcId="{7E861A24-D1D5-3D49-8B6B-DA6975ED5E6C}" destId="{ED2206BC-FFAA-604C-9545-1DCEDCC70F71}" srcOrd="0" destOrd="0" parTransId="{4EBD20A0-1E39-094E-B1D7-9734448B2BC5}" sibTransId="{D968E47F-E7F1-534E-9A58-CD9D6B57615A}"/>
    <dgm:cxn modelId="{D4971698-751C-2341-9711-0CEC175AB387}" srcId="{7E861A24-D1D5-3D49-8B6B-DA6975ED5E6C}" destId="{40A9A3BD-B0C7-2E4A-B058-80E2E8EE5ECC}" srcOrd="1" destOrd="0" parTransId="{137898C9-C6E0-E14B-AB77-6C1295BB7A9A}" sibTransId="{F0A3A23F-622B-DB48-850D-94DDBCD317ED}"/>
    <dgm:cxn modelId="{B64E95E0-55CF-490C-BF92-7B4268CF0EDD}" srcId="{7E861A24-D1D5-3D49-8B6B-DA6975ED5E6C}" destId="{CF333E83-1C7E-41D5-8E12-1DF5B59671F3}" srcOrd="2" destOrd="0" parTransId="{4AFE447A-57FC-4996-911A-1A8E3430B54F}" sibTransId="{45A908CA-0CDB-49AE-B673-8F4D70EF6071}"/>
    <dgm:cxn modelId="{9A48B8C2-F6AC-4CCC-AE89-0902408117F7}" type="presOf" srcId="{7E861A24-D1D5-3D49-8B6B-DA6975ED5E6C}" destId="{A235E923-9583-4A45-A84D-643D08BE14CB}" srcOrd="0" destOrd="0" presId="urn:microsoft.com/office/officeart/2005/8/layout/default"/>
    <dgm:cxn modelId="{53B5C673-BFF4-48FB-BE3F-C43AF76CD567}" type="presParOf" srcId="{A235E923-9583-4A45-A84D-643D08BE14CB}" destId="{3D9C4282-8B4C-DE40-9E90-6F1C48581274}" srcOrd="0" destOrd="0" presId="urn:microsoft.com/office/officeart/2005/8/layout/default"/>
    <dgm:cxn modelId="{A6462BB8-05BC-4C34-B532-D03B3842B126}" type="presOf" srcId="{ED2206BC-FFAA-604C-9545-1DCEDCC70F71}" destId="{3D9C4282-8B4C-DE40-9E90-6F1C48581274}" srcOrd="0" destOrd="0" presId="urn:microsoft.com/office/officeart/2005/8/layout/default"/>
    <dgm:cxn modelId="{9279591A-CE3C-4755-AC2B-893EB7C17242}" type="presParOf" srcId="{A235E923-9583-4A45-A84D-643D08BE14CB}" destId="{1A5919B7-85E9-EA4E-B72F-35FF4656CD23}" srcOrd="1" destOrd="0" presId="urn:microsoft.com/office/officeart/2005/8/layout/default"/>
    <dgm:cxn modelId="{F024C738-3B47-4603-9880-49F7FF656309}" type="presParOf" srcId="{A235E923-9583-4A45-A84D-643D08BE14CB}" destId="{C4A98C23-22EF-6B42-B886-C8A61FFC1A06}" srcOrd="2" destOrd="0" presId="urn:microsoft.com/office/officeart/2005/8/layout/default"/>
    <dgm:cxn modelId="{AE480012-2679-48D3-8819-BC53A1AA9CDE}" type="presOf" srcId="{40A9A3BD-B0C7-2E4A-B058-80E2E8EE5ECC}" destId="{C4A98C23-22EF-6B42-B886-C8A61FFC1A06}" srcOrd="0" destOrd="0" presId="urn:microsoft.com/office/officeart/2005/8/layout/default"/>
    <dgm:cxn modelId="{8112A121-75C0-4949-85AB-B5583091154C}" type="presParOf" srcId="{A235E923-9583-4A45-A84D-643D08BE14CB}" destId="{BC1B7FC0-99EE-D140-AE81-103DA71E94ED}" srcOrd="3" destOrd="0" presId="urn:microsoft.com/office/officeart/2005/8/layout/default"/>
    <dgm:cxn modelId="{2E2BE532-6632-41D5-AE2F-0B0C8A0DDEE4}" type="presParOf" srcId="{A235E923-9583-4A45-A84D-643D08BE14CB}" destId="{634F212E-B583-4367-9FD3-813F239044E4}" srcOrd="4" destOrd="0" presId="urn:microsoft.com/office/officeart/2005/8/layout/default"/>
    <dgm:cxn modelId="{7B163E06-8A43-4BB5-B552-4804C3AB0600}" type="presOf" srcId="{CF333E83-1C7E-41D5-8E12-1DF5B59671F3}" destId="{634F212E-B583-4367-9FD3-813F239044E4}" srcOrd="0" destOrd="0" presId="urn:microsoft.com/office/officeart/2005/8/layout/default"/>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4282-8B4C-DE40-9E90-6F1C48581274}">
      <dsp:nvSpPr>
        <dsp:cNvPr id="0" name=""/>
        <dsp:cNvSpPr/>
      </dsp:nvSpPr>
      <dsp:spPr>
        <a:xfrm>
          <a:off x="0" y="612778"/>
          <a:ext cx="3286125" cy="2740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European Commission proposes a global alliance of high-income countries to ensure poorer nations have access to a coronavirus vaccine. </a:t>
          </a:r>
        </a:p>
      </dsp:txBody>
      <dsp:txXfrm>
        <a:off x="0" y="612778"/>
        <a:ext cx="3286125" cy="2740017"/>
      </dsp:txXfrm>
    </dsp:sp>
    <dsp:sp modelId="{C4A98C23-22EF-6B42-B886-C8A61FFC1A06}">
      <dsp:nvSpPr>
        <dsp:cNvPr id="0" name=""/>
        <dsp:cNvSpPr/>
      </dsp:nvSpPr>
      <dsp:spPr>
        <a:xfrm>
          <a:off x="3614737" y="612778"/>
          <a:ext cx="3286125" cy="27400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Target makes hazard pay rates permanent as other companies abandon higher rates. </a:t>
          </a:r>
        </a:p>
      </dsp:txBody>
      <dsp:txXfrm>
        <a:off x="3614737" y="612778"/>
        <a:ext cx="3286125" cy="2740017"/>
      </dsp:txXfrm>
    </dsp:sp>
    <dsp:sp modelId="{634F212E-B583-4367-9FD3-813F239044E4}">
      <dsp:nvSpPr>
        <dsp:cNvPr id="0" name=""/>
        <dsp:cNvSpPr/>
      </dsp:nvSpPr>
      <dsp:spPr>
        <a:xfrm>
          <a:off x="7229475" y="621365"/>
          <a:ext cx="3286125" cy="27228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Tensions over an India-China border clash continue as each country blames the other for instigating the incident.</a:t>
          </a:r>
        </a:p>
      </dsp:txBody>
      <dsp:txXfrm>
        <a:off x="7229475" y="621365"/>
        <a:ext cx="3286125" cy="2722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Tree>
    <p:extLst>
      <p:ext uri="{BB962C8B-B14F-4D97-AF65-F5344CB8AC3E}">
        <p14:creationId xmlns:p14="http://schemas.microsoft.com/office/powerpoint/2010/main" val="16598782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dirty="1"/>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252250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dirty="1"/>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40677671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844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78862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778539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3635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dirty="1"/>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8643508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9754326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43243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954385072"/>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53590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www.dentons.com/en/insights/newsletters/dentons-flashpoin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nam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4D2A-9FAD-FC48-9442-3B6B4E56FB22}"/>
              </a:ext>
            </a:extLst>
          </p:cNvPr>
          <p:cNvSpPr>
            <a:spLocks noGrp="1"/>
          </p:cNvSpPr>
          <p:nvPr>
            <p:ph type="ctrTitle"/>
          </p:nvPr>
        </p:nvSpPr>
        <p:spPr/>
        <p:txBody>
          <a:bodyPr>
            <a:normAutofit/>
          </a:bodyPr>
          <a:lstStyle/>
          <a:p>
            <a:pPr algn="l"/>
            <a:r>
              <a:rPr lang="en-US" sz="4800" dirty="1">
                <a:solidFill>
                  <a:schemeClr val="bg1"/>
                </a:solidFill>
              </a:rPr>
              <a:t>Dentons Flashpoint</a:t>
            </a:r>
          </a:p>
        </p:txBody>
      </p:sp>
      <p:sp>
        <p:nvSpPr>
          <p:cNvPr id="3" name="Subtitle 2">
            <a:extLst>
              <a:ext uri="{FF2B5EF4-FFF2-40B4-BE49-F238E27FC236}">
                <a16:creationId xmlns:a16="http://schemas.microsoft.com/office/drawing/2014/main" id="{5564069E-66EE-CD4A-8015-65008497F5D6}"/>
              </a:ext>
            </a:extLst>
          </p:cNvPr>
          <p:cNvSpPr>
            <a:spLocks noGrp="1"/>
          </p:cNvSpPr>
          <p:nvPr>
            <p:ph type="subTitle" idx="1"/>
          </p:nvPr>
        </p:nvSpPr>
        <p:spPr>
          <a:xfrm>
            <a:off x="1524000" y="3602037"/>
            <a:ext cx="9144000" cy="2399370"/>
          </a:xfrm>
        </p:spPr>
        <p:txBody>
          <a:bodyPr>
            <a:normAutofit/>
          </a:bodyPr>
          <a:lstStyle/>
          <a:p>
            <a:pPr algn="l"/>
            <a:r>
              <a:rPr lang="en-US" sz="3200" dirty="1">
                <a:solidFill>
                  <a:schemeClr val="bg1"/>
                </a:solidFill>
              </a:rPr>
              <a:t>Daily Global Situation Report</a:t>
            </a:r>
          </a:p>
          <a:p>
            <a:pPr algn="l"/>
            <a:endParaRPr lang="en-US" sz="3200">
              <a:solidFill>
                <a:schemeClr val="bg1"/>
              </a:solidFill>
            </a:endParaRPr>
          </a:p>
          <a:p>
            <a:pPr algn="l"/>
            <a:endParaRPr lang="en-US" sz="1800" b="1">
              <a:solidFill>
                <a:schemeClr val="bg1"/>
              </a:solidFill>
            </a:endParaRPr>
          </a:p>
          <a:p>
            <a:pPr algn="l"/>
            <a:r>
              <a:rPr lang="en-US" sz="1800" b="1" dirty="1">
                <a:solidFill>
                  <a:schemeClr val="bg1"/>
                </a:solidFill>
              </a:rPr>
              <a:t>June 18, 2020</a:t>
            </a:r>
          </a:p>
        </p:txBody>
      </p:sp>
      <p:pic>
        <p:nvPicPr>
          <p:cNvPr id="9" name="Picture 8">
            <a:extLst>
              <a:ext uri="{FF2B5EF4-FFF2-40B4-BE49-F238E27FC236}">
                <a16:creationId xmlns:a16="http://schemas.microsoft.com/office/drawing/2014/main" id="{4D63ED16-A2AA-FB42-956B-6EE60876CBCE}"/>
              </a:ext>
            </a:extLst>
          </p:cNvPr>
          <p:cNvPicPr>
            <a:picLocks noChangeAspect="1"/>
          </p:cNvPicPr>
          <p:nvPr/>
        </p:nvPicPr>
        <p:blipFill>
          <a:blip r:embed="rId2"/>
          <a:srcRect/>
          <a:stretch>
            <a:fillRect/>
          </a:stretch>
        </p:blipFill>
        <p:spPr>
          <a:xfrm>
            <a:off x="9137743" y="695107"/>
            <a:ext cx="2201386" cy="427256"/>
          </a:xfrm>
          <a:prstGeom prst="rect"/>
        </p:spPr>
      </p:pic>
    </p:spTree>
    <p:extLst>
      <p:ext uri="{BB962C8B-B14F-4D97-AF65-F5344CB8AC3E}">
        <p14:creationId xmlns:p14="http://schemas.microsoft.com/office/powerpoint/2010/main" val="84053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Middle East</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47345" y="1432938"/>
            <a:ext cx="7356978" cy="4876097"/>
          </a:xfrm>
        </p:spPr>
        <p:txBody>
          <a:bodyPr>
            <a:noAutofit/>
          </a:bodyPr>
          <a:lstStyle/>
          <a:p>
            <a:pPr>
              <a:lnSpc>
                <a:spcPct val="130000"/>
              </a:lnSpc>
            </a:pPr>
            <a:r>
              <a:rPr lang="en-US" sz="1400" dirty="1">
                <a:solidFill>
                  <a:srgbClr val="000000"/>
                </a:solidFill>
              </a:rPr>
              <a:t>The UN sent 49 trucks carrying humanitarian aid to Idlib, </a:t>
            </a:r>
            <a:r>
              <a:rPr lang="en-US" sz="1400" b="1" dirty="1">
                <a:solidFill>
                  <a:srgbClr val="000000"/>
                </a:solidFill>
              </a:rPr>
              <a:t>Syria</a:t>
            </a:r>
            <a:r>
              <a:rPr lang="en-US" sz="1400" dirty="1">
                <a:solidFill>
                  <a:srgbClr val="000000"/>
                </a:solidFill>
              </a:rPr>
              <a:t>. </a:t>
            </a:r>
          </a:p>
          <a:p>
            <a:pPr>
              <a:lnSpc>
                <a:spcPct val="130000"/>
              </a:lnSpc>
            </a:pPr>
            <a:r>
              <a:rPr lang="en-US" sz="1400" b="1" dirty="1">
                <a:solidFill>
                  <a:srgbClr val="000000"/>
                </a:solidFill>
              </a:rPr>
              <a:t>Iran</a:t>
            </a:r>
            <a:r>
              <a:rPr lang="en-US" sz="1400" dirty="1">
                <a:solidFill>
                  <a:srgbClr val="000000"/>
                </a:solidFill>
              </a:rPr>
              <a:t> will send France the black boxes from the </a:t>
            </a:r>
            <a:r>
              <a:rPr lang="en-US" sz="1400" b="1" dirty="1">
                <a:solidFill>
                  <a:srgbClr val="000000"/>
                </a:solidFill>
              </a:rPr>
              <a:t>Ukrainian</a:t>
            </a:r>
            <a:r>
              <a:rPr lang="en-US" sz="1400" dirty="1">
                <a:solidFill>
                  <a:srgbClr val="000000"/>
                </a:solidFill>
              </a:rPr>
              <a:t> jet it downed in January amid heightened tensions with the US. </a:t>
            </a:r>
          </a:p>
          <a:p>
            <a:pPr>
              <a:lnSpc>
                <a:spcPct val="130000"/>
              </a:lnSpc>
            </a:pPr>
            <a:r>
              <a:rPr lang="en-US" sz="1400" b="1" dirty="1">
                <a:solidFill>
                  <a:srgbClr val="000000"/>
                </a:solidFill>
              </a:rPr>
              <a:t>Qatar</a:t>
            </a:r>
            <a:r>
              <a:rPr lang="en-US" sz="1400" dirty="1">
                <a:solidFill>
                  <a:srgbClr val="000000"/>
                </a:solidFill>
              </a:rPr>
              <a:t> Airways will not buy new aircraft in 2020 or 2021 as a costs-</a:t>
            </a:r>
            <a:br>
              <a:rPr lang="en-US" sz="1400" dirty="1">
                <a:solidFill>
                  <a:srgbClr val="000000"/>
                </a:solidFill>
              </a:rPr>
            </a:br>
            <a:r>
              <a:rPr lang="en-US" sz="1400" dirty="1">
                <a:solidFill>
                  <a:srgbClr val="000000"/>
                </a:solidFill>
              </a:rPr>
              <a:t>saving measure. </a:t>
            </a:r>
          </a:p>
          <a:p>
            <a:pPr>
              <a:lnSpc>
                <a:spcPct val="130000"/>
              </a:lnSpc>
            </a:pPr>
            <a:r>
              <a:rPr lang="en-US" sz="1400" b="1" dirty="1">
                <a:solidFill>
                  <a:srgbClr val="000000"/>
                </a:solidFill>
              </a:rPr>
              <a:t>Tunisians</a:t>
            </a:r>
            <a:r>
              <a:rPr lang="en-US" sz="1400" dirty="1">
                <a:solidFill>
                  <a:srgbClr val="000000"/>
                </a:solidFill>
              </a:rPr>
              <a:t> protested high levels of unemployment.</a:t>
            </a:r>
          </a:p>
          <a:p>
            <a:pPr>
              <a:lnSpc>
                <a:spcPct val="130000"/>
              </a:lnSpc>
            </a:pPr>
            <a:r>
              <a:rPr lang="en-US" sz="1400" dirty="1">
                <a:solidFill>
                  <a:srgbClr val="000000"/>
                </a:solidFill>
              </a:rPr>
              <a:t>The </a:t>
            </a:r>
            <a:r>
              <a:rPr lang="en-US" sz="1400" b="1" dirty="1">
                <a:solidFill>
                  <a:srgbClr val="000000"/>
                </a:solidFill>
              </a:rPr>
              <a:t>UAE</a:t>
            </a:r>
            <a:r>
              <a:rPr lang="en-US" sz="1400" dirty="1">
                <a:solidFill>
                  <a:srgbClr val="000000"/>
                </a:solidFill>
              </a:rPr>
              <a:t> lifted several restrictions, allowing those over 60 to be in public </a:t>
            </a:r>
            <a:br>
              <a:rPr lang="en-US" sz="1400" dirty="1">
                <a:solidFill>
                  <a:srgbClr val="000000"/>
                </a:solidFill>
              </a:rPr>
            </a:br>
            <a:r>
              <a:rPr lang="en-US" sz="1400" dirty="1">
                <a:solidFill>
                  <a:srgbClr val="000000"/>
                </a:solidFill>
              </a:rPr>
              <a:t>spaces such as malls and permitting citizens to travel to “</a:t>
            </a:r>
            <a:r>
              <a:rPr lang="en-US" sz="1400" i="1" dirty="1">
                <a:solidFill>
                  <a:srgbClr val="000000"/>
                </a:solidFill>
              </a:rPr>
              <a:t>low-risk</a:t>
            </a:r>
            <a:r>
              <a:rPr lang="en-US" sz="1400" dirty="1">
                <a:solidFill>
                  <a:srgbClr val="000000"/>
                </a:solidFill>
              </a:rPr>
              <a:t>” countries </a:t>
            </a:r>
            <a:br>
              <a:rPr lang="en-US" sz="1400" dirty="1">
                <a:solidFill>
                  <a:srgbClr val="000000"/>
                </a:solidFill>
              </a:rPr>
            </a:br>
            <a:r>
              <a:rPr lang="en-US" sz="1400" dirty="1">
                <a:solidFill>
                  <a:srgbClr val="000000"/>
                </a:solidFill>
              </a:rPr>
              <a:t>from Tuesday. </a:t>
            </a:r>
          </a:p>
          <a:p>
            <a:pPr>
              <a:lnSpc>
                <a:spcPct val="130000"/>
              </a:lnSpc>
            </a:pPr>
            <a:r>
              <a:rPr lang="en-US" sz="1400" b="1" dirty="1">
                <a:solidFill>
                  <a:srgbClr val="000000"/>
                </a:solidFill>
              </a:rPr>
              <a:t>Saudi Arabia </a:t>
            </a:r>
            <a:r>
              <a:rPr lang="en-US" sz="1400" dirty="1">
                <a:solidFill>
                  <a:srgbClr val="000000"/>
                </a:solidFill>
              </a:rPr>
              <a:t>called on the international community to block </a:t>
            </a:r>
            <a:r>
              <a:rPr lang="en-US" sz="1400" b="1" dirty="1">
                <a:solidFill>
                  <a:srgbClr val="000000"/>
                </a:solidFill>
              </a:rPr>
              <a:t>Israeli </a:t>
            </a:r>
            <a:r>
              <a:rPr lang="en-US" sz="1400" dirty="1">
                <a:solidFill>
                  <a:srgbClr val="000000"/>
                </a:solidFill>
              </a:rPr>
              <a:t>annexation of </a:t>
            </a:r>
            <a:br>
              <a:rPr lang="en-US" sz="1400" dirty="1">
                <a:solidFill>
                  <a:srgbClr val="000000"/>
                </a:solidFill>
              </a:rPr>
            </a:br>
            <a:r>
              <a:rPr lang="en-US" sz="1400" dirty="1">
                <a:solidFill>
                  <a:srgbClr val="000000"/>
                </a:solidFill>
              </a:rPr>
              <a:t>the </a:t>
            </a:r>
            <a:r>
              <a:rPr lang="en-US" sz="1400" b="1" dirty="1">
                <a:solidFill>
                  <a:srgbClr val="000000"/>
                </a:solidFill>
              </a:rPr>
              <a:t>West Bank</a:t>
            </a:r>
            <a:r>
              <a:rPr lang="en-US" sz="1400" dirty="1">
                <a:solidFill>
                  <a:srgbClr val="000000"/>
                </a:solidFill>
              </a:rPr>
              <a:t>, saying it would destabilize the region, while the </a:t>
            </a:r>
            <a:r>
              <a:rPr lang="en-US" sz="1400" b="1" dirty="1">
                <a:solidFill>
                  <a:srgbClr val="000000"/>
                </a:solidFill>
              </a:rPr>
              <a:t>UAE</a:t>
            </a:r>
            <a:r>
              <a:rPr lang="en-US" sz="1400" dirty="1">
                <a:solidFill>
                  <a:srgbClr val="000000"/>
                </a:solidFill>
              </a:rPr>
              <a:t> followed up </a:t>
            </a:r>
            <a:br>
              <a:rPr lang="en-US" sz="1400" dirty="1">
                <a:solidFill>
                  <a:srgbClr val="000000"/>
                </a:solidFill>
              </a:rPr>
            </a:br>
            <a:r>
              <a:rPr lang="en-US" sz="1400" dirty="1">
                <a:solidFill>
                  <a:srgbClr val="000000"/>
                </a:solidFill>
              </a:rPr>
              <a:t>similar comments by saying it would still be able to work with Israel in some areas. </a:t>
            </a:r>
          </a:p>
          <a:p>
            <a:pPr>
              <a:lnSpc>
                <a:spcPct val="130000"/>
              </a:lnSpc>
            </a:pPr>
            <a:r>
              <a:rPr lang="en-US" sz="1400" dirty="1">
                <a:solidFill>
                  <a:srgbClr val="000000"/>
                </a:solidFill>
              </a:rPr>
              <a:t>Asian Infrastructure Investment Bank has approved a $500m loan to support </a:t>
            </a:r>
            <a:r>
              <a:rPr lang="en-US" sz="1400" b="1" dirty="1">
                <a:solidFill>
                  <a:srgbClr val="000000"/>
                </a:solidFill>
              </a:rPr>
              <a:t>Pakistan</a:t>
            </a:r>
            <a:r>
              <a:rPr lang="en-US" sz="1400" dirty="1">
                <a:solidFill>
                  <a:srgbClr val="000000"/>
                </a:solidFill>
              </a:rPr>
              <a:t> and reduce COVID-19’s s immediate social and economic impacts.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067DC0D-CE50-8C4E-BF0E-A8E85AFC1CDA}"/>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grpSp>
        <p:nvGrpSpPr>
          <p:cNvPr id="5" name="Group 4">
            <a:extLst>
              <a:ext uri="{FF2B5EF4-FFF2-40B4-BE49-F238E27FC236}">
                <a16:creationId xmlns:a16="http://schemas.microsoft.com/office/drawing/2014/main" id="{43573C3C-DAE2-6E49-B013-41270979C50D}"/>
              </a:ext>
            </a:extLst>
          </p:cNvPr>
          <p:cNvGrpSpPr/>
          <p:nvPr/>
        </p:nvGrpSpPr>
        <p:grpSpPr>
          <a:xfrm>
            <a:off x="6326266" y="786301"/>
            <a:ext cx="5451213" cy="4567067"/>
            <a:chOff x="5394587" y="1613111"/>
            <a:chExt cx="3281540" cy="2749299"/>
          </a:xfrm>
        </p:grpSpPr>
        <p:sp>
          <p:nvSpPr>
            <p:cNvPr id="15" name="Freeform 496">
              <a:extLst>
                <a:ext uri="{FF2B5EF4-FFF2-40B4-BE49-F238E27FC236}">
                  <a16:creationId xmlns:a16="http://schemas.microsoft.com/office/drawing/2014/main" id="{41F2BE44-F147-A64F-A812-8AC9832F45F9}"/>
                </a:ext>
              </a:extLst>
            </p:cNvPr>
            <p:cNvSpPr/>
            <p:nvPr/>
          </p:nvSpPr>
          <p:spPr>
            <a:xfrm>
              <a:off x="5728615" y="2916183"/>
              <a:ext cx="139481" cy="77082"/>
            </a:xfrm>
            <a:custGeom>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 name="Freeform 675">
              <a:extLst>
                <a:ext uri="{FF2B5EF4-FFF2-40B4-BE49-F238E27FC236}">
                  <a16:creationId xmlns:a16="http://schemas.microsoft.com/office/drawing/2014/main" id="{8B1CB969-BC08-064F-BD36-C1F1BCF2B9D0}"/>
                </a:ext>
              </a:extLst>
            </p:cNvPr>
            <p:cNvSpPr/>
            <p:nvPr/>
          </p:nvSpPr>
          <p:spPr>
            <a:xfrm>
              <a:off x="6297564" y="2571142"/>
              <a:ext cx="205556" cy="172519"/>
            </a:xfrm>
            <a:custGeom>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 name="Freeform 676">
              <a:extLst>
                <a:ext uri="{FF2B5EF4-FFF2-40B4-BE49-F238E27FC236}">
                  <a16:creationId xmlns:a16="http://schemas.microsoft.com/office/drawing/2014/main" id="{42C026BD-14F5-E94F-A57D-714DCBFBF669}"/>
                </a:ext>
              </a:extLst>
            </p:cNvPr>
            <p:cNvSpPr/>
            <p:nvPr/>
          </p:nvSpPr>
          <p:spPr>
            <a:xfrm>
              <a:off x="6374646" y="2659237"/>
              <a:ext cx="1064485" cy="902973"/>
            </a:xfrm>
            <a:custGeom>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 name="Freeform 677">
              <a:extLst>
                <a:ext uri="{FF2B5EF4-FFF2-40B4-BE49-F238E27FC236}">
                  <a16:creationId xmlns:a16="http://schemas.microsoft.com/office/drawing/2014/main" id="{4A6579A6-7E1C-0440-9FDF-2D81CB2FC382}"/>
                </a:ext>
              </a:extLst>
            </p:cNvPr>
            <p:cNvSpPr/>
            <p:nvPr/>
          </p:nvSpPr>
          <p:spPr>
            <a:xfrm>
              <a:off x="6396669" y="2670253"/>
              <a:ext cx="84428" cy="62404"/>
            </a:xfrm>
            <a:custGeom>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9" name="Freeform 678">
              <a:extLst>
                <a:ext uri="{FF2B5EF4-FFF2-40B4-BE49-F238E27FC236}">
                  <a16:creationId xmlns:a16="http://schemas.microsoft.com/office/drawing/2014/main" id="{3B5B2B9D-7A78-454A-BEC4-1A17BAC4C6BE}"/>
                </a:ext>
              </a:extLst>
            </p:cNvPr>
            <p:cNvSpPr/>
            <p:nvPr/>
          </p:nvSpPr>
          <p:spPr>
            <a:xfrm>
              <a:off x="6147065" y="2409634"/>
              <a:ext cx="378081" cy="194547"/>
            </a:xfrm>
            <a:custGeom>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0" name="Freeform 679">
              <a:extLst>
                <a:ext uri="{FF2B5EF4-FFF2-40B4-BE49-F238E27FC236}">
                  <a16:creationId xmlns:a16="http://schemas.microsoft.com/office/drawing/2014/main" id="{63AE57E4-071E-0F4A-A5FE-B4349181C267}"/>
                </a:ext>
              </a:extLst>
            </p:cNvPr>
            <p:cNvSpPr/>
            <p:nvPr/>
          </p:nvSpPr>
          <p:spPr>
            <a:xfrm>
              <a:off x="6407684" y="2538110"/>
              <a:ext cx="289980" cy="227580"/>
            </a:xfrm>
            <a:custGeom>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 name="Freeform 681">
              <a:extLst>
                <a:ext uri="{FF2B5EF4-FFF2-40B4-BE49-F238E27FC236}">
                  <a16:creationId xmlns:a16="http://schemas.microsoft.com/office/drawing/2014/main" id="{84A704C3-AA4E-514A-AF2F-F7152384008D}"/>
                </a:ext>
              </a:extLst>
            </p:cNvPr>
            <p:cNvSpPr/>
            <p:nvPr/>
          </p:nvSpPr>
          <p:spPr>
            <a:xfrm>
              <a:off x="5901136" y="2842769"/>
              <a:ext cx="374404" cy="289980"/>
            </a:xfrm>
            <a:custGeom>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 name="Freeform 682">
              <a:extLst>
                <a:ext uri="{FF2B5EF4-FFF2-40B4-BE49-F238E27FC236}">
                  <a16:creationId xmlns:a16="http://schemas.microsoft.com/office/drawing/2014/main" id="{6FA6FF03-4B23-0D4D-8FAC-614DCA53114B}"/>
                </a:ext>
              </a:extLst>
            </p:cNvPr>
            <p:cNvSpPr/>
            <p:nvPr/>
          </p:nvSpPr>
          <p:spPr>
            <a:xfrm>
              <a:off x="6073653" y="2820749"/>
              <a:ext cx="535912" cy="506546"/>
            </a:xfrm>
            <a:custGeom>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 name="Freeform 683">
              <a:extLst>
                <a:ext uri="{FF2B5EF4-FFF2-40B4-BE49-F238E27FC236}">
                  <a16:creationId xmlns:a16="http://schemas.microsoft.com/office/drawing/2014/main" id="{A9329C6B-1730-4C4D-98C4-819603674A05}"/>
                </a:ext>
              </a:extLst>
            </p:cNvPr>
            <p:cNvSpPr/>
            <p:nvPr/>
          </p:nvSpPr>
          <p:spPr>
            <a:xfrm>
              <a:off x="5394587" y="2527101"/>
              <a:ext cx="1020434" cy="389086"/>
            </a:xfrm>
            <a:custGeom>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4" name="Freeform 684">
              <a:extLst>
                <a:ext uri="{FF2B5EF4-FFF2-40B4-BE49-F238E27FC236}">
                  <a16:creationId xmlns:a16="http://schemas.microsoft.com/office/drawing/2014/main" id="{0CDA576B-A297-3544-B4CF-2C015F1D2959}"/>
                </a:ext>
              </a:extLst>
            </p:cNvPr>
            <p:cNvSpPr/>
            <p:nvPr/>
          </p:nvSpPr>
          <p:spPr>
            <a:xfrm>
              <a:off x="5857086" y="3143765"/>
              <a:ext cx="1130556" cy="906648"/>
            </a:xfrm>
            <a:custGeom>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5" name="Freeform 685">
              <a:extLst>
                <a:ext uri="{FF2B5EF4-FFF2-40B4-BE49-F238E27FC236}">
                  <a16:creationId xmlns:a16="http://schemas.microsoft.com/office/drawing/2014/main" id="{2162A7A7-EE7B-0344-BE49-428361EFEF0E}"/>
                </a:ext>
              </a:extLst>
            </p:cNvPr>
            <p:cNvSpPr/>
            <p:nvPr/>
          </p:nvSpPr>
          <p:spPr>
            <a:xfrm>
              <a:off x="5879110" y="3077691"/>
              <a:ext cx="223909" cy="238587"/>
            </a:xfrm>
            <a:custGeom>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6" name="Freeform 686">
              <a:extLst>
                <a:ext uri="{FF2B5EF4-FFF2-40B4-BE49-F238E27FC236}">
                  <a16:creationId xmlns:a16="http://schemas.microsoft.com/office/drawing/2014/main" id="{80A62BDA-D5B1-004A-BF4D-54F7E900BD57}"/>
                </a:ext>
              </a:extLst>
            </p:cNvPr>
            <p:cNvSpPr/>
            <p:nvPr/>
          </p:nvSpPr>
          <p:spPr>
            <a:xfrm>
              <a:off x="5890123" y="2993267"/>
              <a:ext cx="84428" cy="95444"/>
            </a:xfrm>
            <a:custGeom>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7" name="Freeform 687">
              <a:extLst>
                <a:ext uri="{FF2B5EF4-FFF2-40B4-BE49-F238E27FC236}">
                  <a16:creationId xmlns:a16="http://schemas.microsoft.com/office/drawing/2014/main" id="{AD0A63A7-8825-0043-9C36-1F3A386BCBBE}"/>
                </a:ext>
              </a:extLst>
            </p:cNvPr>
            <p:cNvSpPr/>
            <p:nvPr/>
          </p:nvSpPr>
          <p:spPr>
            <a:xfrm>
              <a:off x="5879110" y="3121742"/>
              <a:ext cx="33038" cy="77082"/>
            </a:xfrm>
            <a:custGeom>
              <a:gdLst>
                <a:gd name="T0" fmla="*/ 0 w 3"/>
                <a:gd name="T1" fmla="*/ 3 h 7"/>
                <a:gd name="T2" fmla="*/ 3 w 3"/>
                <a:gd name="T3" fmla="*/ 7 h 7"/>
                <a:gd name="T4" fmla="*/ 3 w 3"/>
                <a:gd name="T5" fmla="*/ 1 h 7"/>
                <a:gd name="T6" fmla="*/ 2 w 3"/>
                <a:gd name="T7" fmla="*/ 0 h 7"/>
                <a:gd name="T8" fmla="*/ 0 w 3"/>
                <a:gd name="T9" fmla="*/ 3 h 7"/>
              </a:gd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8" name="Freeform 688">
              <a:extLst>
                <a:ext uri="{FF2B5EF4-FFF2-40B4-BE49-F238E27FC236}">
                  <a16:creationId xmlns:a16="http://schemas.microsoft.com/office/drawing/2014/main" id="{E7B83926-A75C-2F4E-8FD5-C97873DB31C0}"/>
                </a:ext>
              </a:extLst>
            </p:cNvPr>
            <p:cNvSpPr/>
            <p:nvPr/>
          </p:nvSpPr>
          <p:spPr>
            <a:xfrm>
              <a:off x="5835065" y="3077691"/>
              <a:ext cx="88094" cy="282644"/>
            </a:xfrm>
            <a:custGeom>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9" name="Freeform 689">
              <a:extLst>
                <a:ext uri="{FF2B5EF4-FFF2-40B4-BE49-F238E27FC236}">
                  <a16:creationId xmlns:a16="http://schemas.microsoft.com/office/drawing/2014/main" id="{2CC91128-A91A-0647-AF5A-DA6EB94BF605}"/>
                </a:ext>
              </a:extLst>
            </p:cNvPr>
            <p:cNvSpPr/>
            <p:nvPr/>
          </p:nvSpPr>
          <p:spPr>
            <a:xfrm>
              <a:off x="6727025" y="3499810"/>
              <a:ext cx="55058" cy="84428"/>
            </a:xfrm>
            <a:custGeom>
              <a:gdLst>
                <a:gd name="T0" fmla="*/ 3 w 5"/>
                <a:gd name="T1" fmla="*/ 8 h 8"/>
                <a:gd name="T2" fmla="*/ 2 w 5"/>
                <a:gd name="T3" fmla="*/ 0 h 8"/>
                <a:gd name="T4" fmla="*/ 0 w 5"/>
                <a:gd name="T5" fmla="*/ 4 h 8"/>
                <a:gd name="T6" fmla="*/ 3 w 5"/>
                <a:gd name="T7" fmla="*/ 8 h 8"/>
                <a:gd name="T8" fmla="*/ 3 w 5"/>
                <a:gd name="T9" fmla="*/ 8 h 8"/>
              </a:gd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0" name="Freeform 690">
              <a:extLst>
                <a:ext uri="{FF2B5EF4-FFF2-40B4-BE49-F238E27FC236}">
                  <a16:creationId xmlns:a16="http://schemas.microsoft.com/office/drawing/2014/main" id="{A93E3070-4E99-3E4A-A187-73A127665E76}"/>
                </a:ext>
              </a:extLst>
            </p:cNvPr>
            <p:cNvSpPr/>
            <p:nvPr/>
          </p:nvSpPr>
          <p:spPr>
            <a:xfrm>
              <a:off x="6286550" y="3899916"/>
              <a:ext cx="572617" cy="363393"/>
            </a:xfrm>
            <a:custGeom>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1" name="Freeform 691">
              <a:extLst>
                <a:ext uri="{FF2B5EF4-FFF2-40B4-BE49-F238E27FC236}">
                  <a16:creationId xmlns:a16="http://schemas.microsoft.com/office/drawing/2014/main" id="{8D968197-7647-8446-916D-0FB4343DEF07}"/>
                </a:ext>
              </a:extLst>
            </p:cNvPr>
            <p:cNvSpPr/>
            <p:nvPr/>
          </p:nvSpPr>
          <p:spPr>
            <a:xfrm>
              <a:off x="6793097" y="3499810"/>
              <a:ext cx="440475" cy="528573"/>
            </a:xfrm>
            <a:custGeom>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2" name="Freeform 692">
              <a:extLst>
                <a:ext uri="{FF2B5EF4-FFF2-40B4-BE49-F238E27FC236}">
                  <a16:creationId xmlns:a16="http://schemas.microsoft.com/office/drawing/2014/main" id="{2A71012F-FEE7-D946-B7B9-6B8B1F2FC242}"/>
                </a:ext>
              </a:extLst>
            </p:cNvPr>
            <p:cNvSpPr/>
            <p:nvPr/>
          </p:nvSpPr>
          <p:spPr>
            <a:xfrm>
              <a:off x="7729103" y="2464697"/>
              <a:ext cx="590973" cy="256946"/>
            </a:xfrm>
            <a:custGeom>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1" name="Freeform 693">
              <a:extLst>
                <a:ext uri="{FF2B5EF4-FFF2-40B4-BE49-F238E27FC236}">
                  <a16:creationId xmlns:a16="http://schemas.microsoft.com/office/drawing/2014/main" id="{40A471F5-0596-184C-B918-666BC64730AB}"/>
                </a:ext>
              </a:extLst>
            </p:cNvPr>
            <p:cNvSpPr/>
            <p:nvPr/>
          </p:nvSpPr>
          <p:spPr>
            <a:xfrm>
              <a:off x="7009666" y="2303189"/>
              <a:ext cx="958034" cy="561607"/>
            </a:xfrm>
            <a:custGeom>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2" name="Freeform 695">
              <a:extLst>
                <a:ext uri="{FF2B5EF4-FFF2-40B4-BE49-F238E27FC236}">
                  <a16:creationId xmlns:a16="http://schemas.microsoft.com/office/drawing/2014/main" id="{FCB8FDA8-9268-4F4F-9694-26A96235DC1F}"/>
                </a:ext>
              </a:extLst>
            </p:cNvPr>
            <p:cNvSpPr/>
            <p:nvPr/>
          </p:nvSpPr>
          <p:spPr>
            <a:xfrm>
              <a:off x="6804107" y="2497732"/>
              <a:ext cx="785512" cy="462498"/>
            </a:xfrm>
            <a:custGeom>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3" name="Freeform 696">
              <a:extLst>
                <a:ext uri="{FF2B5EF4-FFF2-40B4-BE49-F238E27FC236}">
                  <a16:creationId xmlns:a16="http://schemas.microsoft.com/office/drawing/2014/main" id="{29AAAFD3-0ADD-424A-B364-E0CE54B26C35}"/>
                </a:ext>
              </a:extLst>
            </p:cNvPr>
            <p:cNvSpPr/>
            <p:nvPr/>
          </p:nvSpPr>
          <p:spPr>
            <a:xfrm>
              <a:off x="7633673" y="2604179"/>
              <a:ext cx="429459" cy="289980"/>
            </a:xfrm>
            <a:custGeom>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4" name="Freeform 697">
              <a:extLst>
                <a:ext uri="{FF2B5EF4-FFF2-40B4-BE49-F238E27FC236}">
                  <a16:creationId xmlns:a16="http://schemas.microsoft.com/office/drawing/2014/main" id="{AFB2661E-926E-D545-A8CC-6EECF2AF3C54}"/>
                </a:ext>
              </a:extLst>
            </p:cNvPr>
            <p:cNvSpPr/>
            <p:nvPr/>
          </p:nvSpPr>
          <p:spPr>
            <a:xfrm>
              <a:off x="7288633" y="2853783"/>
              <a:ext cx="891966" cy="796526"/>
            </a:xfrm>
            <a:custGeom>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5" name="Freeform 698">
              <a:extLst>
                <a:ext uri="{FF2B5EF4-FFF2-40B4-BE49-F238E27FC236}">
                  <a16:creationId xmlns:a16="http://schemas.microsoft.com/office/drawing/2014/main" id="{35ECD80E-1E5C-8A48-AEFA-77F1BD640FC4}"/>
                </a:ext>
              </a:extLst>
            </p:cNvPr>
            <p:cNvSpPr/>
            <p:nvPr/>
          </p:nvSpPr>
          <p:spPr>
            <a:xfrm>
              <a:off x="7244586" y="2754674"/>
              <a:ext cx="807539" cy="572618"/>
            </a:xfrm>
            <a:custGeom>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6" name="Freeform 700">
              <a:extLst>
                <a:ext uri="{FF2B5EF4-FFF2-40B4-BE49-F238E27FC236}">
                  <a16:creationId xmlns:a16="http://schemas.microsoft.com/office/drawing/2014/main" id="{BB903944-4041-244B-9AEE-C0B9DF2EE68C}"/>
                </a:ext>
              </a:extLst>
            </p:cNvPr>
            <p:cNvSpPr>
              <a:spLocks noEditPoints="1"/>
            </p:cNvSpPr>
            <p:nvPr/>
          </p:nvSpPr>
          <p:spPr>
            <a:xfrm>
              <a:off x="6492103" y="1613111"/>
              <a:ext cx="2184024" cy="1046132"/>
            </a:xfrm>
            <a:custGeom>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7" name="Freeform 748">
              <a:extLst>
                <a:ext uri="{FF2B5EF4-FFF2-40B4-BE49-F238E27FC236}">
                  <a16:creationId xmlns:a16="http://schemas.microsoft.com/office/drawing/2014/main" id="{7A9E3C07-2913-184B-8665-1F943BBEB209}"/>
                </a:ext>
              </a:extLst>
            </p:cNvPr>
            <p:cNvSpPr/>
            <p:nvPr/>
          </p:nvSpPr>
          <p:spPr>
            <a:xfrm>
              <a:off x="6235167" y="4244952"/>
              <a:ext cx="95434" cy="117458"/>
            </a:xfrm>
            <a:custGeom>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spTree>
    <p:extLst>
      <p:ext uri="{BB962C8B-B14F-4D97-AF65-F5344CB8AC3E}">
        <p14:creationId xmlns:p14="http://schemas.microsoft.com/office/powerpoint/2010/main" val="75449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1"/>
              <a:t>Americas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917458" y="1534963"/>
            <a:ext cx="6174254" cy="4605885"/>
          </a:xfrm>
        </p:spPr>
        <p:txBody>
          <a:bodyPr>
            <a:noAutofit/>
          </a:bodyPr>
          <a:lstStyle/>
          <a:p>
            <a:pPr>
              <a:lnSpc>
                <a:spcPct val="120000"/>
              </a:lnSpc>
            </a:pPr>
            <a:r>
              <a:rPr lang="en-US" sz="1400" dirty="1"/>
              <a:t>Bowing to press and opposition pressure, </a:t>
            </a:r>
            <a:r>
              <a:rPr lang="en-US" sz="1400" b="1" dirty="1"/>
              <a:t>Canadian</a:t>
            </a:r>
            <a:r>
              <a:rPr lang="en-US" sz="1400" dirty="1"/>
              <a:t> PM Trudeau will present an update on Canada’s public finances in July. </a:t>
            </a:r>
          </a:p>
          <a:p>
            <a:pPr>
              <a:lnSpc>
                <a:spcPct val="120000"/>
              </a:lnSpc>
            </a:pPr>
            <a:r>
              <a:rPr lang="en-US" sz="1400" dirty="1"/>
              <a:t>The </a:t>
            </a:r>
            <a:r>
              <a:rPr lang="en-US" sz="1400" b="1" dirty="1"/>
              <a:t>Honduran</a:t>
            </a:r>
            <a:r>
              <a:rPr lang="en-US" sz="1400" dirty="1"/>
              <a:t> President, who was confirmed to have coronavirus on Tuesday, was hospitalized and treated for pneumonia. Confirmed cases now exceed 10,000.</a:t>
            </a:r>
          </a:p>
          <a:p>
            <a:pPr>
              <a:lnSpc>
                <a:spcPct val="120000"/>
              </a:lnSpc>
            </a:pPr>
            <a:r>
              <a:rPr lang="en-US" sz="1400" b="1" dirty="1"/>
              <a:t>Panama</a:t>
            </a:r>
            <a:r>
              <a:rPr lang="en-US" sz="1400" dirty="1"/>
              <a:t> will extend its ban on international flights for another month.  The Panama Canal saw a 21 percent drop in crossings in May. </a:t>
            </a:r>
          </a:p>
          <a:p>
            <a:pPr>
              <a:lnSpc>
                <a:spcPct val="120000"/>
              </a:lnSpc>
            </a:pPr>
            <a:r>
              <a:rPr lang="en-US" sz="1400" b="1" dirty="1"/>
              <a:t>Chile</a:t>
            </a:r>
            <a:r>
              <a:rPr lang="en-US" sz="1400" dirty="1"/>
              <a:t> announced a tightening of lockdowns and “</a:t>
            </a:r>
            <a:r>
              <a:rPr lang="en-US" sz="1400" i="1" dirty="1"/>
              <a:t>maximum</a:t>
            </a:r>
            <a:r>
              <a:rPr lang="en-US" sz="1400" dirty="1"/>
              <a:t>” movement restrictions in Santiago as cases surge past 200,000 nationwide. </a:t>
            </a:r>
          </a:p>
          <a:p>
            <a:pPr>
              <a:lnSpc>
                <a:spcPct val="120000"/>
              </a:lnSpc>
            </a:pPr>
            <a:r>
              <a:rPr lang="en-US" sz="1400" b="1" dirty="1"/>
              <a:t>Guyana</a:t>
            </a:r>
            <a:r>
              <a:rPr lang="en-US" sz="1400" dirty="1"/>
              <a:t> continues to face international pressure over the fairness of its national election in March. </a:t>
            </a:r>
          </a:p>
          <a:p>
            <a:pPr>
              <a:lnSpc>
                <a:spcPct val="120000"/>
              </a:lnSpc>
            </a:pPr>
            <a:r>
              <a:rPr lang="en-US" sz="1400" dirty="1"/>
              <a:t>In </a:t>
            </a:r>
            <a:r>
              <a:rPr lang="en-US" sz="1400" b="1" dirty="1"/>
              <a:t>Peru</a:t>
            </a:r>
            <a:r>
              <a:rPr lang="en-US" sz="1400" dirty="1"/>
              <a:t>, coronavirus patients in need of oxygen must resort to the black market and its 1,000 percent markups.</a:t>
            </a:r>
          </a:p>
          <a:p>
            <a:pPr>
              <a:lnSpc>
                <a:spcPct val="120000"/>
              </a:lnSpc>
            </a:pPr>
            <a:r>
              <a:rPr lang="en-US" sz="1400" dirty="1"/>
              <a:t>Cases in </a:t>
            </a:r>
            <a:r>
              <a:rPr lang="en-US" sz="1400" b="1" dirty="1"/>
              <a:t>Bolivia</a:t>
            </a:r>
            <a:r>
              <a:rPr lang="en-US" sz="1400" dirty="1"/>
              <a:t> passed 20,000.</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257924" y="581818"/>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610992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1"/>
              <a:t>Americas: US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956669" y="1474703"/>
            <a:ext cx="9391085" cy="4639210"/>
          </a:xfrm>
        </p:spPr>
        <p:txBody>
          <a:bodyPr>
            <a:noAutofit/>
          </a:bodyPr>
          <a:lstStyle/>
          <a:p>
            <a:pPr>
              <a:lnSpc>
                <a:spcPct val="120000"/>
              </a:lnSpc>
            </a:pPr>
            <a:r>
              <a:rPr lang="en-US" sz="1200" dirty="1"/>
              <a:t>Congressional Republicans unveiled a modest </a:t>
            </a:r>
            <a:r>
              <a:rPr lang="en-US" sz="1200" b="1" dirty="1"/>
              <a:t>police reform </a:t>
            </a:r>
            <a:r>
              <a:rPr lang="en-US" sz="1200" dirty="1"/>
              <a:t>bill to counter the Democratic proposal. </a:t>
            </a:r>
          </a:p>
          <a:p>
            <a:pPr>
              <a:lnSpc>
                <a:spcPct val="120000"/>
              </a:lnSpc>
            </a:pPr>
            <a:r>
              <a:rPr lang="en-US" sz="1200" dirty="1"/>
              <a:t>Several US companies will close in observance of </a:t>
            </a:r>
            <a:r>
              <a:rPr lang="en-US" sz="1200" b="1" dirty="1"/>
              <a:t>Juneteenth</a:t>
            </a:r>
            <a:r>
              <a:rPr lang="en-US" sz="1200" dirty="1"/>
              <a:t>, the historic end of slavery in the US, amid rising </a:t>
            </a:r>
            <a:br>
              <a:rPr lang="en-US" sz="1200" dirty="1"/>
            </a:br>
            <a:r>
              <a:rPr lang="en-US" sz="1200" dirty="1"/>
              <a:t>anti-racism sentiment across the country.</a:t>
            </a:r>
          </a:p>
          <a:p>
            <a:pPr>
              <a:lnSpc>
                <a:spcPct val="120000"/>
              </a:lnSpc>
            </a:pPr>
            <a:r>
              <a:rPr lang="en-US" sz="1200" dirty="1"/>
              <a:t>A small town in </a:t>
            </a:r>
            <a:r>
              <a:rPr lang="en-US" sz="1200" b="1" dirty="1"/>
              <a:t>Washington State </a:t>
            </a:r>
            <a:r>
              <a:rPr lang="en-US" sz="1200" dirty="1"/>
              <a:t>has printed its own local currency as financial aid amid the pandemic, partially </a:t>
            </a:r>
            <a:br>
              <a:rPr lang="en-US" sz="1200" dirty="1"/>
            </a:br>
            <a:r>
              <a:rPr lang="en-US" sz="1200" dirty="1"/>
              <a:t>in an attempt to keep money circling in the town. While the city council of Montgomery, </a:t>
            </a:r>
            <a:r>
              <a:rPr lang="en-US" sz="1200" b="1" dirty="1"/>
              <a:t>Alabama</a:t>
            </a:r>
            <a:r>
              <a:rPr lang="en-US" sz="1200" dirty="1"/>
              <a:t>, dismissed a city </a:t>
            </a:r>
            <a:br>
              <a:rPr lang="en-US" sz="1200" dirty="1"/>
            </a:br>
            <a:r>
              <a:rPr lang="en-US" sz="1200" dirty="1"/>
              <a:t>ordinance that required residents to wear a mask in public, other states and cities with surging infections are moving </a:t>
            </a:r>
            <a:br>
              <a:rPr lang="en-US" sz="1200" dirty="1"/>
            </a:br>
            <a:r>
              <a:rPr lang="en-US" sz="1200" dirty="1"/>
              <a:t>towards new mandates, including </a:t>
            </a:r>
            <a:r>
              <a:rPr lang="en-US" sz="1200" b="1" dirty="1"/>
              <a:t>Arizona, Oregon and Fayetteville AK and Memphis AL</a:t>
            </a:r>
            <a:r>
              <a:rPr lang="en-US" sz="1200" dirty="1"/>
              <a:t>.  </a:t>
            </a:r>
            <a:r>
              <a:rPr lang="en-US" sz="1200" b="1" dirty="1"/>
              <a:t>Florida </a:t>
            </a:r>
            <a:r>
              <a:rPr lang="en-US" sz="1200" dirty="1"/>
              <a:t>is on track to </a:t>
            </a:r>
            <a:br>
              <a:rPr lang="en-US" sz="1200" dirty="1"/>
            </a:br>
            <a:r>
              <a:rPr lang="en-US" sz="1200" dirty="1"/>
              <a:t>becoming the nation’s “</a:t>
            </a:r>
            <a:r>
              <a:rPr lang="en-US" sz="1200" i="1" dirty="1"/>
              <a:t>next large epicenter</a:t>
            </a:r>
            <a:r>
              <a:rPr lang="en-US" sz="1200" dirty="1"/>
              <a:t>” for the coronavirus, according to new modeling from PolicyLab at the </a:t>
            </a:r>
            <a:br>
              <a:rPr lang="en-US" sz="1200" dirty="1"/>
            </a:br>
            <a:r>
              <a:rPr lang="en-US" sz="1200" dirty="1"/>
              <a:t>Children’s Hospital of Philadelphia, which linked the spread in community transmission to travel during Memorial Day weekend. </a:t>
            </a:r>
          </a:p>
          <a:p>
            <a:pPr>
              <a:lnSpc>
                <a:spcPct val="120000"/>
              </a:lnSpc>
            </a:pPr>
            <a:r>
              <a:rPr lang="en-US" sz="1200" dirty="1"/>
              <a:t>Wildfires in </a:t>
            </a:r>
            <a:r>
              <a:rPr lang="en-US" sz="1200" b="1" dirty="1"/>
              <a:t>Arizona</a:t>
            </a:r>
            <a:r>
              <a:rPr lang="en-US" sz="1200" dirty="1"/>
              <a:t> have grown to 90,000 acres. </a:t>
            </a:r>
          </a:p>
          <a:p>
            <a:pPr>
              <a:lnSpc>
                <a:spcPct val="120000"/>
              </a:lnSpc>
            </a:pPr>
            <a:r>
              <a:rPr lang="en-US" sz="1200" dirty="1"/>
              <a:t>The rate of </a:t>
            </a:r>
            <a:r>
              <a:rPr lang="en-US" sz="1200" b="1" dirty="1"/>
              <a:t>new home construction </a:t>
            </a:r>
            <a:r>
              <a:rPr lang="en-US" sz="1200" dirty="1"/>
              <a:t>in the US rose in May, another signal of economic recovery. Americans have </a:t>
            </a:r>
            <a:r>
              <a:rPr lang="en-US" sz="1200" b="1" dirty="1"/>
              <a:t>skipped payments </a:t>
            </a:r>
            <a:r>
              <a:rPr lang="en-US" sz="1200" dirty="1"/>
              <a:t>on more than 100 million student loans, auto loans and other forms of debt since the coronavirus hit the US, the latest sign of the toll the pandemic is taking on people’s finances. </a:t>
            </a:r>
          </a:p>
          <a:p>
            <a:pPr>
              <a:lnSpc>
                <a:spcPct val="120000"/>
              </a:lnSpc>
            </a:pPr>
            <a:r>
              <a:rPr lang="en-US" sz="1200" dirty="1"/>
              <a:t>Fed Chairman Powell said that recent economic improvement could be jeopardized if Congress stops </a:t>
            </a:r>
            <a:r>
              <a:rPr lang="en-US" sz="1200" b="1" dirty="1"/>
              <a:t>stimulus measures</a:t>
            </a:r>
            <a:r>
              <a:rPr lang="en-US" sz="1200" dirty="1"/>
              <a:t>. The US Mint is facing a </a:t>
            </a:r>
            <a:r>
              <a:rPr lang="en-US" sz="1200" b="1" dirty="1"/>
              <a:t>shortage of coins </a:t>
            </a:r>
            <a:r>
              <a:rPr lang="en-US" sz="1200" dirty="1"/>
              <a:t>after the economic slowdown has decreased their circulation and social distancing measures cut manufacturing capacity.  </a:t>
            </a:r>
          </a:p>
          <a:p>
            <a:pPr>
              <a:lnSpc>
                <a:spcPct val="120000"/>
              </a:lnSpc>
            </a:pPr>
            <a:r>
              <a:rPr lang="en-US" sz="1200" dirty="1"/>
              <a:t>Former national security adviser </a:t>
            </a:r>
            <a:r>
              <a:rPr lang="en-US" sz="1200" b="1" dirty="1"/>
              <a:t>John Bolton’s </a:t>
            </a:r>
            <a:r>
              <a:rPr lang="en-US" sz="1200" dirty="1"/>
              <a:t>book is already stoking controversy, accusing President Trump of pleading with China’s President Xi for domestic political help and prioritizing re-election over national security concerns.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952658" y="318945"/>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95359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68035"/>
            <a:ext cx="10515600" cy="643872"/>
          </a:xfrm>
        </p:spPr>
        <p:txBody>
          <a:bodyPr>
            <a:noAutofit/>
          </a:bodyPr>
          <a:lstStyle/>
          <a:p>
            <a:r>
              <a:rPr lang="en-US" sz="2400" dirty="1"/>
              <a:t>Behind the Numbers: US Retail Sales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11552" y="134961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068DD5-5DD3-FD40-B65F-4869DE0A63D2}"/>
              </a:ext>
            </a:extLst>
          </p:cNvPr>
          <p:cNvSpPr txBox="1"/>
          <p:nvPr/>
        </p:nvSpPr>
        <p:spPr>
          <a:xfrm>
            <a:off x="1355232" y="1654765"/>
            <a:ext cx="2852439" cy="1569660"/>
          </a:xfrm>
          <a:prstGeom prst="rect"/>
          <a:noFill/>
        </p:spPr>
        <p:txBody>
          <a:bodyPr wrap="square" rtlCol="0">
            <a:spAutoFit/>
          </a:bodyPr>
          <a:lstStyle/>
          <a:p>
            <a:r>
              <a:rPr lang="en-US" sz="1600" dirty="1">
                <a:solidFill>
                  <a:schemeClr val="bg1"/>
                </a:solidFill>
              </a:rPr>
              <a:t>Our response to the coronavirus pandemic, and the lessons we take from it, rely heavily on our perception of the risk it poses to us as individuals and as societies. </a:t>
            </a:r>
            <a:endParaRPr lang="en-US" sz="1400">
              <a:solidFill>
                <a:schemeClr val="bg1"/>
              </a:solidFill>
            </a:endParaRPr>
          </a:p>
        </p:txBody>
      </p:sp>
      <p:sp>
        <p:nvSpPr>
          <p:cNvPr id="11" name="TextBox 10">
            <a:extLst>
              <a:ext uri="{FF2B5EF4-FFF2-40B4-BE49-F238E27FC236}">
                <a16:creationId xmlns:a16="http://schemas.microsoft.com/office/drawing/2014/main" id="{8E6067BA-2432-D946-844C-3090B1DC0B0F}"/>
              </a:ext>
            </a:extLst>
          </p:cNvPr>
          <p:cNvSpPr txBox="1"/>
          <p:nvPr/>
        </p:nvSpPr>
        <p:spPr>
          <a:xfrm>
            <a:off x="4454634" y="1054876"/>
            <a:ext cx="3282732" cy="1569660"/>
          </a:xfrm>
          <a:prstGeom prst="rect"/>
          <a:noFill/>
        </p:spPr>
        <p:txBody>
          <a:bodyPr wrap="square" rtlCol="0">
            <a:spAutoFit/>
          </a:bodyPr>
          <a:lstStyle/>
          <a:p>
            <a:r>
              <a:rPr lang="en-US" sz="1600" dirty="1">
                <a:solidFill>
                  <a:schemeClr val="bg1"/>
                </a:solidFill>
              </a:rPr>
              <a:t>Despite the devastating humanitarian and economic effects that are now evident to us, leaders and institutions worldwide have denied or downplayed the risk of the pandemic. </a:t>
            </a:r>
          </a:p>
        </p:txBody>
      </p:sp>
      <p:sp>
        <p:nvSpPr>
          <p:cNvPr id="12" name="TextBox 11">
            <a:extLst>
              <a:ext uri="{FF2B5EF4-FFF2-40B4-BE49-F238E27FC236}">
                <a16:creationId xmlns:a16="http://schemas.microsoft.com/office/drawing/2014/main" id="{EF91EFA0-87D4-6344-BB79-7B3DA9CA4E07}"/>
              </a:ext>
            </a:extLst>
          </p:cNvPr>
          <p:cNvSpPr txBox="1"/>
          <p:nvPr/>
        </p:nvSpPr>
        <p:spPr>
          <a:xfrm>
            <a:off x="8159506" y="1676146"/>
            <a:ext cx="2677261" cy="1569660"/>
          </a:xfrm>
          <a:prstGeom prst="rect"/>
          <a:noFill/>
        </p:spPr>
        <p:txBody>
          <a:bodyPr wrap="square" rtlCol="0">
            <a:spAutoFit/>
          </a:bodyPr>
          <a:lstStyle/>
          <a:p>
            <a:r>
              <a:rPr lang="en-US" sz="1600" dirty="1">
                <a:solidFill>
                  <a:schemeClr val="bg1"/>
                </a:solidFill>
              </a:rPr>
              <a:t>These denials were occasionally politically motivated, but they are also related to the ways in which we evaluate and understand risk. </a:t>
            </a:r>
          </a:p>
        </p:txBody>
      </p: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708607" y="1569795"/>
            <a:ext cx="10461141" cy="3884140"/>
          </a:xfrm>
        </p:spPr>
        <p:txBody>
          <a:bodyPr wrap="square" numCol="2" spcCol="182880">
            <a:spAutoFit/>
          </a:bodyPr>
          <a:lstStyle/>
          <a:p>
            <a:pPr marL="0" indent="0" algn="just">
              <a:lnSpc>
                <a:spcPct val="110000"/>
              </a:lnSpc>
              <a:buNone/>
            </a:pPr>
            <a:r>
              <a:rPr lang="en-US" sz="1400" dirty="1"/>
              <a:t>This week economists were pleasantly surprised by the rebound in US retail sales during the month of May.  Analysts and economists pay close attention to retail sales as a key indicator for economic recovery, and many have read the data as evidence that the US is past the worst of its economic crisis. Such spending sends ripples through the economy and international supply chains, as vendors must order further products and factories thus require more raw materials. Consumer spending accounts for over two-thirds of economic output, and retail sales account for about one fourth of all consumer spending.  May retail sales increased by 17.7 percent from April, the highest monthly rise since records began and higher than most economists expected.  However, this recovery came from a low baseline, as April sales fell a record 14.7 percent.  Overall retail sales remain lower than February pre-pandemic levels and are down 6.1 percent from May 2019. </a:t>
            </a:r>
          </a:p>
        </p:txBody>
      </p:sp>
      <p:pic>
        <p:nvPicPr>
          <p:cNvPr id="1026" name="Picture 1"/>
          <p:cNvPicPr>
            <a:picLocks noChangeAspect="1" noChangeArrowheads="1"/>
          </p:cNvPicPr>
          <p:nvPr/>
        </p:nvPicPr>
        <p:blipFill>
          <a:blip r:embed="rId2"/>
          <a:srcRect/>
          <a:stretch>
            <a:fillRect/>
          </a:stretch>
        </p:blipFill>
        <p:spPr>
          <a:xfrm>
            <a:off x="6281451" y="1560991"/>
            <a:ext cx="4866312" cy="393192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547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68035"/>
            <a:ext cx="10515600" cy="643872"/>
          </a:xfrm>
        </p:spPr>
        <p:txBody>
          <a:bodyPr>
            <a:noAutofit/>
          </a:bodyPr>
          <a:lstStyle/>
          <a:p>
            <a:r>
              <a:rPr lang="en-US" sz="2400" dirty="1"/>
              <a:t>Behind the Numbers: US Retail Sales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11552" y="134961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068DD5-5DD3-FD40-B65F-4869DE0A63D2}"/>
              </a:ext>
            </a:extLst>
          </p:cNvPr>
          <p:cNvSpPr txBox="1"/>
          <p:nvPr/>
        </p:nvSpPr>
        <p:spPr>
          <a:xfrm>
            <a:off x="1355232" y="1654765"/>
            <a:ext cx="2852439" cy="1569660"/>
          </a:xfrm>
          <a:prstGeom prst="rect"/>
          <a:noFill/>
        </p:spPr>
        <p:txBody>
          <a:bodyPr wrap="square" rtlCol="0">
            <a:spAutoFit/>
          </a:bodyPr>
          <a:lstStyle/>
          <a:p>
            <a:r>
              <a:rPr lang="en-US" sz="1600" dirty="1">
                <a:solidFill>
                  <a:schemeClr val="bg1"/>
                </a:solidFill>
              </a:rPr>
              <a:t>Our response to the coronavirus pandemic, and the lessons we take from it, rely heavily on our perception of the risk it poses to us as individuals and as societies. </a:t>
            </a:r>
            <a:endParaRPr lang="en-US" sz="1400">
              <a:solidFill>
                <a:schemeClr val="bg1"/>
              </a:solidFill>
            </a:endParaRPr>
          </a:p>
        </p:txBody>
      </p:sp>
      <p:sp>
        <p:nvSpPr>
          <p:cNvPr id="11" name="TextBox 10">
            <a:extLst>
              <a:ext uri="{FF2B5EF4-FFF2-40B4-BE49-F238E27FC236}">
                <a16:creationId xmlns:a16="http://schemas.microsoft.com/office/drawing/2014/main" id="{8E6067BA-2432-D946-844C-3090B1DC0B0F}"/>
              </a:ext>
            </a:extLst>
          </p:cNvPr>
          <p:cNvSpPr txBox="1"/>
          <p:nvPr/>
        </p:nvSpPr>
        <p:spPr>
          <a:xfrm>
            <a:off x="4454634" y="1054876"/>
            <a:ext cx="3282732" cy="1569660"/>
          </a:xfrm>
          <a:prstGeom prst="rect"/>
          <a:noFill/>
        </p:spPr>
        <p:txBody>
          <a:bodyPr wrap="square" rtlCol="0">
            <a:spAutoFit/>
          </a:bodyPr>
          <a:lstStyle/>
          <a:p>
            <a:r>
              <a:rPr lang="en-US" sz="1600" dirty="1">
                <a:solidFill>
                  <a:schemeClr val="bg1"/>
                </a:solidFill>
              </a:rPr>
              <a:t>Despite the devastating humanitarian and economic effects that are now evident to us, leaders and institutions worldwide have denied or downplayed the risk of the pandemic. </a:t>
            </a:r>
          </a:p>
        </p:txBody>
      </p:sp>
      <p:sp>
        <p:nvSpPr>
          <p:cNvPr id="12" name="TextBox 11">
            <a:extLst>
              <a:ext uri="{FF2B5EF4-FFF2-40B4-BE49-F238E27FC236}">
                <a16:creationId xmlns:a16="http://schemas.microsoft.com/office/drawing/2014/main" id="{EF91EFA0-87D4-6344-BB79-7B3DA9CA4E07}"/>
              </a:ext>
            </a:extLst>
          </p:cNvPr>
          <p:cNvSpPr txBox="1"/>
          <p:nvPr/>
        </p:nvSpPr>
        <p:spPr>
          <a:xfrm>
            <a:off x="8159506" y="1676146"/>
            <a:ext cx="2677261" cy="1569660"/>
          </a:xfrm>
          <a:prstGeom prst="rect"/>
          <a:noFill/>
        </p:spPr>
        <p:txBody>
          <a:bodyPr wrap="square" rtlCol="0">
            <a:spAutoFit/>
          </a:bodyPr>
          <a:lstStyle/>
          <a:p>
            <a:r>
              <a:rPr lang="en-US" sz="1600" dirty="1">
                <a:solidFill>
                  <a:schemeClr val="bg1"/>
                </a:solidFill>
              </a:rPr>
              <a:t>These denials were occasionally politically motivated, but they are also related to the ways in which we evaluate and understand risk. </a:t>
            </a:r>
          </a:p>
        </p:txBody>
      </p: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681644" y="1524183"/>
            <a:ext cx="10389630" cy="4519890"/>
          </a:xfrm>
        </p:spPr>
        <p:txBody>
          <a:bodyPr wrap="square" numCol="2" spcCol="182880">
            <a:spAutoFit/>
          </a:bodyPr>
          <a:lstStyle/>
          <a:p>
            <a:pPr marL="0" indent="0" algn="just">
              <a:lnSpc>
                <a:spcPct val="110000"/>
              </a:lnSpc>
              <a:buNone/>
            </a:pPr>
            <a:r>
              <a:rPr lang="en-US" sz="1400" dirty="1"/>
              <a:t>A closer look at the monthly retail sales numbers provides insight into how the pandemic hurt retail and what sectors are recovering quickly.  Unsurprisingly, the coronavirus has proven devastating for sales at brick and mortar stores. Online purchases in May remained high, seeing an almost 30 percent increase from May 2019.  Clothing and accessory sales were particularly hard-hit, dropping nearly 90 percent in April and pushing Nieman Marcus, J.C. Penney, and J. Crew into bankruptcy.  Clothing sales jumped 188 percent last month from April levels, but still remain lower than last year, as extensive discounting also deflates the value of clothing sales.  Bars and restaurants, another hard-hit sector, saw a more modest jump of 30 percent from May to April, but remained 40 percent below May 2019 levels. Auto and gasoline sales, which constitute a significant portion of aggregate retail sales, also saw a significant spike, and many analysts believe that auto sales are positioned to continue gaining ground as more people seek alternatives to public transportation. </a:t>
            </a:r>
          </a:p>
          <a:p>
            <a:pPr marL="0" indent="0" algn="just">
              <a:lnSpc>
                <a:spcPct val="110000"/>
              </a:lnSpc>
              <a:buNone/>
            </a:pPr>
            <a:r>
              <a:rPr lang="en-US" sz="1400" dirty="1"/>
              <a:t>Early private data suggests that June will see a continuation of recovery in retail sales.  However, several factors may limit retail’s rebound.  Industry experts believe that stimulus checks and heightened unemployment benefits played an important role in boosting spending; without the continuation of these measures, sales recovery may stall.  Rising case numbers in many states also raise concerns about consumer safety and the possible need for strengthened virus prevention measures. The prospects for retail employment are also uncertain, as rebounding numbers were more modest. The retail sector lost nearly 2.28 million jobs in April, and only added back about 370,000 in May.  The implications of lower stimulus, the specter of a second wave, and the unclear impact of increased online shopping cast doubt on the prospects of a rebound in retail employment. </a:t>
            </a:r>
          </a:p>
        </p:txBody>
      </p:sp>
    </p:spTree>
    <p:extLst>
      <p:ext uri="{BB962C8B-B14F-4D97-AF65-F5344CB8AC3E}">
        <p14:creationId xmlns:p14="http://schemas.microsoft.com/office/powerpoint/2010/main" val="4141378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68035"/>
            <a:ext cx="10515600" cy="643872"/>
          </a:xfrm>
        </p:spPr>
        <p:txBody>
          <a:bodyPr>
            <a:noAutofit/>
          </a:bodyPr>
          <a:lstStyle/>
          <a:p>
            <a:r>
              <a:rPr lang="en-US" sz="2400" dirty="1"/>
              <a:t>‘Digital PPE’ and Pandemic Management</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11552" y="134961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068DD5-5DD3-FD40-B65F-4869DE0A63D2}"/>
              </a:ext>
            </a:extLst>
          </p:cNvPr>
          <p:cNvSpPr txBox="1"/>
          <p:nvPr/>
        </p:nvSpPr>
        <p:spPr>
          <a:xfrm>
            <a:off x="1355232" y="1654765"/>
            <a:ext cx="2852439" cy="1569660"/>
          </a:xfrm>
          <a:prstGeom prst="rect"/>
          <a:noFill/>
        </p:spPr>
        <p:txBody>
          <a:bodyPr wrap="square" rtlCol="0">
            <a:spAutoFit/>
          </a:bodyPr>
          <a:lstStyle/>
          <a:p>
            <a:r>
              <a:rPr lang="en-US" sz="1600" dirty="1">
                <a:solidFill>
                  <a:schemeClr val="bg1"/>
                </a:solidFill>
              </a:rPr>
              <a:t>Our response to the coronavirus pandemic, and the lessons we take from it, rely heavily on our perception of the risk it poses to us as individuals and as societies. </a:t>
            </a:r>
            <a:endParaRPr lang="en-US" sz="1400">
              <a:solidFill>
                <a:schemeClr val="bg1"/>
              </a:solidFill>
            </a:endParaRPr>
          </a:p>
        </p:txBody>
      </p:sp>
      <p:sp>
        <p:nvSpPr>
          <p:cNvPr id="11" name="TextBox 10">
            <a:extLst>
              <a:ext uri="{FF2B5EF4-FFF2-40B4-BE49-F238E27FC236}">
                <a16:creationId xmlns:a16="http://schemas.microsoft.com/office/drawing/2014/main" id="{8E6067BA-2432-D946-844C-3090B1DC0B0F}"/>
              </a:ext>
            </a:extLst>
          </p:cNvPr>
          <p:cNvSpPr txBox="1"/>
          <p:nvPr/>
        </p:nvSpPr>
        <p:spPr>
          <a:xfrm>
            <a:off x="4454634" y="1054876"/>
            <a:ext cx="3282732" cy="1569660"/>
          </a:xfrm>
          <a:prstGeom prst="rect"/>
          <a:noFill/>
        </p:spPr>
        <p:txBody>
          <a:bodyPr wrap="square" rtlCol="0">
            <a:spAutoFit/>
          </a:bodyPr>
          <a:lstStyle/>
          <a:p>
            <a:r>
              <a:rPr lang="en-US" sz="1600" dirty="1">
                <a:solidFill>
                  <a:schemeClr val="bg1"/>
                </a:solidFill>
              </a:rPr>
              <a:t>Despite the devastating humanitarian and economic effects that are now evident to us, leaders and institutions worldwide have denied or downplayed the risk of the pandemic. </a:t>
            </a:r>
          </a:p>
        </p:txBody>
      </p:sp>
      <p:sp>
        <p:nvSpPr>
          <p:cNvPr id="12" name="TextBox 11">
            <a:extLst>
              <a:ext uri="{FF2B5EF4-FFF2-40B4-BE49-F238E27FC236}">
                <a16:creationId xmlns:a16="http://schemas.microsoft.com/office/drawing/2014/main" id="{EF91EFA0-87D4-6344-BB79-7B3DA9CA4E07}"/>
              </a:ext>
            </a:extLst>
          </p:cNvPr>
          <p:cNvSpPr txBox="1"/>
          <p:nvPr/>
        </p:nvSpPr>
        <p:spPr>
          <a:xfrm>
            <a:off x="8159506" y="1676146"/>
            <a:ext cx="2677261" cy="1569660"/>
          </a:xfrm>
          <a:prstGeom prst="rect"/>
          <a:noFill/>
        </p:spPr>
        <p:txBody>
          <a:bodyPr wrap="square" rtlCol="0">
            <a:spAutoFit/>
          </a:bodyPr>
          <a:lstStyle/>
          <a:p>
            <a:r>
              <a:rPr lang="en-US" sz="1600" dirty="1">
                <a:solidFill>
                  <a:schemeClr val="bg1"/>
                </a:solidFill>
              </a:rPr>
              <a:t>These denials were occasionally politically motivated, but they are also related to the ways in which we evaluate and understand risk. </a:t>
            </a:r>
          </a:p>
        </p:txBody>
      </p: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708607" y="1740077"/>
            <a:ext cx="10866120" cy="4713598"/>
          </a:xfrm>
        </p:spPr>
        <p:txBody>
          <a:bodyPr wrap="square" numCol="2" spcCol="182880">
            <a:spAutoFit/>
          </a:bodyPr>
          <a:lstStyle/>
          <a:p>
            <a:pPr marL="0" indent="0" algn="just">
              <a:lnSpc>
                <a:spcPct val="110000"/>
              </a:lnSpc>
              <a:buNone/>
            </a:pPr>
            <a:r>
              <a:rPr lang="en-US" sz="1300" dirty="1"/>
              <a:t>The recent second wave outbreaks of COVID-19 in previously virus-free places such as Beijing and Seoul, the acceleration of first wave outbreaks across much of the developing world, and the muddled reopening of many countries amid rising case numbers have all demonstrated beyond doubt that managing the coronavirus will be a complicated and enduring issue.  Health experts have long warned that COVID-19 would not go away quickly and must be continuously managed until an effective vaccine becomes widespread. While lockdowns were very effective in some countries and have saved millions of lives since March, many governments are resistant to returning to lockdowns due to their economic cost. Rather, many policy conversations have focused on how to balance a semblance of normalcy with virus prevention measures such as social distancing, mask wearing, and contact tracing.  One less prominent tool under development for virus management is so-called ‘digital PPE,’ wearable devices that may prove helpful in detecting early infections.  While the role of asymptomatic spread is not yet fully understood, the ability to detect virus symptoms before they clearly present themselves could prove extremely useful in preventing virus spread.  Preliminary research has suggested that wearable tech could provide early warning </a:t>
            </a:r>
          </a:p>
          <a:p>
            <a:pPr marL="0" indent="0" algn="just">
              <a:lnSpc>
                <a:spcPct val="110000"/>
              </a:lnSpc>
              <a:buNone/>
            </a:pPr>
            <a:r>
              <a:rPr lang="en-US" sz="1300" dirty="1"/>
              <a:t>of infection before the user knows they are sick. However, researchers caution that studies and data development are still underway and have yet to produce conclusive results. </a:t>
            </a:r>
          </a:p>
          <a:p>
            <a:pPr marL="0" indent="0" algn="just">
              <a:lnSpc>
                <a:spcPct val="110000"/>
              </a:lnSpc>
              <a:buNone/>
            </a:pPr>
            <a:r>
              <a:rPr lang="en-US" sz="1300" dirty="1"/>
              <a:t>Since March, a series of studies have explored how health data collected by wearable technology such as Fitbit, Apple Watches, and Oura rings might be able to predict coronavirus infections.  Tracking measurements such as heart rate has shown some promise in predicting in advance when test subjects will develop a fever.  Oura rings, a lesser known brand of wearable fitness device that tracks heart rate, temperature and a variety of other measurements through sensors on the inside of a mood-ring-like device, may show the most promise.  Some researchers have shown that the ring can predict a person’s exact temperature, as well as forecast when people will register coughing or shortness of breath up to three days in advance.  While the accuracy is of such predictions is still being ascertained, researchers hope that wearable devices, in combination with connected apps, could become future ‘digital PPE,’ warning people when they may be unknowingly infectious or recommending testing. At least five major studies are currently underway to test the diagnostic merit of data from wearable devices. </a:t>
            </a:r>
          </a:p>
        </p:txBody>
      </p:sp>
      <p:sp>
        <p:nvSpPr>
          <p:cNvPr id="3" name="TextBox 2"/>
          <p:cNvSpPr txBox="1"/>
          <p:nvPr/>
        </p:nvSpPr>
        <p:spPr>
          <a:xfrm>
            <a:off x="911552" y="1463040"/>
            <a:ext cx="1869899" cy="261610"/>
          </a:xfrm>
          <a:prstGeom prst="rect"/>
          <a:noFill/>
        </p:spPr>
        <p:txBody>
          <a:bodyPr wrap="square" rtlCol="0">
            <a:spAutoFit/>
          </a:bodyPr>
          <a:lstStyle/>
          <a:p>
            <a:r>
              <a:rPr lang="en-US" sz="1100" dirty="1"/>
              <a:t>By Briana Boland</a:t>
            </a:r>
          </a:p>
        </p:txBody>
      </p:sp>
    </p:spTree>
    <p:extLst>
      <p:ext uri="{BB962C8B-B14F-4D97-AF65-F5344CB8AC3E}">
        <p14:creationId xmlns:p14="http://schemas.microsoft.com/office/powerpoint/2010/main" val="276605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68035"/>
            <a:ext cx="10515600" cy="643872"/>
          </a:xfrm>
        </p:spPr>
        <p:txBody>
          <a:bodyPr>
            <a:noAutofit/>
          </a:bodyPr>
          <a:lstStyle/>
          <a:p>
            <a:r>
              <a:rPr lang="en-US" sz="2400" dirty="1"/>
              <a:t>‘Digital PPE’ and Pandemic Management</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11552" y="134961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068DD5-5DD3-FD40-B65F-4869DE0A63D2}"/>
              </a:ext>
            </a:extLst>
          </p:cNvPr>
          <p:cNvSpPr txBox="1"/>
          <p:nvPr/>
        </p:nvSpPr>
        <p:spPr>
          <a:xfrm>
            <a:off x="1355232" y="1654765"/>
            <a:ext cx="2852439" cy="1569660"/>
          </a:xfrm>
          <a:prstGeom prst="rect"/>
          <a:noFill/>
        </p:spPr>
        <p:txBody>
          <a:bodyPr wrap="square" rtlCol="0">
            <a:spAutoFit/>
          </a:bodyPr>
          <a:lstStyle/>
          <a:p>
            <a:r>
              <a:rPr lang="en-US" sz="1600" dirty="1">
                <a:solidFill>
                  <a:schemeClr val="bg1"/>
                </a:solidFill>
              </a:rPr>
              <a:t>Our response to the coronavirus pandemic, and the lessons we take from it, rely heavily on our perception of the risk it poses to us as individuals and as societies. </a:t>
            </a:r>
            <a:endParaRPr lang="en-US" sz="1400">
              <a:solidFill>
                <a:schemeClr val="bg1"/>
              </a:solidFill>
            </a:endParaRPr>
          </a:p>
        </p:txBody>
      </p:sp>
      <p:sp>
        <p:nvSpPr>
          <p:cNvPr id="11" name="TextBox 10">
            <a:extLst>
              <a:ext uri="{FF2B5EF4-FFF2-40B4-BE49-F238E27FC236}">
                <a16:creationId xmlns:a16="http://schemas.microsoft.com/office/drawing/2014/main" id="{8E6067BA-2432-D946-844C-3090B1DC0B0F}"/>
              </a:ext>
            </a:extLst>
          </p:cNvPr>
          <p:cNvSpPr txBox="1"/>
          <p:nvPr/>
        </p:nvSpPr>
        <p:spPr>
          <a:xfrm>
            <a:off x="4454634" y="1054876"/>
            <a:ext cx="3282732" cy="1569660"/>
          </a:xfrm>
          <a:prstGeom prst="rect"/>
          <a:noFill/>
        </p:spPr>
        <p:txBody>
          <a:bodyPr wrap="square" rtlCol="0">
            <a:spAutoFit/>
          </a:bodyPr>
          <a:lstStyle/>
          <a:p>
            <a:r>
              <a:rPr lang="en-US" sz="1600" dirty="1">
                <a:solidFill>
                  <a:schemeClr val="bg1"/>
                </a:solidFill>
              </a:rPr>
              <a:t>Despite the devastating humanitarian and economic effects that are now evident to us, leaders and institutions worldwide have denied or downplayed the risk of the pandemic. </a:t>
            </a:r>
          </a:p>
        </p:txBody>
      </p:sp>
      <p:sp>
        <p:nvSpPr>
          <p:cNvPr id="12" name="TextBox 11">
            <a:extLst>
              <a:ext uri="{FF2B5EF4-FFF2-40B4-BE49-F238E27FC236}">
                <a16:creationId xmlns:a16="http://schemas.microsoft.com/office/drawing/2014/main" id="{EF91EFA0-87D4-6344-BB79-7B3DA9CA4E07}"/>
              </a:ext>
            </a:extLst>
          </p:cNvPr>
          <p:cNvSpPr txBox="1"/>
          <p:nvPr/>
        </p:nvSpPr>
        <p:spPr>
          <a:xfrm>
            <a:off x="8159506" y="1676146"/>
            <a:ext cx="2677261" cy="1569660"/>
          </a:xfrm>
          <a:prstGeom prst="rect"/>
          <a:noFill/>
        </p:spPr>
        <p:txBody>
          <a:bodyPr wrap="square" rtlCol="0">
            <a:spAutoFit/>
          </a:bodyPr>
          <a:lstStyle/>
          <a:p>
            <a:r>
              <a:rPr lang="en-US" sz="1600" dirty="1">
                <a:solidFill>
                  <a:schemeClr val="bg1"/>
                </a:solidFill>
              </a:rPr>
              <a:t>These denials were occasionally politically motivated, but they are also related to the ways in which we evaluate and understand risk. </a:t>
            </a:r>
          </a:p>
        </p:txBody>
      </p: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708607" y="1487330"/>
            <a:ext cx="10866120" cy="4493538"/>
          </a:xfrm>
        </p:spPr>
        <p:txBody>
          <a:bodyPr wrap="square" numCol="2" spcCol="182880">
            <a:spAutoFit/>
          </a:bodyPr>
          <a:lstStyle/>
          <a:p>
            <a:pPr marL="0" indent="0" algn="just">
              <a:lnSpc>
                <a:spcPct val="110000"/>
              </a:lnSpc>
              <a:buNone/>
            </a:pPr>
            <a:r>
              <a:rPr lang="en-US" sz="1300" dirty="1"/>
              <a:t>Turning data patterns into an early warning system may prove the difficult endeavor.  In some cases, changes in measurement scores themselves have proven useful; for example, one Oura user has shared his story of being alerted to a latent coronavirus infection by a slight raise in temperature and lowered health score displayed on the Oura app.  Once systems are better developed, they would need to be paired with more advice and action items, such as recommending certain users stay home or take a COVID-19 diagnostic test.  Serious privacy concerns also accompany the development of such wearable technology, as research requires access to a high level of personal monitoring.  If the technology were to move forward, it could face legal issues from bodies that regulate medical diagnostics.  Contact tracing apps have already been the target of significant backlash from privacy advocates for the sharing of much less invasive location data.  The development of apps connected to intimate health information would likely face even more scrutiny, even if they were used only voluntarily.  Moreover, the high cost of wearable devices such as Fitbits or Oura rings would prove an impediment to incorporating their use into a society-wide coronavirus response.  It is more likely that we may see a growing trend of private consumption of wearable devices for their </a:t>
            </a:r>
          </a:p>
          <a:p>
            <a:pPr marL="0" indent="0" algn="just">
              <a:lnSpc>
                <a:spcPct val="110000"/>
              </a:lnSpc>
              <a:buNone/>
            </a:pPr>
            <a:r>
              <a:rPr lang="en-US" sz="1300" dirty="1"/>
              <a:t>health and coronavirus tracking benefits, among those consumers who can afford them.  </a:t>
            </a:r>
          </a:p>
          <a:p>
            <a:pPr marL="0" indent="0" algn="just">
              <a:lnSpc>
                <a:spcPct val="110000"/>
              </a:lnSpc>
              <a:buNone/>
            </a:pPr>
            <a:r>
              <a:rPr lang="en-US" sz="1300" dirty="1"/>
              <a:t>As coronavirus infections continue to climb, developments in wearable technology exemplify the fact that many innovations in pandemic response are yet to be discovered.  Six months into the COVID-19 crisis, a familiar playbook of prevention measures has emerged, from masks and face shields to contact tracing apps. ‘Digital PPE’ shows that further innovations may yet serve as tools to aid pandemic management.  Health monitoring devices are not the only pieces of wearable technology under trial.  Amazon announced that it will introduce a new wearable devise that lights up and beeps when workers get too close each other in an effort to enforce social distancing.  While it may feel like COVID-19 has already been around for far too long, it has only been a few months since the virus outbreak was declared a global pandemic.  Drug treatment and vaccines are not the only pandemic response innovations under development, and technology may yet present further tools for fighting the coronavirus. </a:t>
            </a:r>
          </a:p>
        </p:txBody>
      </p:sp>
    </p:spTree>
    <p:extLst>
      <p:ext uri="{BB962C8B-B14F-4D97-AF65-F5344CB8AC3E}">
        <p14:creationId xmlns:p14="http://schemas.microsoft.com/office/powerpoint/2010/main" val="2855196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8846-679E-F147-B4CC-A9F6BBD457C9}"/>
              </a:ext>
            </a:extLst>
          </p:cNvPr>
          <p:cNvSpPr>
            <a:spLocks noGrp="1"/>
          </p:cNvSpPr>
          <p:nvPr>
            <p:ph type="title"/>
          </p:nvPr>
        </p:nvSpPr>
        <p:spPr/>
        <p:txBody>
          <a:bodyPr>
            <a:normAutofit/>
          </a:bodyPr>
          <a:lstStyle/>
          <a:p>
            <a:r>
              <a:rPr lang="en-US" sz="5400" dirty="1"/>
              <a:t>Coronavirus Condition Updates</a:t>
            </a:r>
          </a:p>
        </p:txBody>
      </p:sp>
      <p:sp>
        <p:nvSpPr>
          <p:cNvPr id="3" name="Text Placeholder 2">
            <a:extLst>
              <a:ext uri="{FF2B5EF4-FFF2-40B4-BE49-F238E27FC236}">
                <a16:creationId xmlns:a16="http://schemas.microsoft.com/office/drawing/2014/main" id="{BAD6366C-CDFE-FA4F-8D32-D0713254BFD5}"/>
              </a:ext>
            </a:extLst>
          </p:cNvPr>
          <p:cNvSpPr>
            <a:spLocks noGrp="1"/>
          </p:cNvSpPr>
          <p:nvPr>
            <p:ph type="body" idx="1"/>
          </p:nvPr>
        </p:nvSpPr>
        <p:spPr/>
        <p:txBody>
          <a:bodyPr/>
          <a:lstStyle/>
          <a:p>
            <a:r>
              <a:rPr lang="en-US" dirty="1"/>
              <a:t>As of 2100 hours US EDT on June 17</a:t>
            </a:r>
          </a:p>
        </p:txBody>
      </p:sp>
    </p:spTree>
    <p:extLst>
      <p:ext uri="{BB962C8B-B14F-4D97-AF65-F5344CB8AC3E}">
        <p14:creationId xmlns:p14="http://schemas.microsoft.com/office/powerpoint/2010/main" val="112167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050" b="1" dirty="1">
                <a:latin typeface="Arial" panose="020b0604020202020204" pitchFamily="34" charset="0"/>
              </a:rPr>
              <a:t>4,100,150 (110,673)</a:t>
            </a:r>
            <a:endParaRPr lang="en-US" sz="105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050" b="1" dirty="1"/>
              <a:t>201,706 (884)</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89738" y="4172606"/>
            <a:ext cx="1097280" cy="109728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050" b="1" dirty="1"/>
              <a:t>200,100 (6,955)</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050" b="1" dirty="1"/>
              <a:t>721 (0</a:t>
            </a:r>
            <a:r>
              <a:rPr lang="en-US" sz="1200" b="1" dirty="1"/>
              <a:t>)</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a:t>
            </a:r>
          </a:p>
          <a:p>
            <a:pPr algn="ctr"/>
            <a:r>
              <a:rPr lang="en-US" sz="1050" b="1" dirty="1"/>
              <a:t>521,575 (18,541)</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Confirmed Cases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188720" cy="118872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050" b="1" dirty="1"/>
              <a:t>2,499,831 (18,886)</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050" b="1" dirty="1"/>
              <a:t>832,313 (20,126)</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noFill/>
        </p:spPr>
        <p:txBody>
          <a:bodyPr wrap="square" rtlCol="0">
            <a:spAutoFit/>
          </a:bodyPr>
          <a:lstStyle/>
          <a:p>
            <a:pPr algn="ctr"/>
            <a:r>
              <a:rPr lang="en-US" b="1" dirty="1">
                <a:solidFill>
                  <a:schemeClr val="accent1"/>
                </a:solidFill>
              </a:rPr>
              <a:t>Global: 8,356,396 (176,065)</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80" name="TextBox 179">
            <a:extLst>
              <a:ext uri="{FF2B5EF4-FFF2-40B4-BE49-F238E27FC236}">
                <a16:creationId xmlns:a16="http://schemas.microsoft.com/office/drawing/2014/main" id="{A9DECAD9-01B1-44C3-864F-A0B9CFC91913}"/>
              </a:ext>
            </a:extLst>
          </p:cNvPr>
          <p:cNvSpPr txBox="1"/>
          <p:nvPr/>
        </p:nvSpPr>
        <p:spPr>
          <a:xfrm>
            <a:off x="818310" y="5904180"/>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Johns Hopkins University</a:t>
            </a:r>
          </a:p>
        </p:txBody>
      </p:sp>
    </p:spTree>
    <p:extLst>
      <p:ext uri="{BB962C8B-B14F-4D97-AF65-F5344CB8AC3E}">
        <p14:creationId xmlns:p14="http://schemas.microsoft.com/office/powerpoint/2010/main" val="76104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188720" cy="118872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050" b="1" dirty="1">
                <a:latin typeface="Arial" panose="020b0604020202020204" pitchFamily="34" charset="0"/>
              </a:rPr>
              <a:t>212,517 (3,495)</a:t>
            </a:r>
            <a:endParaRPr lang="en-US" sz="105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050" b="1" dirty="1"/>
              <a:t>7,249 (7)</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050" b="1" dirty="1"/>
              <a:t>4,551 (107)</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050" b="1" dirty="1"/>
              <a:t>15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a:t>
            </a:r>
          </a:p>
          <a:p>
            <a:pPr algn="ctr"/>
            <a:r>
              <a:rPr lang="en-US" sz="1050" b="1" dirty="1"/>
              <a:t>15,921 (423)</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Total Deaths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097280" cy="109728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050" b="1" dirty="1"/>
              <a:t>190,382 (753)</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050" b="1" dirty="1"/>
              <a:t>18,497 (489)</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noFill/>
        </p:spPr>
        <p:txBody>
          <a:bodyPr wrap="square" rtlCol="0">
            <a:spAutoFit/>
          </a:bodyPr>
          <a:lstStyle/>
          <a:p>
            <a:pPr algn="ctr"/>
            <a:r>
              <a:rPr lang="en-US" b="1" dirty="1">
                <a:solidFill>
                  <a:schemeClr val="accent1"/>
                </a:solidFill>
              </a:rPr>
              <a:t>Global: 449,122 (5,274)</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0BCA6A91-9C60-4F3A-807A-EA012B329650}"/>
              </a:ext>
            </a:extLst>
          </p:cNvPr>
          <p:cNvSpPr txBox="1"/>
          <p:nvPr/>
        </p:nvSpPr>
        <p:spPr>
          <a:xfrm>
            <a:off x="826448" y="5904180"/>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Johns Hopkins University</a:t>
            </a:r>
          </a:p>
        </p:txBody>
      </p:sp>
    </p:spTree>
    <p:extLst>
      <p:ext uri="{BB962C8B-B14F-4D97-AF65-F5344CB8AC3E}">
        <p14:creationId xmlns:p14="http://schemas.microsoft.com/office/powerpoint/2010/main" val="276051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01456"/>
            <a:ext cx="10515600" cy="1325563"/>
          </a:xfrm>
        </p:spPr>
        <p:txBody>
          <a:bodyPr>
            <a:normAutofit fontScale="90000"/>
          </a:bodyPr>
          <a:lstStyle/>
          <a:p>
            <a:pPr algn="ctr"/>
            <a:r>
              <a:rPr lang="en-US" sz="3200" dirty="1"/>
              <a:t>Global Situation Update: June 18, 2020</a:t>
            </a:r>
            <a:br>
              <a:rPr lang="en-US" sz="3200" dirty="1"/>
            </a:br>
            <a:br>
              <a:rPr lang="en-US" sz="2400" dirty="1"/>
            </a:br>
            <a:br>
              <a:rPr lang="en-US" sz="2400" dirty="1"/>
            </a:br>
            <a:r>
              <a:rPr lang="en-US" sz="2400" b="0" dirty="1"/>
              <a:t>KEY TAKEAWAYS</a:t>
            </a:r>
          </a:p>
        </p:txBody>
      </p:sp>
      <p:graphicFrame>
        <p:nvGraphicFramePr>
          <p:cNvPr id="4" name="Content Placeholder 3">
            <a:extLst>
              <a:ext uri="{FF2B5EF4-FFF2-40B4-BE49-F238E27FC236}">
                <a16:creationId xmlns:a16="http://schemas.microsoft.com/office/drawing/2014/main" id="{B9A4A93F-22A9-BD47-A120-475464CA1FAF}"/>
              </a:ext>
            </a:extLst>
          </p:cNvPr>
          <p:cNvGraphicFramePr>
            <a:graphicFrameLocks noGrp="1"/>
          </p:cNvGraphicFramePr>
          <p:nvPr>
            <p:ph idx="1"/>
            <p:extLst>
              <p:ext uri="{D42A27DB-BD31-4B8C-83A1-F6EECF244321}">
                <p14:modId xmlns:p14="http://schemas.microsoft.com/office/powerpoint/2010/main" val="2155701130"/>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543279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200" b="1" dirty="1">
                <a:latin typeface="Arial" panose="020b0604020202020204" pitchFamily="34" charset="0"/>
              </a:rPr>
              <a:t>2,180,853</a:t>
            </a:r>
            <a:endParaRPr lang="en-US" sz="120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200" b="1" dirty="1"/>
              <a:t>32,128</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200" b="1" dirty="1"/>
              <a:t>95,836</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200" b="1" dirty="1"/>
              <a:t>55</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a:t>
            </a:r>
          </a:p>
          <a:p>
            <a:pPr algn="ctr"/>
            <a:r>
              <a:rPr lang="en-US" sz="1150" b="1" dirty="1"/>
              <a:t>249,427</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Active Cases</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097280" cy="109728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200" b="1" dirty="1"/>
              <a:t>958,629</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200" b="1" dirty="1"/>
              <a:t>316,391</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noFill/>
        </p:spPr>
        <p:txBody>
          <a:bodyPr wrap="square" rtlCol="0">
            <a:spAutoFit/>
          </a:bodyPr>
          <a:lstStyle/>
          <a:p>
            <a:pPr algn="ctr"/>
            <a:r>
              <a:rPr lang="en-US" b="1" dirty="1">
                <a:solidFill>
                  <a:schemeClr val="accent1"/>
                </a:solidFill>
              </a:rPr>
              <a:t>Global: 3,833,319</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1CD08322-2E11-4E06-BFE2-30C2E533395E}"/>
              </a:ext>
            </a:extLst>
          </p:cNvPr>
          <p:cNvSpPr txBox="1"/>
          <p:nvPr/>
        </p:nvSpPr>
        <p:spPr>
          <a:xfrm>
            <a:off x="818310" y="5894931"/>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Johns Hopkins University</a:t>
            </a:r>
          </a:p>
        </p:txBody>
      </p:sp>
    </p:spTree>
    <p:extLst>
      <p:ext uri="{BB962C8B-B14F-4D97-AF65-F5344CB8AC3E}">
        <p14:creationId xmlns:p14="http://schemas.microsoft.com/office/powerpoint/2010/main" val="1669496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837666997"/>
              </p:ext>
            </p:extLst>
          </p:nvPr>
        </p:nvGraphicFramePr>
        <p:xfrm>
          <a:off x="839788" y="1380803"/>
          <a:ext cx="5212080" cy="4695233"/>
        </p:xfrm>
        <a:graphic>
          <a:graphicData uri="http://schemas.openxmlformats.org/drawingml/2006/table">
            <a:tbl>
              <a:tblPr firstRow="1" bandRow="1">
                <a:tableStyleId>{3B4B98B0-60AC-42C2-AFA5-B58CD77FA1E5}</a:tableStyleId>
              </a:tblPr>
              <a:tblGrid>
                <a:gridCol w="777129">
                  <a:extLst>
                    <a:ext uri="{9D8B030D-6E8A-4147-A177-3AD203B41FA5}">
                      <a16:colId xmlns:a16="http://schemas.microsoft.com/office/drawing/2014/main" val="2875121375"/>
                    </a:ext>
                  </a:extLst>
                </a:gridCol>
                <a:gridCol w="872372">
                  <a:extLst>
                    <a:ext uri="{9D8B030D-6E8A-4147-A177-3AD203B41FA5}">
                      <a16:colId xmlns:a16="http://schemas.microsoft.com/office/drawing/2014/main" val="71849793"/>
                    </a:ext>
                  </a:extLst>
                </a:gridCol>
                <a:gridCol w="1066610">
                  <a:extLst>
                    <a:ext uri="{9D8B030D-6E8A-4147-A177-3AD203B41FA5}">
                      <a16:colId xmlns:a16="http://schemas.microsoft.com/office/drawing/2014/main" val="2692257280"/>
                    </a:ext>
                  </a:extLst>
                </a:gridCol>
                <a:gridCol w="872034">
                  <a:extLst>
                    <a:ext uri="{9D8B030D-6E8A-4147-A177-3AD203B41FA5}">
                      <a16:colId xmlns:a16="http://schemas.microsoft.com/office/drawing/2014/main" val="2381864057"/>
                    </a:ext>
                  </a:extLst>
                </a:gridCol>
                <a:gridCol w="924657">
                  <a:extLst>
                    <a:ext uri="{9D8B030D-6E8A-4147-A177-3AD203B41FA5}">
                      <a16:colId xmlns:a16="http://schemas.microsoft.com/office/drawing/2014/main" val="834820919"/>
                    </a:ext>
                  </a:extLst>
                </a:gridCol>
                <a:gridCol w="699278">
                  <a:extLst>
                    <a:ext uri="{9D8B030D-6E8A-4147-A177-3AD203B41FA5}">
                      <a16:colId xmlns:a16="http://schemas.microsoft.com/office/drawing/2014/main" val="3891846621"/>
                    </a:ext>
                  </a:extLst>
                </a:gridCol>
              </a:tblGrid>
              <a:tr h="596827">
                <a:tc>
                  <a:txBody>
                    <a:bodyPr/>
                    <a:lstStyle/>
                    <a:p>
                      <a:pPr algn="ctr"/>
                      <a:r>
                        <a:rPr lang="en-US" sz="1100" dirty="1"/>
                        <a:t>Country</a:t>
                      </a:r>
                    </a:p>
                  </a:txBody>
                  <a:tcPr/>
                </a:tc>
                <a:tc>
                  <a:txBody>
                    <a:bodyPr/>
                    <a:lstStyle/>
                    <a:p>
                      <a:pPr algn="ctr"/>
                      <a:r>
                        <a:rPr lang="en-US" sz="1100" dirty="1"/>
                        <a:t>Active Cases</a:t>
                      </a:r>
                    </a:p>
                  </a:txBody>
                  <a:tcPr/>
                </a:tc>
                <a:tc>
                  <a:txBody>
                    <a:bodyPr/>
                    <a:lstStyle/>
                    <a:p>
                      <a:pPr algn="ctr"/>
                      <a:r>
                        <a:rPr lang="en-US" sz="1100" dirty="1"/>
                        <a:t>Confirmed (New)</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tc>
                <a:tc>
                  <a:txBody>
                    <a:bodyPr/>
                    <a:lstStyle/>
                    <a:p>
                      <a:pPr algn="ctr"/>
                      <a:r>
                        <a:rPr lang="en-US" sz="1100" dirty="1"/>
                        <a:t>Cases/ 1M Pop.</a:t>
                      </a:r>
                    </a:p>
                  </a:txBody>
                  <a:tcPr/>
                </a:tc>
                <a:tc>
                  <a:txBody>
                    <a:bodyPr/>
                    <a:lstStyle/>
                    <a:p>
                      <a:pPr algn="ctr"/>
                      <a:r>
                        <a:rPr lang="en-US" sz="1100" dirty="1"/>
                        <a:t>Deaths/ 1M Pop</a:t>
                      </a:r>
                    </a:p>
                  </a:txBody>
                  <a:tcPr/>
                </a:tc>
                <a:extLst>
                  <a:ext uri="{0D108BD9-81ED-4DB2-BD59-A6C34878D82A}">
                    <a16:rowId xmlns:a16="http://schemas.microsoft.com/office/drawing/2014/main" val="1341419186"/>
                  </a:ext>
                </a:extLst>
              </a:tr>
              <a:tr h="315262">
                <a:tc>
                  <a:txBody>
                    <a:bodyPr/>
                    <a:lstStyle/>
                    <a:p>
                      <a:pPr algn="l" fontAlgn="b"/>
                      <a:r>
                        <a:rPr lang="en-US" sz="1100" b="0" i="0" u="none" strike="noStrike" dirty="1">
                          <a:solidFill>
                            <a:srgbClr val="000000"/>
                          </a:solidFill>
                          <a:effectLst/>
                          <a:latin typeface="Calibri" panose="020f0502020204030204" pitchFamily="34" charset="0"/>
                        </a:rPr>
                        <a:t>US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1453531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2163442 (25559)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117720 (754)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6752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362</a:t>
                      </a:r>
                    </a:p>
                  </a:txBody>
                  <a:tcPr marL="9525" marR="9525" marT="9525" marB="0" anchor="ctr"/>
                </a:tc>
                <a:extLst>
                  <a:ext uri="{0D108BD9-81ED-4DB2-BD59-A6C34878D82A}">
                    <a16:rowId xmlns:a16="http://schemas.microsoft.com/office/drawing/2014/main" val="2260173922"/>
                  </a:ext>
                </a:extLst>
              </a:tr>
              <a:tr h="315262">
                <a:tc>
                  <a:txBody>
                    <a:bodyPr/>
                    <a:lstStyle/>
                    <a:p>
                      <a:pPr algn="l" fontAlgn="b"/>
                      <a:r>
                        <a:rPr lang="en-US" sz="1100" b="0" i="0" u="none" strike="noStrike" dirty="1">
                          <a:solidFill>
                            <a:srgbClr val="000000"/>
                          </a:solidFill>
                          <a:effectLst/>
                          <a:latin typeface="Calibri" panose="020f0502020204030204" pitchFamily="34" charset="0"/>
                        </a:rPr>
                        <a:t>Brazil</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387821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955377 (32188)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46510 (1269)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220</a:t>
                      </a:r>
                    </a:p>
                  </a:txBody>
                  <a:tcPr marL="9525" marR="9525" marT="9525" marB="0" anchor="ctr"/>
                </a:tc>
                <a:extLst>
                  <a:ext uri="{0D108BD9-81ED-4DB2-BD59-A6C34878D82A}">
                    <a16:rowId xmlns:a16="http://schemas.microsoft.com/office/drawing/2014/main" val="1820816567"/>
                  </a:ext>
                </a:extLst>
              </a:tr>
              <a:tr h="315262">
                <a:tc>
                  <a:txBody>
                    <a:bodyPr/>
                    <a:lstStyle/>
                    <a:p>
                      <a:pPr algn="l" fontAlgn="b"/>
                      <a:r>
                        <a:rPr lang="en-US" sz="1100" b="0" i="0" u="none" strike="noStrike" dirty="1">
                          <a:solidFill>
                            <a:srgbClr val="000000"/>
                          </a:solidFill>
                          <a:effectLst/>
                          <a:latin typeface="Calibri" panose="020f0502020204030204" pitchFamily="34" charset="0"/>
                        </a:rPr>
                        <a:t>UK</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257108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300333 (1117)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42225 (184)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4409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621</a:t>
                      </a:r>
                    </a:p>
                  </a:txBody>
                  <a:tcPr marL="9525" marR="9525" marT="9525" marB="0" anchor="ctr"/>
                </a:tc>
                <a:extLst>
                  <a:ext uri="{0D108BD9-81ED-4DB2-BD59-A6C34878D82A}">
                    <a16:rowId xmlns:a16="http://schemas.microsoft.com/office/drawing/2014/main" val="501154767"/>
                  </a:ext>
                </a:extLst>
              </a:tr>
              <a:tr h="315262">
                <a:tc>
                  <a:txBody>
                    <a:bodyPr/>
                    <a:lstStyle/>
                    <a:p>
                      <a:pPr algn="l" fontAlgn="b"/>
                      <a:r>
                        <a:rPr lang="en-US" sz="1100" b="0" i="0" u="none" strike="noStrike" dirty="1">
                          <a:solidFill>
                            <a:srgbClr val="000000"/>
                          </a:solidFill>
                          <a:effectLst/>
                          <a:latin typeface="Calibri" panose="020f0502020204030204" pitchFamily="34" charset="0"/>
                        </a:rPr>
                        <a:t>Russia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241281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552549 (7824)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7468 (194)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3791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a:t>
                      </a:r>
                    </a:p>
                  </a:txBody>
                  <a:tcPr marL="9525" marR="9525" marT="9525" marB="0" anchor="ctr"/>
                </a:tc>
                <a:extLst>
                  <a:ext uri="{0D108BD9-81ED-4DB2-BD59-A6C34878D82A}">
                    <a16:rowId xmlns:a16="http://schemas.microsoft.com/office/drawing/2014/main" val="2304375435"/>
                  </a:ext>
                </a:extLst>
              </a:tr>
              <a:tr h="315262">
                <a:tc>
                  <a:txBody>
                    <a:bodyPr/>
                    <a:lstStyle/>
                    <a:p>
                      <a:pPr algn="l" fontAlgn="b"/>
                      <a:r>
                        <a:rPr lang="en-US" sz="1100" b="0" i="0" u="none" strike="noStrike" dirty="1">
                          <a:solidFill>
                            <a:srgbClr val="000000"/>
                          </a:solidFill>
                          <a:effectLst/>
                          <a:latin typeface="Calibri" panose="020f0502020204030204" pitchFamily="34" charset="0"/>
                        </a:rPr>
                        <a:t>India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160384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366946 (12881)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12237 (334)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053803976"/>
                  </a:ext>
                </a:extLst>
              </a:tr>
              <a:tr h="315262">
                <a:tc>
                  <a:txBody>
                    <a:bodyPr/>
                    <a:lstStyle/>
                    <a:p>
                      <a:pPr algn="l" fontAlgn="b"/>
                      <a:r>
                        <a:rPr lang="en-US" sz="1100" b="0" i="0" u="none" strike="noStrike" dirty="1">
                          <a:solidFill>
                            <a:srgbClr val="000000"/>
                          </a:solidFill>
                          <a:effectLst/>
                          <a:latin typeface="Calibri" panose="020f0502020204030204" pitchFamily="34" charset="0"/>
                        </a:rPr>
                        <a:t>Peru</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105029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240908 (3752)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7257 (201)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7311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220</a:t>
                      </a:r>
                    </a:p>
                  </a:txBody>
                  <a:tcPr marL="9525" marR="9525" marT="9525" marB="0" anchor="ctr"/>
                </a:tc>
                <a:extLst>
                  <a:ext uri="{0D108BD9-81ED-4DB2-BD59-A6C34878D82A}">
                    <a16:rowId xmlns:a16="http://schemas.microsoft.com/office/drawing/2014/main" val="4258874425"/>
                  </a:ext>
                </a:extLst>
              </a:tr>
              <a:tr h="315262">
                <a:tc>
                  <a:txBody>
                    <a:bodyPr/>
                    <a:lstStyle/>
                    <a:p>
                      <a:pPr algn="l" fontAlgn="b"/>
                      <a:r>
                        <a:rPr lang="en-US" sz="1100" b="0" i="0" u="none" strike="noStrike" dirty="1">
                          <a:solidFill>
                            <a:srgbClr val="000000"/>
                          </a:solidFill>
                          <a:effectLst/>
                          <a:latin typeface="Calibri" panose="020f0502020204030204" pitchFamily="34" charset="0"/>
                        </a:rPr>
                        <a:t>Pakistan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97810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160118 (5358)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3093 (118)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2021659586"/>
                  </a:ext>
                </a:extLst>
              </a:tr>
              <a:tr h="315262">
                <a:tc>
                  <a:txBody>
                    <a:bodyPr/>
                    <a:lstStyle/>
                    <a:p>
                      <a:pPr algn="l" fontAlgn="b"/>
                      <a:r>
                        <a:rPr lang="en-US" sz="1100" b="0" i="0" u="none" strike="noStrike" dirty="1">
                          <a:solidFill>
                            <a:srgbClr val="000000"/>
                          </a:solidFill>
                          <a:effectLst/>
                          <a:latin typeface="Calibri" panose="020f0502020204030204" pitchFamily="34" charset="0"/>
                        </a:rPr>
                        <a:t>France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90171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189906 (311)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29512 (28)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453</a:t>
                      </a:r>
                    </a:p>
                  </a:txBody>
                  <a:tcPr marL="9525" marR="9525" marT="9525" marB="0" anchor="ctr"/>
                </a:tc>
                <a:extLst>
                  <a:ext uri="{0D108BD9-81ED-4DB2-BD59-A6C34878D82A}">
                    <a16:rowId xmlns:a16="http://schemas.microsoft.com/office/drawing/2014/main" val="875041793"/>
                  </a:ext>
                </a:extLst>
              </a:tr>
              <a:tr h="315262">
                <a:tc>
                  <a:txBody>
                    <a:bodyPr/>
                    <a:lstStyle/>
                    <a:p>
                      <a:pPr algn="l" fontAlgn="b"/>
                      <a:r>
                        <a:rPr lang="en-US" sz="1100" b="0" i="0" u="none" strike="noStrike" dirty="1">
                          <a:solidFill>
                            <a:srgbClr val="000000"/>
                          </a:solidFill>
                          <a:effectLst/>
                          <a:latin typeface="Calibri" panose="020f0502020204030204" pitchFamily="34" charset="0"/>
                        </a:rPr>
                        <a:t>Spain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67171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244683 (355)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27136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6240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580</a:t>
                      </a:r>
                    </a:p>
                  </a:txBody>
                  <a:tcPr marL="9525" marR="9525" marT="9525" marB="0" anchor="ctr"/>
                </a:tc>
                <a:extLst>
                  <a:ext uri="{0D108BD9-81ED-4DB2-BD59-A6C34878D82A}">
                    <a16:rowId xmlns:a16="http://schemas.microsoft.com/office/drawing/2014/main" val="860750229"/>
                  </a:ext>
                </a:extLst>
              </a:tr>
              <a:tr h="315262">
                <a:tc>
                  <a:txBody>
                    <a:bodyPr/>
                    <a:lstStyle/>
                    <a:p>
                      <a:pPr algn="l" fontAlgn="b"/>
                      <a:r>
                        <a:rPr lang="en-US" sz="1100" b="0" i="0" u="none" strike="noStrike" dirty="1">
                          <a:solidFill>
                            <a:srgbClr val="000000"/>
                          </a:solidFill>
                          <a:effectLst/>
                          <a:latin typeface="Calibri" panose="020f0502020204030204" pitchFamily="34" charset="0"/>
                        </a:rPr>
                        <a:t>Bangladesh</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58995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98489 (4008)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1305 (43)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598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561199492"/>
                  </a:ext>
                </a:extLst>
              </a:tr>
              <a:tr h="315262">
                <a:tc>
                  <a:txBody>
                    <a:bodyPr/>
                    <a:lstStyle/>
                    <a:p>
                      <a:pPr algn="l" fontAlgn="b"/>
                      <a:r>
                        <a:rPr lang="en-US" sz="1100" b="0" i="0" u="none" strike="noStrike" dirty="1">
                          <a:solidFill>
                            <a:srgbClr val="000000"/>
                          </a:solidFill>
                          <a:effectLst/>
                          <a:latin typeface="Calibri" panose="020f0502020204030204" pitchFamily="34" charset="0"/>
                        </a:rPr>
                        <a:t>Sweden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49521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54562 (1239)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5041 (102)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5404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499</a:t>
                      </a:r>
                    </a:p>
                  </a:txBody>
                  <a:tcPr marL="9525" marR="9525" marT="9525" marB="0" anchor="ctr"/>
                </a:tc>
                <a:extLst>
                  <a:ext uri="{0D108BD9-81ED-4DB2-BD59-A6C34878D82A}">
                    <a16:rowId xmlns:a16="http://schemas.microsoft.com/office/drawing/2014/main" val="1150141736"/>
                  </a:ext>
                </a:extLst>
              </a:tr>
              <a:tr h="315262">
                <a:tc>
                  <a:txBody>
                    <a:bodyPr/>
                    <a:lstStyle/>
                    <a:p>
                      <a:pPr algn="l" fontAlgn="b"/>
                      <a:r>
                        <a:rPr lang="en-US" sz="1100" b="0" i="0" u="none" strike="noStrike" dirty="1">
                          <a:solidFill>
                            <a:srgbClr val="000000"/>
                          </a:solidFill>
                          <a:effectLst/>
                          <a:latin typeface="Calibri" panose="020f0502020204030204" pitchFamily="34" charset="0"/>
                        </a:rPr>
                        <a:t>Saudi Arabia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48481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141234 (4919)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1091 (39)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4059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3128620526"/>
                  </a:ext>
                </a:extLst>
              </a:tr>
              <a:tr h="315262">
                <a:tc>
                  <a:txBody>
                    <a:bodyPr/>
                    <a:lstStyle/>
                    <a:p>
                      <a:pPr algn="l" fontAlgn="b"/>
                      <a:r>
                        <a:rPr lang="en-US" sz="1100" b="0" i="0" u="none" strike="noStrike" dirty="1">
                          <a:solidFill>
                            <a:srgbClr val="000000"/>
                          </a:solidFill>
                          <a:effectLst/>
                          <a:latin typeface="Calibri" panose="020f0502020204030204" pitchFamily="34" charset="0"/>
                        </a:rPr>
                        <a:t>Netherlands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43130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49204 (117)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6074 (4)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2872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355</a:t>
                      </a:r>
                    </a:p>
                  </a:txBody>
                  <a:tcPr marL="9525" marR="9525" marT="9525" marB="0" anchor="ctr"/>
                </a:tc>
                <a:extLst>
                  <a:ext uri="{0D108BD9-81ED-4DB2-BD59-A6C34878D82A}">
                    <a16:rowId xmlns:a16="http://schemas.microsoft.com/office/drawing/2014/main" val="231444997"/>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593630649"/>
              </p:ext>
            </p:extLst>
          </p:nvPr>
        </p:nvGraphicFramePr>
        <p:xfrm>
          <a:off x="6172200" y="1375025"/>
          <a:ext cx="5157788" cy="4737117"/>
        </p:xfrm>
        <a:graphic>
          <a:graphicData uri="http://schemas.openxmlformats.org/drawingml/2006/table">
            <a:tbl>
              <a:tblPr firstRow="1" bandRow="1">
                <a:tableStyleId>{3B4B98B0-60AC-42C2-AFA5-B58CD77FA1E5}</a:tableStyleId>
              </a:tblPr>
              <a:tblGrid>
                <a:gridCol w="940981">
                  <a:extLst>
                    <a:ext uri="{9D8B030D-6E8A-4147-A177-3AD203B41FA5}">
                      <a16:colId xmlns:a16="http://schemas.microsoft.com/office/drawing/2014/main" val="2875121375"/>
                    </a:ext>
                  </a:extLst>
                </a:gridCol>
                <a:gridCol w="659219">
                  <a:extLst>
                    <a:ext uri="{9D8B030D-6E8A-4147-A177-3AD203B41FA5}">
                      <a16:colId xmlns:a16="http://schemas.microsoft.com/office/drawing/2014/main" val="1992441260"/>
                    </a:ext>
                  </a:extLst>
                </a:gridCol>
                <a:gridCol w="1070043">
                  <a:extLst>
                    <a:ext uri="{9D8B030D-6E8A-4147-A177-3AD203B41FA5}">
                      <a16:colId xmlns:a16="http://schemas.microsoft.com/office/drawing/2014/main" val="1200645635"/>
                    </a:ext>
                  </a:extLst>
                </a:gridCol>
                <a:gridCol w="836578">
                  <a:extLst>
                    <a:ext uri="{9D8B030D-6E8A-4147-A177-3AD203B41FA5}">
                      <a16:colId xmlns:a16="http://schemas.microsoft.com/office/drawing/2014/main" val="2037567880"/>
                    </a:ext>
                  </a:extLst>
                </a:gridCol>
                <a:gridCol w="791336">
                  <a:extLst>
                    <a:ext uri="{9D8B030D-6E8A-4147-A177-3AD203B41FA5}">
                      <a16:colId xmlns:a16="http://schemas.microsoft.com/office/drawing/2014/main" val="4151132420"/>
                    </a:ext>
                  </a:extLst>
                </a:gridCol>
                <a:gridCol w="859631">
                  <a:extLst>
                    <a:ext uri="{9D8B030D-6E8A-4147-A177-3AD203B41FA5}">
                      <a16:colId xmlns:a16="http://schemas.microsoft.com/office/drawing/2014/main" val="1900498803"/>
                    </a:ext>
                  </a:extLst>
                </a:gridCol>
              </a:tblGrid>
              <a:tr h="570506">
                <a:tc>
                  <a:txBody>
                    <a:bodyPr/>
                    <a:lstStyle/>
                    <a:p>
                      <a:pPr marL="0" algn="ctr" defTabSz="914400" rtl="0" eaLnBrk="1" latinLnBrk="0" hangingPunct="1"/>
                      <a:r>
                        <a:rPr lang="en-US" sz="11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1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1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tc>
                <a:tc>
                  <a:txBody>
                    <a:bodyPr/>
                    <a:lstStyle/>
                    <a:p>
                      <a:pPr algn="ctr"/>
                      <a:r>
                        <a:rPr lang="en-US" sz="1100" dirty="1"/>
                        <a:t>Cases/ 1M Pop.</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1M Pop</a:t>
                      </a:r>
                    </a:p>
                  </a:txBody>
                  <a:tcPr/>
                </a:tc>
                <a:extLst>
                  <a:ext uri="{0D108BD9-81ED-4DB2-BD59-A6C34878D82A}">
                    <a16:rowId xmlns:a16="http://schemas.microsoft.com/office/drawing/2014/main" val="1341419186"/>
                  </a:ext>
                </a:extLst>
              </a:tr>
              <a:tr h="326400">
                <a:tc>
                  <a:txBody>
                    <a:bodyPr/>
                    <a:lstStyle/>
                    <a:p>
                      <a:pPr algn="l" fontAlgn="b"/>
                      <a:r>
                        <a:rPr lang="en-US" sz="1100" b="0" i="0" u="none" strike="noStrike" dirty="1">
                          <a:solidFill>
                            <a:srgbClr val="000000"/>
                          </a:solidFill>
                          <a:effectLst/>
                          <a:latin typeface="Calibri" panose="020f0502020204030204" pitchFamily="34" charset="0"/>
                        </a:rPr>
                        <a:t>Chile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35082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220628 (36179)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3615 (232)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11545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189</a:t>
                      </a:r>
                    </a:p>
                  </a:txBody>
                  <a:tcPr marL="9525" marR="9525" marT="9525" marB="0" anchor="ctr"/>
                </a:tc>
                <a:extLst>
                  <a:ext uri="{0D108BD9-81ED-4DB2-BD59-A6C34878D82A}">
                    <a16:rowId xmlns:a16="http://schemas.microsoft.com/office/drawing/2014/main" val="2260173922"/>
                  </a:ext>
                </a:extLst>
              </a:tr>
              <a:tr h="311889">
                <a:tc>
                  <a:txBody>
                    <a:bodyPr/>
                    <a:lstStyle/>
                    <a:p>
                      <a:pPr algn="l" fontAlgn="b"/>
                      <a:r>
                        <a:rPr lang="en-US" sz="1100" b="0" i="0" u="none" strike="noStrike" dirty="1">
                          <a:solidFill>
                            <a:srgbClr val="000000"/>
                          </a:solidFill>
                          <a:effectLst/>
                          <a:latin typeface="Calibri" panose="020f0502020204030204" pitchFamily="34" charset="0"/>
                        </a:rPr>
                        <a:t>South Africa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34407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80412 (4078)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1674 (49)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1356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1820816567"/>
                  </a:ext>
                </a:extLst>
              </a:tr>
              <a:tr h="332205">
                <a:tc>
                  <a:txBody>
                    <a:bodyPr/>
                    <a:lstStyle/>
                    <a:p>
                      <a:pPr algn="l" fontAlgn="b"/>
                      <a:r>
                        <a:rPr lang="en-US" sz="1100" b="0" i="0" u="none" strike="noStrike" dirty="1">
                          <a:solidFill>
                            <a:srgbClr val="000000"/>
                          </a:solidFill>
                          <a:effectLst/>
                          <a:latin typeface="Calibri" panose="020f0502020204030204" pitchFamily="34" charset="0"/>
                        </a:rPr>
                        <a:t>Egypt</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34228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49219 (1363)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1850 (84)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1835411294"/>
                  </a:ext>
                </a:extLst>
              </a:tr>
              <a:tr h="301168">
                <a:tc>
                  <a:txBody>
                    <a:bodyPr/>
                    <a:lstStyle/>
                    <a:p>
                      <a:pPr algn="l" fontAlgn="b"/>
                      <a:r>
                        <a:rPr lang="en-US" sz="1100" b="0" i="0" u="none" strike="noStrike" dirty="1">
                          <a:solidFill>
                            <a:srgbClr val="000000"/>
                          </a:solidFill>
                          <a:effectLst/>
                          <a:latin typeface="Calibri" panose="020f0502020204030204" pitchFamily="34" charset="0"/>
                        </a:rPr>
                        <a:t>Belgium</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33885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60244 (89)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9675 (12)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5199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835</a:t>
                      </a:r>
                    </a:p>
                  </a:txBody>
                  <a:tcPr marL="9525" marR="9525" marT="9525" marB="0" anchor="ctr"/>
                </a:tc>
                <a:extLst>
                  <a:ext uri="{0D108BD9-81ED-4DB2-BD59-A6C34878D82A}">
                    <a16:rowId xmlns:a16="http://schemas.microsoft.com/office/drawing/2014/main" val="2740675659"/>
                  </a:ext>
                </a:extLst>
              </a:tr>
              <a:tr h="301168">
                <a:tc>
                  <a:txBody>
                    <a:bodyPr/>
                    <a:lstStyle/>
                    <a:p>
                      <a:pPr algn="l" fontAlgn="b"/>
                      <a:r>
                        <a:rPr lang="en-US" sz="1100" b="0" i="0" u="none" strike="noStrike" dirty="1">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32796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55083 (1872)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1887 (79)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1122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1571276274"/>
                  </a:ext>
                </a:extLst>
              </a:tr>
              <a:tr h="346055">
                <a:tc>
                  <a:txBody>
                    <a:bodyPr/>
                    <a:lstStyle/>
                    <a:p>
                      <a:pPr algn="l" fontAlgn="b"/>
                      <a:r>
                        <a:rPr lang="en-US" sz="1100" b="0" i="0" u="none" strike="noStrike" dirty="1">
                          <a:solidFill>
                            <a:srgbClr val="000000"/>
                          </a:solidFill>
                          <a:effectLst/>
                          <a:latin typeface="Calibri" panose="020f0502020204030204" pitchFamily="34" charset="0"/>
                        </a:rPr>
                        <a:t>Iran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31054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195051 (2612)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9185 (120)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a:t>
                      </a:r>
                    </a:p>
                  </a:txBody>
                  <a:tcPr marL="9525" marR="9525" marT="9525" marB="0" anchor="ctr"/>
                </a:tc>
                <a:extLst>
                  <a:ext uri="{0D108BD9-81ED-4DB2-BD59-A6C34878D82A}">
                    <a16:rowId xmlns:a16="http://schemas.microsoft.com/office/drawing/2014/main" val="2688914232"/>
                  </a:ext>
                </a:extLst>
              </a:tr>
              <a:tr h="301168">
                <a:tc>
                  <a:txBody>
                    <a:bodyPr/>
                    <a:lstStyle/>
                    <a:p>
                      <a:pPr algn="l" fontAlgn="b"/>
                      <a:r>
                        <a:rPr lang="en-US" sz="1100" b="0" i="0" u="none" strike="noStrike" dirty="1">
                          <a:solidFill>
                            <a:srgbClr val="000000"/>
                          </a:solidFill>
                          <a:effectLst/>
                          <a:latin typeface="Calibri" panose="020f0502020204030204" pitchFamily="34" charset="0"/>
                        </a:rPr>
                        <a:t>Canada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29899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101491 (404)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8312 (41)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219</a:t>
                      </a:r>
                    </a:p>
                  </a:txBody>
                  <a:tcPr marL="9525" marR="9525" marT="9525" marB="0" anchor="ctr"/>
                </a:tc>
                <a:extLst>
                  <a:ext uri="{0D108BD9-81ED-4DB2-BD59-A6C34878D82A}">
                    <a16:rowId xmlns:a16="http://schemas.microsoft.com/office/drawing/2014/main" val="4262033740"/>
                  </a:ext>
                </a:extLst>
              </a:tr>
              <a:tr h="331093">
                <a:tc>
                  <a:txBody>
                    <a:bodyPr/>
                    <a:lstStyle/>
                    <a:p>
                      <a:pPr algn="l" fontAlgn="b"/>
                      <a:r>
                        <a:rPr lang="en-US" sz="1100" b="0" i="0" u="none" strike="noStrike" dirty="1">
                          <a:solidFill>
                            <a:srgbClr val="000000"/>
                          </a:solidFill>
                          <a:effectLst/>
                          <a:latin typeface="Calibri" panose="020f0502020204030204" pitchFamily="34" charset="0"/>
                        </a:rPr>
                        <a:t>Argentina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24127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35552 (1393)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913 (35)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787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609558665"/>
                  </a:ext>
                </a:extLst>
              </a:tr>
              <a:tr h="310773">
                <a:tc>
                  <a:txBody>
                    <a:bodyPr/>
                    <a:lstStyle/>
                    <a:p>
                      <a:pPr algn="l" fontAlgn="b"/>
                      <a:r>
                        <a:rPr lang="en-US" sz="1100" b="0" i="0" u="none" strike="noStrike" dirty="1">
                          <a:solidFill>
                            <a:srgbClr val="000000"/>
                          </a:solidFill>
                          <a:effectLst/>
                          <a:latin typeface="Calibri" panose="020f0502020204030204" pitchFamily="34" charset="0"/>
                        </a:rPr>
                        <a:t>Italy</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23925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237828 (328)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34448 (43)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3933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570</a:t>
                      </a:r>
                    </a:p>
                  </a:txBody>
                  <a:tcPr marL="9525" marR="9525" marT="9525" marB="0" anchor="ctr"/>
                </a:tc>
                <a:extLst>
                  <a:ext uri="{0D108BD9-81ED-4DB2-BD59-A6C34878D82A}">
                    <a16:rowId xmlns:a16="http://schemas.microsoft.com/office/drawing/2014/main" val="1672493121"/>
                  </a:ext>
                </a:extLst>
              </a:tr>
              <a:tr h="287182">
                <a:tc>
                  <a:txBody>
                    <a:bodyPr/>
                    <a:lstStyle/>
                    <a:p>
                      <a:pPr algn="l" fontAlgn="b"/>
                      <a:r>
                        <a:rPr lang="en-US" sz="1100" b="0" i="0" u="none" strike="noStrike" dirty="1">
                          <a:solidFill>
                            <a:srgbClr val="000000"/>
                          </a:solidFill>
                          <a:effectLst/>
                          <a:latin typeface="Calibri" panose="020f0502020204030204" pitchFamily="34" charset="0"/>
                        </a:rPr>
                        <a:t>Turkey</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23226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182727 (1429)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4861 (19)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2167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2600025269"/>
                  </a:ext>
                </a:extLst>
              </a:tr>
              <a:tr h="310772">
                <a:tc>
                  <a:txBody>
                    <a:bodyPr/>
                    <a:lstStyle/>
                    <a:p>
                      <a:pPr algn="l" fontAlgn="b"/>
                      <a:r>
                        <a:rPr lang="en-US" sz="1100" b="0" i="0" u="none" strike="noStrike" dirty="1">
                          <a:solidFill>
                            <a:srgbClr val="000000"/>
                          </a:solidFill>
                          <a:effectLst/>
                          <a:latin typeface="Calibri" panose="020f0502020204030204" pitchFamily="34" charset="0"/>
                        </a:rPr>
                        <a:t>Belarus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22973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56032 (663)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324 (6)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5930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1530035035"/>
                  </a:ext>
                </a:extLst>
              </a:tr>
              <a:tr h="353369">
                <a:tc>
                  <a:txBody>
                    <a:bodyPr/>
                    <a:lstStyle/>
                    <a:p>
                      <a:pPr algn="l" fontAlgn="b"/>
                      <a:r>
                        <a:rPr lang="en-US" sz="1100" b="0" i="0" u="none" strike="noStrike" dirty="1">
                          <a:solidFill>
                            <a:srgbClr val="000000"/>
                          </a:solidFill>
                          <a:effectLst/>
                          <a:latin typeface="Calibri" panose="020f0502020204030204" pitchFamily="34" charset="0"/>
                        </a:rPr>
                        <a:t>Indonesia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22912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41431 (1031)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2276 (45)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749281394"/>
                  </a:ext>
                </a:extLst>
              </a:tr>
              <a:tr h="353369">
                <a:tc>
                  <a:txBody>
                    <a:bodyPr/>
                    <a:lstStyle/>
                    <a:p>
                      <a:pPr algn="l" fontAlgn="b"/>
                      <a:r>
                        <a:rPr lang="en-US" sz="1100" b="0" i="0" u="none" strike="noStrike" dirty="1">
                          <a:solidFill>
                            <a:srgbClr val="000000"/>
                          </a:solidFill>
                          <a:effectLst/>
                          <a:latin typeface="Calibri" panose="020f0502020204030204" pitchFamily="34" charset="0"/>
                        </a:rPr>
                        <a:t>Mexico</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22209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159793 (4930)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19080 (770)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142</a:t>
                      </a:r>
                    </a:p>
                  </a:txBody>
                  <a:tcPr marL="9525" marR="9525" marT="9525" marB="0" anchor="ctr"/>
                </a:tc>
                <a:extLst>
                  <a:ext uri="{0D108BD9-81ED-4DB2-BD59-A6C34878D82A}">
                    <a16:rowId xmlns:a16="http://schemas.microsoft.com/office/drawing/2014/main" val="1136165907"/>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82378"/>
            <a:ext cx="2356701"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Tree>
    <p:extLst>
      <p:ext uri="{BB962C8B-B14F-4D97-AF65-F5344CB8AC3E}">
        <p14:creationId xmlns:p14="http://schemas.microsoft.com/office/powerpoint/2010/main" val="2354922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4033433337"/>
              </p:ext>
            </p:extLst>
          </p:nvPr>
        </p:nvGraphicFramePr>
        <p:xfrm>
          <a:off x="839788" y="1380803"/>
          <a:ext cx="5212080" cy="4825369"/>
        </p:xfrm>
        <a:graphic>
          <a:graphicData uri="http://schemas.openxmlformats.org/drawingml/2006/table">
            <a:tbl>
              <a:tblPr firstRow="1" bandRow="1">
                <a:tableStyleId>{3B4B98B0-60AC-42C2-AFA5-B58CD77FA1E5}</a:tableStyleId>
              </a:tblPr>
              <a:tblGrid>
                <a:gridCol w="777129">
                  <a:extLst>
                    <a:ext uri="{9D8B030D-6E8A-4147-A177-3AD203B41FA5}">
                      <a16:colId xmlns:a16="http://schemas.microsoft.com/office/drawing/2014/main" val="2875121375"/>
                    </a:ext>
                  </a:extLst>
                </a:gridCol>
                <a:gridCol w="872372">
                  <a:extLst>
                    <a:ext uri="{9D8B030D-6E8A-4147-A177-3AD203B41FA5}">
                      <a16:colId xmlns:a16="http://schemas.microsoft.com/office/drawing/2014/main" val="71849793"/>
                    </a:ext>
                  </a:extLst>
                </a:gridCol>
                <a:gridCol w="1066610">
                  <a:extLst>
                    <a:ext uri="{9D8B030D-6E8A-4147-A177-3AD203B41FA5}">
                      <a16:colId xmlns:a16="http://schemas.microsoft.com/office/drawing/2014/main" val="2692257280"/>
                    </a:ext>
                  </a:extLst>
                </a:gridCol>
                <a:gridCol w="872034">
                  <a:extLst>
                    <a:ext uri="{9D8B030D-6E8A-4147-A177-3AD203B41FA5}">
                      <a16:colId xmlns:a16="http://schemas.microsoft.com/office/drawing/2014/main" val="2381864057"/>
                    </a:ext>
                  </a:extLst>
                </a:gridCol>
                <a:gridCol w="924657">
                  <a:extLst>
                    <a:ext uri="{9D8B030D-6E8A-4147-A177-3AD203B41FA5}">
                      <a16:colId xmlns:a16="http://schemas.microsoft.com/office/drawing/2014/main" val="834820919"/>
                    </a:ext>
                  </a:extLst>
                </a:gridCol>
                <a:gridCol w="699278">
                  <a:extLst>
                    <a:ext uri="{9D8B030D-6E8A-4147-A177-3AD203B41FA5}">
                      <a16:colId xmlns:a16="http://schemas.microsoft.com/office/drawing/2014/main" val="3891846621"/>
                    </a:ext>
                  </a:extLst>
                </a:gridCol>
              </a:tblGrid>
              <a:tr h="569540">
                <a:tc>
                  <a:txBody>
                    <a:bodyPr/>
                    <a:lstStyle/>
                    <a:p>
                      <a:pPr algn="ctr"/>
                      <a:r>
                        <a:rPr lang="en-US" sz="1100" dirty="1"/>
                        <a:t>Country</a:t>
                      </a:r>
                    </a:p>
                  </a:txBody>
                  <a:tcPr/>
                </a:tc>
                <a:tc>
                  <a:txBody>
                    <a:bodyPr/>
                    <a:lstStyle/>
                    <a:p>
                      <a:pPr algn="ctr"/>
                      <a:r>
                        <a:rPr lang="en-US" sz="1100" dirty="1"/>
                        <a:t>Active Cases</a:t>
                      </a:r>
                    </a:p>
                  </a:txBody>
                  <a:tcPr/>
                </a:tc>
                <a:tc>
                  <a:txBody>
                    <a:bodyPr/>
                    <a:lstStyle/>
                    <a:p>
                      <a:pPr algn="ctr"/>
                      <a:r>
                        <a:rPr lang="en-US" sz="1100" dirty="1"/>
                        <a:t>Confirmed (New)</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tc>
                <a:tc>
                  <a:txBody>
                    <a:bodyPr/>
                    <a:lstStyle/>
                    <a:p>
                      <a:pPr algn="ctr"/>
                      <a:r>
                        <a:rPr lang="en-US" sz="1100" dirty="1"/>
                        <a:t>Cases/ 1M Pop.</a:t>
                      </a:r>
                    </a:p>
                  </a:txBody>
                  <a:tcPr/>
                </a:tc>
                <a:tc>
                  <a:txBody>
                    <a:bodyPr/>
                    <a:lstStyle/>
                    <a:p>
                      <a:pPr algn="ctr"/>
                      <a:r>
                        <a:rPr lang="en-US" sz="1100" dirty="1"/>
                        <a:t>Deaths/ 1M Pop</a:t>
                      </a:r>
                    </a:p>
                  </a:txBody>
                  <a:tcPr/>
                </a:tc>
                <a:extLst>
                  <a:ext uri="{0D108BD9-81ED-4DB2-BD59-A6C34878D82A}">
                    <a16:rowId xmlns:a16="http://schemas.microsoft.com/office/drawing/2014/main" val="1341419186"/>
                  </a:ext>
                </a:extLst>
              </a:tr>
              <a:tr h="300848">
                <a:tc>
                  <a:txBody>
                    <a:bodyPr/>
                    <a:lstStyle/>
                    <a:p>
                      <a:pPr algn="l" fontAlgn="b"/>
                      <a:r>
                        <a:rPr lang="en-US" sz="1100" b="0" i="0" u="none" strike="noStrike" dirty="1">
                          <a:solidFill>
                            <a:srgbClr val="000000"/>
                          </a:solidFill>
                          <a:effectLst/>
                          <a:latin typeface="Calibri" panose="020f0502020204030204" pitchFamily="34" charset="0"/>
                        </a:rPr>
                        <a:t>Qatar</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20920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83174 (1097)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82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29622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260173922"/>
                  </a:ext>
                </a:extLst>
              </a:tr>
              <a:tr h="300848">
                <a:tc>
                  <a:txBody>
                    <a:bodyPr/>
                    <a:lstStyle/>
                    <a:p>
                      <a:pPr algn="l" fontAlgn="b"/>
                      <a:r>
                        <a:rPr lang="en-US" sz="1100" b="0" i="0" u="none" strike="noStrike" dirty="1">
                          <a:solidFill>
                            <a:srgbClr val="000000"/>
                          </a:solidFill>
                          <a:effectLst/>
                          <a:latin typeface="Calibri" panose="020f0502020204030204" pitchFamily="34" charset="0"/>
                        </a:rPr>
                        <a:t>Ecuador</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20602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48490 (547)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4007 (37)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2750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227</a:t>
                      </a:r>
                    </a:p>
                  </a:txBody>
                  <a:tcPr marL="9525" marR="9525" marT="9525" marB="0" anchor="ctr"/>
                </a:tc>
                <a:extLst>
                  <a:ext uri="{0D108BD9-81ED-4DB2-BD59-A6C34878D82A}">
                    <a16:rowId xmlns:a16="http://schemas.microsoft.com/office/drawing/2014/main" val="1820816567"/>
                  </a:ext>
                </a:extLst>
              </a:tr>
              <a:tr h="300848">
                <a:tc>
                  <a:txBody>
                    <a:bodyPr/>
                    <a:lstStyle/>
                    <a:p>
                      <a:pPr algn="l" fontAlgn="b"/>
                      <a:r>
                        <a:rPr lang="en-US" sz="1100" b="0" i="0" u="none" strike="noStrike" dirty="1">
                          <a:solidFill>
                            <a:srgbClr val="000000"/>
                          </a:solidFill>
                          <a:effectLst/>
                          <a:latin typeface="Calibri" panose="020f0502020204030204" pitchFamily="34" charset="0"/>
                        </a:rPr>
                        <a:t>Afghanistan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20212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26874 (564)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504 (13)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691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501154767"/>
                  </a:ext>
                </a:extLst>
              </a:tr>
              <a:tr h="300848">
                <a:tc>
                  <a:txBody>
                    <a:bodyPr/>
                    <a:lstStyle/>
                    <a:p>
                      <a:pPr algn="l" fontAlgn="b"/>
                      <a:r>
                        <a:rPr lang="en-US" sz="1100" b="0" i="0" u="none" strike="noStrike" dirty="1">
                          <a:solidFill>
                            <a:srgbClr val="000000"/>
                          </a:solidFill>
                          <a:effectLst/>
                          <a:latin typeface="Calibri" panose="020f0502020204030204" pitchFamily="34" charset="0"/>
                        </a:rPr>
                        <a:t>Philippines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19310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27238 (457)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1108 (5)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304375435"/>
                  </a:ext>
                </a:extLst>
              </a:tr>
              <a:tr h="300848">
                <a:tc>
                  <a:txBody>
                    <a:bodyPr/>
                    <a:lstStyle/>
                    <a:p>
                      <a:pPr algn="l" fontAlgn="b"/>
                      <a:r>
                        <a:rPr lang="en-US" sz="1100" b="0" i="0" u="none" strike="noStrike" dirty="1">
                          <a:solidFill>
                            <a:srgbClr val="000000"/>
                          </a:solidFill>
                          <a:effectLst/>
                          <a:latin typeface="Calibri" panose="020f0502020204030204" pitchFamily="34" charset="0"/>
                        </a:rPr>
                        <a:t>Ukraine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17548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33986 (777)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953 (31)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760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3053803976"/>
                  </a:ext>
                </a:extLst>
              </a:tr>
              <a:tr h="300848">
                <a:tc>
                  <a:txBody>
                    <a:bodyPr/>
                    <a:lstStyle/>
                    <a:p>
                      <a:pPr algn="l" fontAlgn="b"/>
                      <a:r>
                        <a:rPr lang="en-US" sz="1100" b="0" i="0" u="none" strike="noStrike" dirty="1">
                          <a:solidFill>
                            <a:srgbClr val="000000"/>
                          </a:solidFill>
                          <a:effectLst/>
                          <a:latin typeface="Calibri" panose="020f0502020204030204" pitchFamily="34" charset="0"/>
                        </a:rPr>
                        <a:t>Bolivia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16004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20685 (802)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679 (20)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4258874425"/>
                  </a:ext>
                </a:extLst>
              </a:tr>
              <a:tr h="300848">
                <a:tc>
                  <a:txBody>
                    <a:bodyPr/>
                    <a:lstStyle/>
                    <a:p>
                      <a:pPr algn="l" fontAlgn="b"/>
                      <a:r>
                        <a:rPr lang="en-US" sz="1100" b="0" i="0" u="none" strike="noStrike" dirty="1">
                          <a:solidFill>
                            <a:srgbClr val="000000"/>
                          </a:solidFill>
                          <a:effectLst/>
                          <a:latin typeface="Calibri" panose="020f0502020204030204" pitchFamily="34" charset="0"/>
                        </a:rPr>
                        <a:t>Poland</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14494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30701 (506)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1286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2021659586"/>
                  </a:ext>
                </a:extLst>
              </a:tr>
              <a:tr h="300848">
                <a:tc>
                  <a:txBody>
                    <a:bodyPr/>
                    <a:lstStyle/>
                    <a:p>
                      <a:pPr algn="l" fontAlgn="b"/>
                      <a:r>
                        <a:rPr lang="en-US" sz="1100" b="0" i="0" u="none" strike="noStrike" dirty="1">
                          <a:solidFill>
                            <a:srgbClr val="000000"/>
                          </a:solidFill>
                          <a:effectLst/>
                          <a:latin typeface="Calibri" panose="020f0502020204030204" pitchFamily="34" charset="0"/>
                        </a:rPr>
                        <a:t>Oman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14166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26079 (810)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116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875041793"/>
                  </a:ext>
                </a:extLst>
              </a:tr>
              <a:tr h="300848">
                <a:tc>
                  <a:txBody>
                    <a:bodyPr/>
                    <a:lstStyle/>
                    <a:p>
                      <a:pPr algn="l" fontAlgn="b"/>
                      <a:r>
                        <a:rPr lang="en-US" sz="1100" b="0" i="0" u="none" strike="noStrike" dirty="1">
                          <a:solidFill>
                            <a:srgbClr val="000000"/>
                          </a:solidFill>
                          <a:effectLst/>
                          <a:latin typeface="Calibri" panose="020f0502020204030204" pitchFamily="34" charset="0"/>
                        </a:rPr>
                        <a:t>UAE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13532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43364 (382)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295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4387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860750229"/>
                  </a:ext>
                </a:extLst>
              </a:tr>
              <a:tr h="300848">
                <a:tc>
                  <a:txBody>
                    <a:bodyPr/>
                    <a:lstStyle/>
                    <a:p>
                      <a:pPr algn="l" fontAlgn="b"/>
                      <a:r>
                        <a:rPr lang="en-US" sz="1100" b="0" i="0" u="none" strike="noStrike" dirty="1">
                          <a:solidFill>
                            <a:srgbClr val="000000"/>
                          </a:solidFill>
                          <a:effectLst/>
                          <a:latin typeface="Calibri" panose="020f0502020204030204" pitchFamily="34" charset="0"/>
                        </a:rPr>
                        <a:t>Iraq</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12711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24254 (1554)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773 (61)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561199492"/>
                  </a:ext>
                </a:extLst>
              </a:tr>
              <a:tr h="300848">
                <a:tc>
                  <a:txBody>
                    <a:bodyPr/>
                    <a:lstStyle/>
                    <a:p>
                      <a:pPr algn="l" fontAlgn="b"/>
                      <a:r>
                        <a:rPr lang="en-US" sz="1100" b="0" i="0" u="none" strike="noStrike" dirty="1">
                          <a:solidFill>
                            <a:srgbClr val="000000"/>
                          </a:solidFill>
                          <a:effectLst/>
                          <a:latin typeface="Calibri" panose="020f0502020204030204" pitchFamily="34" charset="0"/>
                        </a:rPr>
                        <a:t>Portugal</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12569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37672 (336)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1523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149</a:t>
                      </a:r>
                    </a:p>
                  </a:txBody>
                  <a:tcPr marL="9525" marR="9525" marT="9525" marB="0" anchor="ctr"/>
                </a:tc>
                <a:extLst>
                  <a:ext uri="{0D108BD9-81ED-4DB2-BD59-A6C34878D82A}">
                    <a16:rowId xmlns:a16="http://schemas.microsoft.com/office/drawing/2014/main" val="1150141736"/>
                  </a:ext>
                </a:extLst>
              </a:tr>
              <a:tr h="300848">
                <a:tc>
                  <a:txBody>
                    <a:bodyPr/>
                    <a:lstStyle/>
                    <a:p>
                      <a:pPr algn="l" fontAlgn="b"/>
                      <a:r>
                        <a:rPr lang="en-US" sz="1100" b="0" i="0" u="none" strike="noStrike" dirty="1">
                          <a:solidFill>
                            <a:srgbClr val="000000"/>
                          </a:solidFill>
                          <a:effectLst/>
                          <a:latin typeface="Calibri" panose="020f0502020204030204" pitchFamily="34" charset="0"/>
                        </a:rPr>
                        <a:t>Nigeria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11299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17735 (587)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469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128620526"/>
                  </a:ext>
                </a:extLst>
              </a:tr>
              <a:tr h="300848">
                <a:tc>
                  <a:txBody>
                    <a:bodyPr/>
                    <a:lstStyle/>
                    <a:p>
                      <a:pPr algn="l" fontAlgn="b"/>
                      <a:r>
                        <a:rPr lang="en-US" sz="1100" b="0" i="0" u="none" strike="noStrike" dirty="1">
                          <a:solidFill>
                            <a:srgbClr val="000000"/>
                          </a:solidFill>
                          <a:effectLst/>
                          <a:latin typeface="Calibri" panose="020f0502020204030204" pitchFamily="34" charset="0"/>
                        </a:rPr>
                        <a:t>Armenia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10917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18033 (544)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302 (9)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6086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102</a:t>
                      </a:r>
                    </a:p>
                  </a:txBody>
                  <a:tcPr marL="9525" marR="9525" marT="9525" marB="0" anchor="ctr"/>
                </a:tc>
                <a:extLst>
                  <a:ext uri="{0D108BD9-81ED-4DB2-BD59-A6C34878D82A}">
                    <a16:rowId xmlns:a16="http://schemas.microsoft.com/office/drawing/2014/main" val="2434986854"/>
                  </a:ext>
                </a:extLst>
              </a:tr>
              <a:tr h="300848">
                <a:tc>
                  <a:txBody>
                    <a:bodyPr/>
                    <a:lstStyle/>
                    <a:p>
                      <a:pPr algn="l" fontAlgn="b"/>
                      <a:r>
                        <a:rPr lang="en-US" sz="1100" b="0" i="0" u="none" strike="noStrike" dirty="1">
                          <a:solidFill>
                            <a:srgbClr val="000000"/>
                          </a:solidFill>
                          <a:effectLst/>
                          <a:latin typeface="Calibri" panose="020f0502020204030204" pitchFamily="34" charset="0"/>
                        </a:rPr>
                        <a:t>Dominican Republic</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9256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24105 (419)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633 (18)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3350332066"/>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691837741"/>
              </p:ext>
            </p:extLst>
          </p:nvPr>
        </p:nvGraphicFramePr>
        <p:xfrm>
          <a:off x="6172200" y="1375025"/>
          <a:ext cx="5157788" cy="4491003"/>
        </p:xfrm>
        <a:graphic>
          <a:graphicData uri="http://schemas.openxmlformats.org/drawingml/2006/table">
            <a:tbl>
              <a:tblPr firstRow="1" bandRow="1">
                <a:tableStyleId>{3B4B98B0-60AC-42C2-AFA5-B58CD77FA1E5}</a:tableStyleId>
              </a:tblPr>
              <a:tblGrid>
                <a:gridCol w="940981">
                  <a:extLst>
                    <a:ext uri="{9D8B030D-6E8A-4147-A177-3AD203B41FA5}">
                      <a16:colId xmlns:a16="http://schemas.microsoft.com/office/drawing/2014/main" val="2875121375"/>
                    </a:ext>
                  </a:extLst>
                </a:gridCol>
                <a:gridCol w="659219">
                  <a:extLst>
                    <a:ext uri="{9D8B030D-6E8A-4147-A177-3AD203B41FA5}">
                      <a16:colId xmlns:a16="http://schemas.microsoft.com/office/drawing/2014/main" val="1992441260"/>
                    </a:ext>
                  </a:extLst>
                </a:gridCol>
                <a:gridCol w="1070043">
                  <a:extLst>
                    <a:ext uri="{9D8B030D-6E8A-4147-A177-3AD203B41FA5}">
                      <a16:colId xmlns:a16="http://schemas.microsoft.com/office/drawing/2014/main" val="1200645635"/>
                    </a:ext>
                  </a:extLst>
                </a:gridCol>
                <a:gridCol w="836578">
                  <a:extLst>
                    <a:ext uri="{9D8B030D-6E8A-4147-A177-3AD203B41FA5}">
                      <a16:colId xmlns:a16="http://schemas.microsoft.com/office/drawing/2014/main" val="2037567880"/>
                    </a:ext>
                  </a:extLst>
                </a:gridCol>
                <a:gridCol w="791336">
                  <a:extLst>
                    <a:ext uri="{9D8B030D-6E8A-4147-A177-3AD203B41FA5}">
                      <a16:colId xmlns:a16="http://schemas.microsoft.com/office/drawing/2014/main" val="4151132420"/>
                    </a:ext>
                  </a:extLst>
                </a:gridCol>
                <a:gridCol w="859631">
                  <a:extLst>
                    <a:ext uri="{9D8B030D-6E8A-4147-A177-3AD203B41FA5}">
                      <a16:colId xmlns:a16="http://schemas.microsoft.com/office/drawing/2014/main" val="1900498803"/>
                    </a:ext>
                  </a:extLst>
                </a:gridCol>
              </a:tblGrid>
              <a:tr h="549468">
                <a:tc>
                  <a:txBody>
                    <a:bodyPr/>
                    <a:lstStyle/>
                    <a:p>
                      <a:pPr marL="0" algn="ctr" defTabSz="914400" rtl="0" eaLnBrk="1" latinLnBrk="0" hangingPunct="1"/>
                      <a:r>
                        <a:rPr lang="en-US" sz="11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1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1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tc>
                <a:tc>
                  <a:txBody>
                    <a:bodyPr/>
                    <a:lstStyle/>
                    <a:p>
                      <a:pPr algn="ctr"/>
                      <a:r>
                        <a:rPr lang="en-US" sz="1100" dirty="1"/>
                        <a:t>Cases/ 1M Pop.</a:t>
                      </a:r>
                    </a:p>
                  </a:txBody>
                  <a:tcPr/>
                </a:tc>
                <a:tc>
                  <a:txBody>
                    <a:bodyPr/>
                    <a:lstStyle/>
                    <a:p>
                      <a:pPr marL="0" algn="ctr" defTabSz="914400" rtl="0" eaLnBrk="1" latinLnBrk="0" hangingPunct="1"/>
                      <a:r>
                        <a:rPr lang="en-US" sz="1100" b="1" kern="1200" dirty="1">
                          <a:solidFill>
                            <a:schemeClr val="tx1"/>
                          </a:solidFill>
                          <a:latin typeface="+mn-lt"/>
                          <a:ea typeface="+mn-ea"/>
                          <a:cs typeface="+mn-cs"/>
                        </a:rPr>
                        <a:t>Deaths/ 1M Pop</a:t>
                      </a:r>
                    </a:p>
                  </a:txBody>
                  <a:tcPr/>
                </a:tc>
                <a:extLst>
                  <a:ext uri="{0D108BD9-81ED-4DB2-BD59-A6C34878D82A}">
                    <a16:rowId xmlns:a16="http://schemas.microsoft.com/office/drawing/2014/main" val="1341419186"/>
                  </a:ext>
                </a:extLst>
              </a:tr>
              <a:tr h="309382">
                <a:tc>
                  <a:txBody>
                    <a:bodyPr/>
                    <a:lstStyle/>
                    <a:p>
                      <a:pPr algn="l" fontAlgn="b"/>
                      <a:r>
                        <a:rPr lang="en-US" sz="1100" b="0" i="0" u="none" strike="noStrike" dirty="1">
                          <a:solidFill>
                            <a:srgbClr val="000000"/>
                          </a:solidFill>
                          <a:effectLst/>
                          <a:latin typeface="Calibri" panose="020f0502020204030204" pitchFamily="34" charset="0"/>
                        </a:rPr>
                        <a:t>Singapore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9252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41216 (247)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7047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260173922"/>
                  </a:ext>
                </a:extLst>
              </a:tr>
              <a:tr h="295628">
                <a:tc>
                  <a:txBody>
                    <a:bodyPr/>
                    <a:lstStyle/>
                    <a:p>
                      <a:pPr algn="l" fontAlgn="b"/>
                      <a:r>
                        <a:rPr lang="en-US" sz="1100" b="0" i="0" u="none" strike="noStrike" dirty="1">
                          <a:solidFill>
                            <a:srgbClr val="000000"/>
                          </a:solidFill>
                          <a:effectLst/>
                          <a:latin typeface="Calibri" panose="020f0502020204030204" pitchFamily="34" charset="0"/>
                        </a:rPr>
                        <a:t>Honduras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8847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10299 (643)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336 (6)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976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1820816567"/>
                  </a:ext>
                </a:extLst>
              </a:tr>
              <a:tr h="314884">
                <a:tc>
                  <a:txBody>
                    <a:bodyPr/>
                    <a:lstStyle/>
                    <a:p>
                      <a:pPr algn="l" fontAlgn="b"/>
                      <a:r>
                        <a:rPr lang="en-US" sz="1100" b="0" i="0" u="none" strike="noStrike" dirty="1">
                          <a:solidFill>
                            <a:srgbClr val="000000"/>
                          </a:solidFill>
                          <a:effectLst/>
                          <a:latin typeface="Calibri" panose="020f0502020204030204" pitchFamily="34" charset="0"/>
                        </a:rPr>
                        <a:t>Guatemala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8619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11251 (545)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432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598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1835411294"/>
                  </a:ext>
                </a:extLst>
              </a:tr>
              <a:tr h="313483">
                <a:tc>
                  <a:txBody>
                    <a:bodyPr/>
                    <a:lstStyle/>
                    <a:p>
                      <a:pPr algn="l" fontAlgn="b"/>
                      <a:r>
                        <a:rPr lang="en-US" sz="1100" b="0" i="0" u="none" strike="noStrike" dirty="1">
                          <a:solidFill>
                            <a:srgbClr val="000000"/>
                          </a:solidFill>
                          <a:effectLst/>
                          <a:latin typeface="Calibri" panose="020f0502020204030204" pitchFamily="34" charset="0"/>
                        </a:rPr>
                        <a:t>Panama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8353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22597 (635)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470 (13)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5240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a:t>
                      </a:r>
                    </a:p>
                  </a:txBody>
                  <a:tcPr marL="9525" marR="9525" marT="9525" marB="0" anchor="ctr"/>
                </a:tc>
                <a:extLst>
                  <a:ext uri="{0D108BD9-81ED-4DB2-BD59-A6C34878D82A}">
                    <a16:rowId xmlns:a16="http://schemas.microsoft.com/office/drawing/2014/main" val="2740675659"/>
                  </a:ext>
                </a:extLst>
              </a:tr>
              <a:tr h="318977">
                <a:tc>
                  <a:txBody>
                    <a:bodyPr/>
                    <a:lstStyle/>
                    <a:p>
                      <a:pPr algn="l" fontAlgn="b"/>
                      <a:r>
                        <a:rPr lang="en-US" sz="1100" b="0" i="0" u="none" strike="noStrike" dirty="1">
                          <a:solidFill>
                            <a:srgbClr val="000000"/>
                          </a:solidFill>
                          <a:effectLst/>
                          <a:latin typeface="Calibri" panose="020f0502020204030204" pitchFamily="34" charset="0"/>
                        </a:rPr>
                        <a:t>Kuwait</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8331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37533 (575)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306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8794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571276274"/>
                  </a:ext>
                </a:extLst>
              </a:tr>
              <a:tr h="287079">
                <a:tc>
                  <a:txBody>
                    <a:bodyPr/>
                    <a:lstStyle/>
                    <a:p>
                      <a:pPr algn="l" fontAlgn="b"/>
                      <a:r>
                        <a:rPr lang="en-US" sz="1100" b="0" i="0" u="none" strike="noStrike" dirty="1">
                          <a:solidFill>
                            <a:srgbClr val="000000"/>
                          </a:solidFill>
                          <a:effectLst/>
                          <a:latin typeface="Calibri" panose="020f0502020204030204" pitchFamily="34" charset="0"/>
                        </a:rPr>
                        <a:t>Ghana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8114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12590 (397)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66 (8)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688914232"/>
                  </a:ext>
                </a:extLst>
              </a:tr>
              <a:tr h="297711">
                <a:tc>
                  <a:txBody>
                    <a:bodyPr/>
                    <a:lstStyle/>
                    <a:p>
                      <a:pPr algn="l" fontAlgn="b"/>
                      <a:r>
                        <a:rPr lang="en-US" sz="1100" b="0" i="0" u="none" strike="noStrike" dirty="1">
                          <a:solidFill>
                            <a:srgbClr val="000000"/>
                          </a:solidFill>
                          <a:effectLst/>
                          <a:latin typeface="Calibri" panose="020f0502020204030204" pitchFamily="34" charset="0"/>
                        </a:rPr>
                        <a:t>Germany</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6154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188604 (352)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8851 (31)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2262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4262033740"/>
                  </a:ext>
                </a:extLst>
              </a:tr>
              <a:tr h="313830">
                <a:tc>
                  <a:txBody>
                    <a:bodyPr/>
                    <a:lstStyle/>
                    <a:p>
                      <a:pPr algn="l" fontAlgn="b"/>
                      <a:r>
                        <a:rPr lang="en-US" sz="1100" b="0" i="0" u="none" strike="noStrike" dirty="1">
                          <a:solidFill>
                            <a:srgbClr val="000000"/>
                          </a:solidFill>
                          <a:effectLst/>
                          <a:latin typeface="Calibri" panose="020f0502020204030204" pitchFamily="34" charset="0"/>
                        </a:rPr>
                        <a:t>Nepal</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5990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7177 (586)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0.7</a:t>
                      </a:r>
                    </a:p>
                  </a:txBody>
                  <a:tcPr marL="9525" marR="9525" marT="9525" marB="0" anchor="ctr"/>
                </a:tc>
                <a:extLst>
                  <a:ext uri="{0D108BD9-81ED-4DB2-BD59-A6C34878D82A}">
                    <a16:rowId xmlns:a16="http://schemas.microsoft.com/office/drawing/2014/main" val="609558665"/>
                  </a:ext>
                </a:extLst>
              </a:tr>
              <a:tr h="294569">
                <a:tc>
                  <a:txBody>
                    <a:bodyPr/>
                    <a:lstStyle/>
                    <a:p>
                      <a:pPr algn="l" fontAlgn="b"/>
                      <a:r>
                        <a:rPr lang="en-US" sz="1100" b="0" i="0" u="none" strike="noStrike" dirty="1">
                          <a:solidFill>
                            <a:srgbClr val="000000"/>
                          </a:solidFill>
                          <a:effectLst/>
                          <a:latin typeface="Calibri" panose="020f0502020204030204" pitchFamily="34" charset="0"/>
                        </a:rPr>
                        <a:t>Kazakhstan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5860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15877 (335)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97 (9)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672493121"/>
                  </a:ext>
                </a:extLst>
              </a:tr>
              <a:tr h="274104">
                <a:tc>
                  <a:txBody>
                    <a:bodyPr/>
                    <a:lstStyle/>
                    <a:p>
                      <a:pPr algn="l" fontAlgn="b"/>
                      <a:r>
                        <a:rPr lang="en-US" sz="1100" b="0" i="0" u="none" strike="noStrike" dirty="1">
                          <a:solidFill>
                            <a:srgbClr val="000000"/>
                          </a:solidFill>
                          <a:effectLst/>
                          <a:latin typeface="Calibri" panose="020f0502020204030204" pitchFamily="34" charset="0"/>
                        </a:rPr>
                        <a:t>Puerto Rico</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5856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6003 (52)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147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1772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600025269"/>
                  </a:ext>
                </a:extLst>
              </a:tr>
              <a:tr h="340241">
                <a:tc>
                  <a:txBody>
                    <a:bodyPr/>
                    <a:lstStyle/>
                    <a:p>
                      <a:pPr algn="l" fontAlgn="b"/>
                      <a:r>
                        <a:rPr lang="en-US" sz="1100" b="0" i="0" u="none" strike="noStrike" dirty="1">
                          <a:solidFill>
                            <a:srgbClr val="000000"/>
                          </a:solidFill>
                          <a:effectLst/>
                          <a:latin typeface="Calibri" panose="020f0502020204030204" pitchFamily="34" charset="0"/>
                        </a:rPr>
                        <a:t>Bahrain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5727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19961 (408)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11752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1530035035"/>
                  </a:ext>
                </a:extLst>
              </a:tr>
              <a:tr h="287079">
                <a:tc>
                  <a:txBody>
                    <a:bodyPr/>
                    <a:lstStyle/>
                    <a:p>
                      <a:pPr algn="l" fontAlgn="b"/>
                      <a:r>
                        <a:rPr lang="en-US" sz="1100" b="0" i="0" u="none" strike="noStrike" dirty="1">
                          <a:solidFill>
                            <a:srgbClr val="000000"/>
                          </a:solidFill>
                          <a:effectLst/>
                          <a:latin typeface="Calibri" panose="020f0502020204030204" pitchFamily="34" charset="0"/>
                        </a:rPr>
                        <a:t>Moldova**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5222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12732 (478)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433 (10)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3156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953166522"/>
                  </a:ext>
                </a:extLst>
              </a:tr>
              <a:tr h="294568">
                <a:tc>
                  <a:txBody>
                    <a:bodyPr/>
                    <a:lstStyle/>
                    <a:p>
                      <a:pPr algn="l" fontAlgn="b"/>
                      <a:r>
                        <a:rPr lang="en-US" sz="1100" b="0" i="0" u="none" strike="noStrike" dirty="1">
                          <a:solidFill>
                            <a:srgbClr val="000000"/>
                          </a:solidFill>
                          <a:effectLst/>
                          <a:latin typeface="Calibri" panose="020f0502020204030204" pitchFamily="34" charset="0"/>
                        </a:rPr>
                        <a:t>Romania**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5192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22760 (345)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1451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1183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268854707"/>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568069" y="5789442"/>
            <a:ext cx="2356701"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
        <p:nvSpPr>
          <p:cNvPr id="12" name="TextBox 11">
            <a:extLst>
              <a:ext uri="{FF2B5EF4-FFF2-40B4-BE49-F238E27FC236}">
                <a16:creationId xmlns:a16="http://schemas.microsoft.com/office/drawing/2014/main" id="{8CDE0980-8444-466E-885A-D8CDF92ED1F3}"/>
              </a:ext>
            </a:extLst>
          </p:cNvPr>
          <p:cNvSpPr txBox="1"/>
          <p:nvPr/>
        </p:nvSpPr>
        <p:spPr>
          <a:xfrm>
            <a:off x="6096000" y="5792684"/>
            <a:ext cx="2149202" cy="230832"/>
          </a:xfrm>
          <a:prstGeom prst="rect"/>
          <a:noFill/>
        </p:spPr>
        <p:txBody>
          <a:bodyPr wrap="square" rtlCol="0">
            <a:spAutoFit/>
          </a:bodyPr>
          <a:lstStyle/>
          <a:p>
            <a:r>
              <a:rPr lang="en-US" sz="900" dirty="1">
                <a:solidFill>
                  <a:schemeClr val="bg1">
                    <a:lumMod val="65000"/>
                  </a:schemeClr>
                </a:solidFill>
              </a:rPr>
              <a:t>** Indicates moved up a risk category</a:t>
            </a:r>
          </a:p>
        </p:txBody>
      </p:sp>
    </p:spTree>
    <p:extLst>
      <p:ext uri="{BB962C8B-B14F-4D97-AF65-F5344CB8AC3E}">
        <p14:creationId xmlns:p14="http://schemas.microsoft.com/office/powerpoint/2010/main" val="372648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HIGH RISK (1,000-5,000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2307251957"/>
              </p:ext>
            </p:extLst>
          </p:nvPr>
        </p:nvGraphicFramePr>
        <p:xfrm>
          <a:off x="839788" y="1380803"/>
          <a:ext cx="5220569" cy="4571993"/>
        </p:xfrm>
        <a:graphic>
          <a:graphicData uri="http://schemas.openxmlformats.org/drawingml/2006/table">
            <a:tbl>
              <a:tblPr firstRow="1" bandRow="1">
                <a:tableStyleId>{3B4B98B0-60AC-42C2-AFA5-B58CD77FA1E5}</a:tableStyleId>
              </a:tblPr>
              <a:tblGrid>
                <a:gridCol w="1042175">
                  <a:extLst>
                    <a:ext uri="{9D8B030D-6E8A-4147-A177-3AD203B41FA5}">
                      <a16:colId xmlns:a16="http://schemas.microsoft.com/office/drawing/2014/main" val="2875121375"/>
                    </a:ext>
                  </a:extLst>
                </a:gridCol>
                <a:gridCol w="610013">
                  <a:extLst>
                    <a:ext uri="{9D8B030D-6E8A-4147-A177-3AD203B41FA5}">
                      <a16:colId xmlns:a16="http://schemas.microsoft.com/office/drawing/2014/main" val="71849793"/>
                    </a:ext>
                  </a:extLst>
                </a:gridCol>
                <a:gridCol w="1068347">
                  <a:extLst>
                    <a:ext uri="{9D8B030D-6E8A-4147-A177-3AD203B41FA5}">
                      <a16:colId xmlns:a16="http://schemas.microsoft.com/office/drawing/2014/main" val="2692257280"/>
                    </a:ext>
                  </a:extLst>
                </a:gridCol>
                <a:gridCol w="817124">
                  <a:extLst>
                    <a:ext uri="{9D8B030D-6E8A-4147-A177-3AD203B41FA5}">
                      <a16:colId xmlns:a16="http://schemas.microsoft.com/office/drawing/2014/main" val="2381864057"/>
                    </a:ext>
                  </a:extLst>
                </a:gridCol>
                <a:gridCol w="982493">
                  <a:extLst>
                    <a:ext uri="{9D8B030D-6E8A-4147-A177-3AD203B41FA5}">
                      <a16:colId xmlns:a16="http://schemas.microsoft.com/office/drawing/2014/main" val="834820919"/>
                    </a:ext>
                  </a:extLst>
                </a:gridCol>
                <a:gridCol w="700417">
                  <a:extLst>
                    <a:ext uri="{9D8B030D-6E8A-4147-A177-3AD203B41FA5}">
                      <a16:colId xmlns:a16="http://schemas.microsoft.com/office/drawing/2014/main" val="3891846621"/>
                    </a:ext>
                  </a:extLst>
                </a:gridCol>
              </a:tblGrid>
              <a:tr h="536888">
                <a:tc>
                  <a:txBody>
                    <a:bodyPr/>
                    <a:lstStyle/>
                    <a:p>
                      <a:pPr algn="ctr"/>
                      <a:r>
                        <a:rPr lang="en-US" sz="1100" dirty="1"/>
                        <a:t>Country</a:t>
                      </a:r>
                    </a:p>
                  </a:txBody>
                  <a:tcPr/>
                </a:tc>
                <a:tc>
                  <a:txBody>
                    <a:bodyPr/>
                    <a:lstStyle/>
                    <a:p>
                      <a:pPr algn="ctr"/>
                      <a:r>
                        <a:rPr lang="en-US" sz="1100" dirty="1"/>
                        <a:t>Active Cases</a:t>
                      </a:r>
                    </a:p>
                  </a:txBody>
                  <a:tcPr anchor="ctr"/>
                </a:tc>
                <a:tc>
                  <a:txBody>
                    <a:bodyPr/>
                    <a:lstStyle/>
                    <a:p>
                      <a:pPr algn="ctr"/>
                      <a:r>
                        <a:rPr lang="en-US" sz="1100" dirty="1"/>
                        <a:t>Confirmed (New)</a:t>
                      </a:r>
                    </a:p>
                  </a:txBody>
                  <a:tcPr anchor="ct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nchor="ctr"/>
                </a:tc>
                <a:tc>
                  <a:txBody>
                    <a:bodyPr/>
                    <a:lstStyle/>
                    <a:p>
                      <a:pPr algn="ctr"/>
                      <a:r>
                        <a:rPr lang="en-US" sz="1100" dirty="1"/>
                        <a:t>Cases/ 1M Pop.</a:t>
                      </a:r>
                    </a:p>
                  </a:txBody>
                  <a:tcPr anchor="ctr"/>
                </a:tc>
                <a:tc>
                  <a:txBody>
                    <a:bodyPr/>
                    <a:lstStyle/>
                    <a:p>
                      <a:pPr algn="ctr"/>
                      <a:r>
                        <a:rPr lang="en-US" sz="1100" dirty="1"/>
                        <a:t>Deaths/ 1M Pop</a:t>
                      </a:r>
                    </a:p>
                  </a:txBody>
                  <a:tcPr anchor="ctr"/>
                </a:tc>
                <a:extLst>
                  <a:ext uri="{0D108BD9-81ED-4DB2-BD59-A6C34878D82A}">
                    <a16:rowId xmlns:a16="http://schemas.microsoft.com/office/drawing/2014/main" val="1341419186"/>
                  </a:ext>
                </a:extLst>
              </a:tr>
              <a:tr h="269007">
                <a:tc>
                  <a:txBody>
                    <a:bodyPr/>
                    <a:lstStyle/>
                    <a:p>
                      <a:pPr algn="l" fontAlgn="b"/>
                      <a:r>
                        <a:rPr lang="en-US" sz="1100" b="0" i="0" u="none" strike="noStrike" dirty="1">
                          <a:solidFill>
                            <a:srgbClr val="000000"/>
                          </a:solidFill>
                          <a:effectLst/>
                          <a:latin typeface="Calibri" panose="020f0502020204030204" pitchFamily="34" charset="0"/>
                        </a:rPr>
                        <a:t>Azerbaijan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4783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10991 (329)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133 (7)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2260173922"/>
                  </a:ext>
                </a:extLst>
              </a:tr>
              <a:tr h="269007">
                <a:tc>
                  <a:txBody>
                    <a:bodyPr/>
                    <a:lstStyle/>
                    <a:p>
                      <a:pPr algn="l" fontAlgn="b"/>
                      <a:r>
                        <a:rPr lang="en-US" sz="1100" b="0" i="0" u="none" strike="noStrike" dirty="1">
                          <a:solidFill>
                            <a:srgbClr val="000000"/>
                          </a:solidFill>
                          <a:effectLst/>
                          <a:latin typeface="Calibri" panose="020f0502020204030204" pitchFamily="34" charset="0"/>
                        </a:rPr>
                        <a:t>Haiti</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4582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4688 (141)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82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399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820816567"/>
                  </a:ext>
                </a:extLst>
              </a:tr>
              <a:tr h="269007">
                <a:tc>
                  <a:txBody>
                    <a:bodyPr/>
                    <a:lstStyle/>
                    <a:p>
                      <a:pPr algn="l" fontAlgn="b"/>
                      <a:r>
                        <a:rPr lang="en-US" sz="1100" b="0" i="0" u="none" strike="noStrike" dirty="1">
                          <a:solidFill>
                            <a:srgbClr val="000000"/>
                          </a:solidFill>
                          <a:effectLst/>
                          <a:latin typeface="Calibri" panose="020f0502020204030204" pitchFamily="34" charset="0"/>
                        </a:rPr>
                        <a:t>Sudan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4567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8020 (280)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487 (10)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501154767"/>
                  </a:ext>
                </a:extLst>
              </a:tr>
              <a:tr h="269007">
                <a:tc>
                  <a:txBody>
                    <a:bodyPr/>
                    <a:lstStyle/>
                    <a:p>
                      <a:pPr algn="l" fontAlgn="b"/>
                      <a:r>
                        <a:rPr lang="en-US" sz="1100" b="0" i="0" u="none" strike="noStrike" dirty="1">
                          <a:solidFill>
                            <a:srgbClr val="000000"/>
                          </a:solidFill>
                          <a:effectLst/>
                          <a:latin typeface="Calibri" panose="020f0502020204030204" pitchFamily="34" charset="0"/>
                        </a:rPr>
                        <a:t>Congo (Kinshasa)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5100 (126)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115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304375435"/>
                  </a:ext>
                </a:extLst>
              </a:tr>
              <a:tr h="269007">
                <a:tc>
                  <a:txBody>
                    <a:bodyPr/>
                    <a:lstStyle/>
                    <a:p>
                      <a:pPr algn="l" fontAlgn="b"/>
                      <a:r>
                        <a:rPr lang="en-US" sz="1100" b="0" i="0" u="none" strike="noStrike" dirty="1">
                          <a:solidFill>
                            <a:srgbClr val="000000"/>
                          </a:solidFill>
                          <a:effectLst/>
                          <a:latin typeface="Calibri" panose="020f0502020204030204" pitchFamily="34" charset="0"/>
                        </a:rPr>
                        <a:t>Israel</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19783 (288)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303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2151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3053803976"/>
                  </a:ext>
                </a:extLst>
              </a:tr>
              <a:tr h="269007">
                <a:tc>
                  <a:txBody>
                    <a:bodyPr/>
                    <a:lstStyle/>
                    <a:p>
                      <a:pPr algn="l" fontAlgn="b"/>
                      <a:r>
                        <a:rPr lang="en-US" sz="1100" b="0" i="0" u="none" strike="noStrike" dirty="1">
                          <a:solidFill>
                            <a:srgbClr val="000000"/>
                          </a:solidFill>
                          <a:effectLst/>
                          <a:latin typeface="Calibri" panose="020f0502020204030204" pitchFamily="34" charset="0"/>
                        </a:rPr>
                        <a:t>Cameroon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9864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276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4258874425"/>
                  </a:ext>
                </a:extLst>
              </a:tr>
              <a:tr h="269007">
                <a:tc>
                  <a:txBody>
                    <a:bodyPr/>
                    <a:lstStyle/>
                    <a:p>
                      <a:pPr algn="l" fontAlgn="b"/>
                      <a:r>
                        <a:rPr lang="en-US" sz="1100" b="0" i="0" u="none" strike="noStrike" dirty="1">
                          <a:solidFill>
                            <a:srgbClr val="000000"/>
                          </a:solidFill>
                          <a:effectLst/>
                          <a:latin typeface="Calibri" panose="020f0502020204030204" pitchFamily="34" charset="0"/>
                        </a:rPr>
                        <a:t>Cote d'Ivoire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6063 (384)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021659586"/>
                  </a:ext>
                </a:extLst>
              </a:tr>
              <a:tr h="269007">
                <a:tc>
                  <a:txBody>
                    <a:bodyPr/>
                    <a:lstStyle/>
                    <a:p>
                      <a:pPr algn="l" fontAlgn="b"/>
                      <a:r>
                        <a:rPr lang="en-US" sz="1100" b="0" i="0" u="none" strike="noStrike" dirty="1">
                          <a:solidFill>
                            <a:srgbClr val="000000"/>
                          </a:solidFill>
                          <a:effectLst/>
                          <a:latin typeface="Calibri" panose="020f0502020204030204" pitchFamily="34" charset="0"/>
                        </a:rPr>
                        <a:t>Ethiopia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2847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3759 (129)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63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0.5</a:t>
                      </a:r>
                    </a:p>
                  </a:txBody>
                  <a:tcPr marL="9525" marR="9525" marT="9525" marB="0" anchor="ctr"/>
                </a:tc>
                <a:extLst>
                  <a:ext uri="{0D108BD9-81ED-4DB2-BD59-A6C34878D82A}">
                    <a16:rowId xmlns:a16="http://schemas.microsoft.com/office/drawing/2014/main" val="875041793"/>
                  </a:ext>
                </a:extLst>
              </a:tr>
              <a:tr h="269007">
                <a:tc>
                  <a:txBody>
                    <a:bodyPr/>
                    <a:lstStyle/>
                    <a:p>
                      <a:pPr algn="l" fontAlgn="b"/>
                      <a:r>
                        <a:rPr lang="en-US" sz="1100" b="0" i="0" u="none" strike="noStrike" dirty="1">
                          <a:solidFill>
                            <a:srgbClr val="000000"/>
                          </a:solidFill>
                          <a:effectLst/>
                          <a:latin typeface="Calibri" panose="020f0502020204030204" pitchFamily="34" charset="0"/>
                        </a:rPr>
                        <a:t>Gabon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4229 (115)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860750229"/>
                  </a:ext>
                </a:extLst>
              </a:tr>
              <a:tr h="269007">
                <a:tc>
                  <a:txBody>
                    <a:bodyPr/>
                    <a:lstStyle/>
                    <a:p>
                      <a:pPr algn="l" fontAlgn="b"/>
                      <a:r>
                        <a:rPr lang="en-US" sz="1100" b="0" i="0" u="none" strike="noStrike" dirty="1">
                          <a:solidFill>
                            <a:srgbClr val="000000"/>
                          </a:solidFill>
                          <a:effectLst/>
                          <a:latin typeface="Calibri" panose="020f0502020204030204" pitchFamily="34" charset="0"/>
                        </a:rPr>
                        <a:t>Kenya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4044 (184)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561199492"/>
                  </a:ext>
                </a:extLst>
              </a:tr>
              <a:tr h="269007">
                <a:tc>
                  <a:txBody>
                    <a:bodyPr/>
                    <a:lstStyle/>
                    <a:p>
                      <a:pPr algn="l" fontAlgn="b"/>
                      <a:r>
                        <a:rPr lang="en-US" sz="1100" b="0" i="0" u="none" strike="noStrike" dirty="1">
                          <a:solidFill>
                            <a:srgbClr val="000000"/>
                          </a:solidFill>
                          <a:effectLst/>
                          <a:latin typeface="Calibri" panose="020f0502020204030204" pitchFamily="34" charset="0"/>
                        </a:rPr>
                        <a:t>Algeria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2526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11268 (121)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799 (11)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1150141736"/>
                  </a:ext>
                </a:extLst>
              </a:tr>
              <a:tr h="269007">
                <a:tc>
                  <a:txBody>
                    <a:bodyPr/>
                    <a:lstStyle/>
                    <a:p>
                      <a:pPr algn="l" fontAlgn="b"/>
                      <a:r>
                        <a:rPr lang="en-US" sz="1100" b="0" i="0" u="none" strike="noStrike" dirty="1">
                          <a:solidFill>
                            <a:srgbClr val="000000"/>
                          </a:solidFill>
                          <a:effectLst/>
                          <a:latin typeface="Calibri" panose="020f0502020204030204" pitchFamily="34" charset="0"/>
                        </a:rPr>
                        <a:t>Venezuela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3386 (236)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28620526"/>
                  </a:ext>
                </a:extLst>
              </a:tr>
              <a:tr h="269007">
                <a:tc>
                  <a:txBody>
                    <a:bodyPr/>
                    <a:lstStyle/>
                    <a:p>
                      <a:pPr algn="l" fontAlgn="b"/>
                      <a:r>
                        <a:rPr lang="en-US" sz="1100" b="0" i="0" u="none" strike="noStrike" dirty="1">
                          <a:solidFill>
                            <a:srgbClr val="000000"/>
                          </a:solidFill>
                          <a:effectLst/>
                          <a:latin typeface="Calibri" panose="020f0502020204030204" pitchFamily="34" charset="0"/>
                        </a:rPr>
                        <a:t>N Macedonia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2469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4482 (183)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210 (9)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2151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1203449371"/>
                  </a:ext>
                </a:extLst>
              </a:tr>
              <a:tr h="269007">
                <a:tc>
                  <a:txBody>
                    <a:bodyPr/>
                    <a:lstStyle/>
                    <a:p>
                      <a:pPr algn="l" fontAlgn="b"/>
                      <a:r>
                        <a:rPr lang="en-US" sz="1100" b="0" i="0" u="none" strike="noStrike" dirty="1">
                          <a:solidFill>
                            <a:srgbClr val="000000"/>
                          </a:solidFill>
                          <a:effectLst/>
                          <a:latin typeface="Calibri" panose="020f0502020204030204" pitchFamily="34" charset="0"/>
                        </a:rPr>
                        <a:t>Czechia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10162 (51)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333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949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1407026775"/>
                  </a:ext>
                </a:extLst>
              </a:tr>
              <a:tr h="269007">
                <a:tc>
                  <a:txBody>
                    <a:bodyPr/>
                    <a:lstStyle/>
                    <a:p>
                      <a:pPr algn="l" fontAlgn="b"/>
                      <a:r>
                        <a:rPr lang="en-US" sz="1100" b="0" i="0" u="none" strike="noStrike" dirty="1">
                          <a:solidFill>
                            <a:srgbClr val="000000"/>
                          </a:solidFill>
                          <a:effectLst/>
                          <a:latin typeface="Calibri" panose="020f0502020204030204" pitchFamily="34" charset="0"/>
                        </a:rPr>
                        <a:t>CAR</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2144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2564 (154)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 (4)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266343693"/>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425549901"/>
              </p:ext>
            </p:extLst>
          </p:nvPr>
        </p:nvGraphicFramePr>
        <p:xfrm>
          <a:off x="6159500" y="1386898"/>
          <a:ext cx="5157788" cy="4297687"/>
        </p:xfrm>
        <a:graphic>
          <a:graphicData uri="http://schemas.openxmlformats.org/drawingml/2006/table">
            <a:tbl>
              <a:tblPr firstRow="1" bandRow="1">
                <a:tableStyleId>{3B4B98B0-60AC-42C2-AFA5-B58CD77FA1E5}</a:tableStyleId>
              </a:tblPr>
              <a:tblGrid>
                <a:gridCol w="985579">
                  <a:extLst>
                    <a:ext uri="{9D8B030D-6E8A-4147-A177-3AD203B41FA5}">
                      <a16:colId xmlns:a16="http://schemas.microsoft.com/office/drawing/2014/main" val="2875121375"/>
                    </a:ext>
                  </a:extLst>
                </a:gridCol>
                <a:gridCol w="614621">
                  <a:extLst>
                    <a:ext uri="{9D8B030D-6E8A-4147-A177-3AD203B41FA5}">
                      <a16:colId xmlns:a16="http://schemas.microsoft.com/office/drawing/2014/main" val="1992441260"/>
                    </a:ext>
                  </a:extLst>
                </a:gridCol>
                <a:gridCol w="1070043">
                  <a:extLst>
                    <a:ext uri="{9D8B030D-6E8A-4147-A177-3AD203B41FA5}">
                      <a16:colId xmlns:a16="http://schemas.microsoft.com/office/drawing/2014/main" val="1200645635"/>
                    </a:ext>
                  </a:extLst>
                </a:gridCol>
                <a:gridCol w="836578">
                  <a:extLst>
                    <a:ext uri="{9D8B030D-6E8A-4147-A177-3AD203B41FA5}">
                      <a16:colId xmlns:a16="http://schemas.microsoft.com/office/drawing/2014/main" val="2037567880"/>
                    </a:ext>
                  </a:extLst>
                </a:gridCol>
                <a:gridCol w="791336">
                  <a:extLst>
                    <a:ext uri="{9D8B030D-6E8A-4147-A177-3AD203B41FA5}">
                      <a16:colId xmlns:a16="http://schemas.microsoft.com/office/drawing/2014/main" val="4151132420"/>
                    </a:ext>
                  </a:extLst>
                </a:gridCol>
                <a:gridCol w="859631">
                  <a:extLst>
                    <a:ext uri="{9D8B030D-6E8A-4147-A177-3AD203B41FA5}">
                      <a16:colId xmlns:a16="http://schemas.microsoft.com/office/drawing/2014/main" val="1900498803"/>
                    </a:ext>
                  </a:extLst>
                </a:gridCol>
              </a:tblGrid>
              <a:tr h="522307">
                <a:tc>
                  <a:txBody>
                    <a:bodyPr/>
                    <a:lstStyle/>
                    <a:p>
                      <a:pPr algn="ctr"/>
                      <a:r>
                        <a:rPr lang="en-US" sz="1100" dirty="1"/>
                        <a:t>Country</a:t>
                      </a:r>
                    </a:p>
                  </a:txBody>
                  <a:tcPr/>
                </a:tc>
                <a:tc>
                  <a:txBody>
                    <a:bodyPr/>
                    <a:lstStyle/>
                    <a:p>
                      <a:pPr algn="ctr"/>
                      <a:r>
                        <a:rPr lang="en-US" sz="1100" dirty="1"/>
                        <a:t>Active Cases</a:t>
                      </a:r>
                    </a:p>
                  </a:txBody>
                  <a:tcPr anchor="ctr"/>
                </a:tc>
                <a:tc>
                  <a:txBody>
                    <a:bodyPr/>
                    <a:lstStyle/>
                    <a:p>
                      <a:pPr algn="ctr"/>
                      <a:r>
                        <a:rPr lang="en-US" sz="1100" dirty="1"/>
                        <a:t>Confirmed (New)</a:t>
                      </a:r>
                    </a:p>
                  </a:txBody>
                  <a:tcPr anchor="ctr"/>
                </a:tc>
                <a:tc>
                  <a:txBody>
                    <a:bodyPr/>
                    <a:lstStyle/>
                    <a:p>
                      <a:pPr marL="0" algn="ctr" defTabSz="914400" rtl="0" eaLnBrk="1" latinLnBrk="0" hangingPunct="1"/>
                      <a:r>
                        <a:rPr lang="en-US" sz="1100" b="1" kern="1200" dirty="1">
                          <a:solidFill>
                            <a:schemeClr val="tx1"/>
                          </a:solidFill>
                          <a:latin typeface="+mn-lt"/>
                          <a:ea typeface="+mn-ea"/>
                          <a:cs typeface="+mn-cs"/>
                        </a:rPr>
                        <a:t>Deaths (New)</a:t>
                      </a:r>
                    </a:p>
                  </a:txBody>
                  <a:tcPr anchor="ctr"/>
                </a:tc>
                <a:tc>
                  <a:txBody>
                    <a:bodyPr/>
                    <a:lstStyle/>
                    <a:p>
                      <a:pPr algn="ctr"/>
                      <a:r>
                        <a:rPr lang="en-US" sz="1100" dirty="1"/>
                        <a:t>Cases/ 1M Pop.</a:t>
                      </a:r>
                    </a:p>
                  </a:txBody>
                  <a:tcPr anchor="ctr"/>
                </a:tc>
                <a:tc>
                  <a:txBody>
                    <a:bodyPr/>
                    <a:lstStyle/>
                    <a:p>
                      <a:pPr algn="ctr"/>
                      <a:r>
                        <a:rPr lang="en-US" sz="1100" dirty="1"/>
                        <a:t>Deaths/ 1M Pop</a:t>
                      </a:r>
                    </a:p>
                  </a:txBody>
                  <a:tcPr anchor="ctr"/>
                </a:tc>
                <a:extLst>
                  <a:ext uri="{0D108BD9-81ED-4DB2-BD59-A6C34878D82A}">
                    <a16:rowId xmlns:a16="http://schemas.microsoft.com/office/drawing/2014/main" val="1341419186"/>
                  </a:ext>
                </a:extLst>
              </a:tr>
              <a:tr h="269670">
                <a:tc>
                  <a:txBody>
                    <a:bodyPr/>
                    <a:lstStyle/>
                    <a:p>
                      <a:pPr algn="l" fontAlgn="b"/>
                      <a:r>
                        <a:rPr lang="en-US" sz="1100" b="0" i="0" u="none" strike="noStrike" dirty="1">
                          <a:solidFill>
                            <a:srgbClr val="000000"/>
                          </a:solidFill>
                          <a:effectLst/>
                          <a:latin typeface="Calibri" panose="020f0502020204030204" pitchFamily="34" charset="0"/>
                        </a:rPr>
                        <a:t>Somalia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2696 (38)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88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260173922"/>
                  </a:ext>
                </a:extLst>
              </a:tr>
              <a:tr h="269670">
                <a:tc>
                  <a:txBody>
                    <a:bodyPr/>
                    <a:lstStyle/>
                    <a:p>
                      <a:pPr algn="l" fontAlgn="b"/>
                      <a:r>
                        <a:rPr lang="en-US" sz="1100" b="0" i="0" u="none" strike="noStrike" dirty="1">
                          <a:solidFill>
                            <a:srgbClr val="000000"/>
                          </a:solidFill>
                          <a:effectLst/>
                          <a:latin typeface="Calibri" panose="020f0502020204030204" pitchFamily="34" charset="0"/>
                        </a:rPr>
                        <a:t>El Salvador</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1850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4066 (125)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79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820816567"/>
                  </a:ext>
                </a:extLst>
              </a:tr>
              <a:tr h="269670">
                <a:tc>
                  <a:txBody>
                    <a:bodyPr/>
                    <a:lstStyle/>
                    <a:p>
                      <a:pPr algn="l" fontAlgn="b"/>
                      <a:r>
                        <a:rPr lang="en-US" sz="1100" b="0" i="0" u="none" strike="noStrike" dirty="1">
                          <a:solidFill>
                            <a:srgbClr val="000000"/>
                          </a:solidFill>
                          <a:effectLst/>
                          <a:latin typeface="Calibri" panose="020f0502020204030204" pitchFamily="34" charset="0"/>
                        </a:rPr>
                        <a:t>Mauritania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2223 (166)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95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1835411294"/>
                  </a:ext>
                </a:extLst>
              </a:tr>
              <a:tr h="269670">
                <a:tc>
                  <a:txBody>
                    <a:bodyPr/>
                    <a:lstStyle/>
                    <a:p>
                      <a:pPr algn="l" fontAlgn="b"/>
                      <a:r>
                        <a:rPr lang="en-US" sz="1100" b="0" i="0" u="none" strike="noStrike" dirty="1">
                          <a:solidFill>
                            <a:srgbClr val="000000"/>
                          </a:solidFill>
                          <a:effectLst/>
                          <a:latin typeface="Calibri" panose="020f0502020204030204" pitchFamily="34" charset="0"/>
                        </a:rPr>
                        <a:t>South Sudan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1693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1813 (37)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740675659"/>
                  </a:ext>
                </a:extLst>
              </a:tr>
              <a:tr h="269670">
                <a:tc>
                  <a:txBody>
                    <a:bodyPr/>
                    <a:lstStyle/>
                    <a:p>
                      <a:pPr algn="l" fontAlgn="b"/>
                      <a:r>
                        <a:rPr lang="en-US" sz="1100" b="0" i="0" u="none" strike="noStrike" dirty="1">
                          <a:solidFill>
                            <a:srgbClr val="000000"/>
                          </a:solidFill>
                          <a:effectLst/>
                          <a:latin typeface="Calibri" panose="020f0502020204030204" pitchFamily="34" charset="0"/>
                        </a:rPr>
                        <a:t>Senegal</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1690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5369 (122)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73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571276274"/>
                  </a:ext>
                </a:extLst>
              </a:tr>
              <a:tr h="269670">
                <a:tc>
                  <a:txBody>
                    <a:bodyPr/>
                    <a:lstStyle/>
                    <a:p>
                      <a:pPr algn="l" fontAlgn="b"/>
                      <a:r>
                        <a:rPr lang="en-US" sz="1100" b="0" i="0" u="none" strike="noStrike" dirty="1">
                          <a:solidFill>
                            <a:srgbClr val="000000"/>
                          </a:solidFill>
                          <a:effectLst/>
                          <a:latin typeface="Calibri" panose="020f0502020204030204" pitchFamily="34" charset="0"/>
                        </a:rPr>
                        <a:t>Greece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1642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3203 (55)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187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688914232"/>
                  </a:ext>
                </a:extLst>
              </a:tr>
              <a:tr h="269670">
                <a:tc>
                  <a:txBody>
                    <a:bodyPr/>
                    <a:lstStyle/>
                    <a:p>
                      <a:pPr algn="l" fontAlgn="b"/>
                      <a:r>
                        <a:rPr lang="en-US" sz="1100" b="0" i="0" u="none" strike="noStrike" dirty="1">
                          <a:solidFill>
                            <a:srgbClr val="000000"/>
                          </a:solidFill>
                          <a:effectLst/>
                          <a:latin typeface="Calibri" panose="020f0502020204030204" pitchFamily="34" charset="0"/>
                        </a:rPr>
                        <a:t>Uzbekistan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1532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5682 (189)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0.6</a:t>
                      </a:r>
                    </a:p>
                  </a:txBody>
                  <a:tcPr marL="9525" marR="9525" marT="9525" marB="0" anchor="ctr"/>
                </a:tc>
                <a:extLst>
                  <a:ext uri="{0D108BD9-81ED-4DB2-BD59-A6C34878D82A}">
                    <a16:rowId xmlns:a16="http://schemas.microsoft.com/office/drawing/2014/main" val="4262033740"/>
                  </a:ext>
                </a:extLst>
              </a:tr>
              <a:tr h="269670">
                <a:tc>
                  <a:txBody>
                    <a:bodyPr/>
                    <a:lstStyle/>
                    <a:p>
                      <a:pPr algn="l" fontAlgn="b"/>
                      <a:r>
                        <a:rPr lang="en-US" sz="1100" b="0" i="0" u="none" strike="noStrike" dirty="1">
                          <a:solidFill>
                            <a:srgbClr val="000000"/>
                          </a:solidFill>
                          <a:effectLst/>
                          <a:latin typeface="Calibri" panose="020f0502020204030204" pitchFamily="34" charset="0"/>
                        </a:rPr>
                        <a:t>Bulgaria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1478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3542 (89)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184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609558665"/>
                  </a:ext>
                </a:extLst>
              </a:tr>
              <a:tr h="269670">
                <a:tc>
                  <a:txBody>
                    <a:bodyPr/>
                    <a:lstStyle/>
                    <a:p>
                      <a:pPr algn="l" fontAlgn="b"/>
                      <a:r>
                        <a:rPr lang="en-US" sz="1100" b="0" i="0" u="none" strike="noStrike" dirty="1">
                          <a:solidFill>
                            <a:srgbClr val="000000"/>
                          </a:solidFill>
                          <a:effectLst/>
                          <a:latin typeface="Calibri" panose="020f0502020204030204" pitchFamily="34" charset="0"/>
                        </a:rPr>
                        <a:t>Tajikistan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1470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5221 (61)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548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672493121"/>
                  </a:ext>
                </a:extLst>
              </a:tr>
              <a:tr h="269670">
                <a:tc>
                  <a:txBody>
                    <a:bodyPr/>
                    <a:lstStyle/>
                    <a:p>
                      <a:pPr algn="l" fontAlgn="b"/>
                      <a:r>
                        <a:rPr lang="en-US" sz="1100" b="0" i="0" u="none" strike="noStrike" dirty="1">
                          <a:solidFill>
                            <a:srgbClr val="000000"/>
                          </a:solidFill>
                          <a:effectLst/>
                          <a:latin typeface="Calibri" panose="020f0502020204030204" pitchFamily="34" charset="0"/>
                        </a:rPr>
                        <a:t>Guinea-Bissau</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1324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1492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759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600025269"/>
                  </a:ext>
                </a:extLst>
              </a:tr>
              <a:tr h="269670">
                <a:tc>
                  <a:txBody>
                    <a:bodyPr/>
                    <a:lstStyle/>
                    <a:p>
                      <a:pPr algn="l" fontAlgn="b"/>
                      <a:r>
                        <a:rPr lang="en-US" sz="1100" b="0" i="0" u="none" strike="noStrike" dirty="1">
                          <a:solidFill>
                            <a:srgbClr val="000000"/>
                          </a:solidFill>
                          <a:effectLst/>
                          <a:latin typeface="Calibri" panose="020f0502020204030204" pitchFamily="34" charset="0"/>
                        </a:rPr>
                        <a:t>Guinea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1278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4668 (29)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30035035"/>
                  </a:ext>
                </a:extLst>
              </a:tr>
              <a:tr h="269670">
                <a:tc>
                  <a:txBody>
                    <a:bodyPr/>
                    <a:lstStyle/>
                    <a:p>
                      <a:pPr algn="l" fontAlgn="b"/>
                      <a:r>
                        <a:rPr lang="en-US" sz="1100" b="0" i="0" u="none" strike="noStrike" dirty="1">
                          <a:solidFill>
                            <a:srgbClr val="000000"/>
                          </a:solidFill>
                          <a:effectLst/>
                          <a:latin typeface="Calibri" panose="020f0502020204030204" pitchFamily="34" charset="0"/>
                        </a:rPr>
                        <a:t>South Korea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1177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12257 (59)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280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749281394"/>
                  </a:ext>
                </a:extLst>
              </a:tr>
              <a:tr h="269670">
                <a:tc>
                  <a:txBody>
                    <a:bodyPr/>
                    <a:lstStyle/>
                    <a:p>
                      <a:pPr algn="l" fontAlgn="b"/>
                      <a:r>
                        <a:rPr lang="en-US" sz="1000" b="0" i="0" u="none" strike="noStrike" dirty="1">
                          <a:solidFill>
                            <a:srgbClr val="000000"/>
                          </a:solidFill>
                          <a:effectLst/>
                          <a:latin typeface="Calibri" panose="020f0502020204030204" pitchFamily="34" charset="0"/>
                        </a:rPr>
                        <a:t>Equatorial Guinea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1117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1664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1188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1936636890"/>
                  </a:ext>
                </a:extLst>
              </a:tr>
              <a:tr h="269670">
                <a:tc>
                  <a:txBody>
                    <a:bodyPr/>
                    <a:lstStyle/>
                    <a:p>
                      <a:pPr algn="l" fontAlgn="b"/>
                      <a:r>
                        <a:rPr lang="en-US" sz="1100" b="0" i="0" u="none" strike="noStrike" dirty="1">
                          <a:solidFill>
                            <a:srgbClr val="000000"/>
                          </a:solidFill>
                          <a:effectLst/>
                          <a:latin typeface="Calibri" panose="020f0502020204030204" pitchFamily="34" charset="0"/>
                        </a:rPr>
                        <a:t>Djibouti</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1091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4545 (6)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4603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1574336100"/>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936624" y="5991572"/>
            <a:ext cx="2289361"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
        <p:nvSpPr>
          <p:cNvPr id="12" name="TextBox 11">
            <a:extLst>
              <a:ext uri="{FF2B5EF4-FFF2-40B4-BE49-F238E27FC236}">
                <a16:creationId xmlns:a16="http://schemas.microsoft.com/office/drawing/2014/main" id="{8CDE0980-8444-466E-885A-D8CDF92ED1F3}"/>
              </a:ext>
            </a:extLst>
          </p:cNvPr>
          <p:cNvSpPr txBox="1"/>
          <p:nvPr/>
        </p:nvSpPr>
        <p:spPr>
          <a:xfrm>
            <a:off x="6170612" y="5760740"/>
            <a:ext cx="5159376" cy="230832"/>
          </a:xfrm>
          <a:prstGeom prst="rect"/>
          <a:noFill/>
        </p:spPr>
        <p:txBody>
          <a:bodyPr wrap="square" rtlCol="0">
            <a:spAutoFit/>
          </a:bodyPr>
          <a:lstStyle/>
          <a:p>
            <a:r>
              <a:rPr lang="en-US" sz="900" dirty="1">
                <a:solidFill>
                  <a:schemeClr val="bg1">
                    <a:lumMod val="65000"/>
                  </a:schemeClr>
                </a:solidFill>
              </a:rPr>
              <a:t>* Indications moved down a risk category   ** Indicates moved up a risk category</a:t>
            </a:r>
          </a:p>
        </p:txBody>
      </p:sp>
    </p:spTree>
    <p:extLst>
      <p:ext uri="{BB962C8B-B14F-4D97-AF65-F5344CB8AC3E}">
        <p14:creationId xmlns:p14="http://schemas.microsoft.com/office/powerpoint/2010/main" val="112323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6611" y="105875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84900" y="105875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540099302"/>
              </p:ext>
            </p:extLst>
          </p:nvPr>
        </p:nvGraphicFramePr>
        <p:xfrm>
          <a:off x="862012" y="1477703"/>
          <a:ext cx="5220569" cy="4579770"/>
        </p:xfrm>
        <a:graphic>
          <a:graphicData uri="http://schemas.openxmlformats.org/drawingml/2006/table">
            <a:tbl>
              <a:tblPr firstRow="1" bandRow="1">
                <a:tableStyleId>{3B4B98B0-60AC-42C2-AFA5-B58CD77FA1E5}</a:tableStyleId>
              </a:tblPr>
              <a:tblGrid>
                <a:gridCol w="871095">
                  <a:extLst>
                    <a:ext uri="{9D8B030D-6E8A-4147-A177-3AD203B41FA5}">
                      <a16:colId xmlns:a16="http://schemas.microsoft.com/office/drawing/2014/main" val="2875121375"/>
                    </a:ext>
                  </a:extLst>
                </a:gridCol>
                <a:gridCol w="781093">
                  <a:extLst>
                    <a:ext uri="{9D8B030D-6E8A-4147-A177-3AD203B41FA5}">
                      <a16:colId xmlns:a16="http://schemas.microsoft.com/office/drawing/2014/main" val="71849793"/>
                    </a:ext>
                  </a:extLst>
                </a:gridCol>
                <a:gridCol w="1068347">
                  <a:extLst>
                    <a:ext uri="{9D8B030D-6E8A-4147-A177-3AD203B41FA5}">
                      <a16:colId xmlns:a16="http://schemas.microsoft.com/office/drawing/2014/main" val="2692257280"/>
                    </a:ext>
                  </a:extLst>
                </a:gridCol>
                <a:gridCol w="817124">
                  <a:extLst>
                    <a:ext uri="{9D8B030D-6E8A-4147-A177-3AD203B41FA5}">
                      <a16:colId xmlns:a16="http://schemas.microsoft.com/office/drawing/2014/main" val="2381864057"/>
                    </a:ext>
                  </a:extLst>
                </a:gridCol>
                <a:gridCol w="982493">
                  <a:extLst>
                    <a:ext uri="{9D8B030D-6E8A-4147-A177-3AD203B41FA5}">
                      <a16:colId xmlns:a16="http://schemas.microsoft.com/office/drawing/2014/main" val="834820919"/>
                    </a:ext>
                  </a:extLst>
                </a:gridCol>
                <a:gridCol w="700417">
                  <a:extLst>
                    <a:ext uri="{9D8B030D-6E8A-4147-A177-3AD203B41FA5}">
                      <a16:colId xmlns:a16="http://schemas.microsoft.com/office/drawing/2014/main" val="3891846621"/>
                    </a:ext>
                  </a:extLst>
                </a:gridCol>
              </a:tblGrid>
              <a:tr h="388466">
                <a:tc>
                  <a:txBody>
                    <a:bodyPr/>
                    <a:lstStyle/>
                    <a:p>
                      <a:pPr algn="ctr"/>
                      <a:r>
                        <a:rPr lang="en-US" sz="1000" dirty="1"/>
                        <a:t>Country</a:t>
                      </a:r>
                    </a:p>
                  </a:txBody>
                  <a:tcPr/>
                </a:tc>
                <a:tc>
                  <a:txBody>
                    <a:bodyPr/>
                    <a:lstStyle/>
                    <a:p>
                      <a:pPr algn="ctr"/>
                      <a:r>
                        <a:rPr lang="en-US" sz="1000" dirty="1"/>
                        <a:t>Active Cases</a:t>
                      </a:r>
                    </a:p>
                  </a:txBody>
                  <a:tcPr anchor="ctr"/>
                </a:tc>
                <a:tc>
                  <a:txBody>
                    <a:bodyPr/>
                    <a:lstStyle/>
                    <a:p>
                      <a:pPr algn="ctr"/>
                      <a:r>
                        <a:rPr lang="en-US" sz="1000" dirty="1"/>
                        <a:t>Confirmed (New)</a:t>
                      </a:r>
                    </a:p>
                  </a:txBody>
                  <a:tcPr anchor="ct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nchor="ctr"/>
                </a:tc>
                <a:tc>
                  <a:txBody>
                    <a:bodyPr/>
                    <a:lstStyle/>
                    <a:p>
                      <a:pPr algn="ctr"/>
                      <a:r>
                        <a:rPr lang="en-US" sz="1000" dirty="1"/>
                        <a:t>Cases/ 1M Pop.</a:t>
                      </a:r>
                    </a:p>
                  </a:txBody>
                  <a:tcPr anchor="ctr"/>
                </a:tc>
                <a:tc>
                  <a:txBody>
                    <a:bodyPr/>
                    <a:lstStyle/>
                    <a:p>
                      <a:pPr algn="ctr"/>
                      <a:r>
                        <a:rPr lang="en-US" sz="1000" dirty="1"/>
                        <a:t>Deaths/ 1M Pop</a:t>
                      </a:r>
                    </a:p>
                  </a:txBody>
                  <a:tcPr anchor="ctr"/>
                </a:tc>
                <a:extLst>
                  <a:ext uri="{0D108BD9-81ED-4DB2-BD59-A6C34878D82A}">
                    <a16:rowId xmlns:a16="http://schemas.microsoft.com/office/drawing/2014/main" val="1341419186"/>
                  </a:ext>
                </a:extLst>
              </a:tr>
              <a:tr h="246090">
                <a:tc>
                  <a:txBody>
                    <a:bodyPr/>
                    <a:lstStyle/>
                    <a:p>
                      <a:pPr algn="l" fontAlgn="b"/>
                      <a:r>
                        <a:rPr lang="en-US" sz="1100" b="0" i="0" u="none" strike="noStrike" dirty="1">
                          <a:solidFill>
                            <a:srgbClr val="000000"/>
                          </a:solidFill>
                          <a:effectLst/>
                          <a:latin typeface="Calibri" panose="020f0502020204030204" pitchFamily="34" charset="0"/>
                        </a:rPr>
                        <a:t>New York</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285118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385142 (567)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30939 (30)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20889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1596</a:t>
                      </a:r>
                    </a:p>
                  </a:txBody>
                  <a:tcPr marL="9525" marR="9525" marT="9525" marB="0" anchor="ctr"/>
                </a:tc>
                <a:extLst>
                  <a:ext uri="{0D108BD9-81ED-4DB2-BD59-A6C34878D82A}">
                    <a16:rowId xmlns:a16="http://schemas.microsoft.com/office/drawing/2014/main" val="2260173922"/>
                  </a:ext>
                </a:extLst>
              </a:tr>
              <a:tr h="246090">
                <a:tc>
                  <a:txBody>
                    <a:bodyPr/>
                    <a:lstStyle/>
                    <a:p>
                      <a:pPr algn="l" fontAlgn="b"/>
                      <a:r>
                        <a:rPr lang="en-US" sz="1100" b="0" i="0" u="none" strike="noStrike" dirty="1">
                          <a:solidFill>
                            <a:srgbClr val="000000"/>
                          </a:solidFill>
                          <a:effectLst/>
                          <a:latin typeface="Calibri" panose="020f0502020204030204" pitchFamily="34" charset="0"/>
                        </a:rPr>
                        <a:t>California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157527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162798 (3837)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5271 (71)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4131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134</a:t>
                      </a:r>
                    </a:p>
                  </a:txBody>
                  <a:tcPr marL="9525" marR="9525" marT="9525" marB="0" anchor="ctr"/>
                </a:tc>
                <a:extLst>
                  <a:ext uri="{0D108BD9-81ED-4DB2-BD59-A6C34878D82A}">
                    <a16:rowId xmlns:a16="http://schemas.microsoft.com/office/drawing/2014/main" val="1820816567"/>
                  </a:ext>
                </a:extLst>
              </a:tr>
              <a:tr h="246090">
                <a:tc>
                  <a:txBody>
                    <a:bodyPr/>
                    <a:lstStyle/>
                    <a:p>
                      <a:pPr algn="l" fontAlgn="b"/>
                      <a:r>
                        <a:rPr lang="en-US" sz="1100" b="0" i="0" u="none" strike="noStrike" dirty="1">
                          <a:solidFill>
                            <a:srgbClr val="000000"/>
                          </a:solidFill>
                          <a:effectLst/>
                          <a:latin typeface="Calibri" panose="020f0502020204030204" pitchFamily="34" charset="0"/>
                        </a:rPr>
                        <a:t>Illinois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127700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134185 (546)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6485 (87)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10589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512</a:t>
                      </a:r>
                    </a:p>
                  </a:txBody>
                  <a:tcPr marL="9525" marR="9525" marT="9525" marB="0" anchor="ctr"/>
                </a:tc>
                <a:extLst>
                  <a:ext uri="{0D108BD9-81ED-4DB2-BD59-A6C34878D82A}">
                    <a16:rowId xmlns:a16="http://schemas.microsoft.com/office/drawing/2014/main" val="501154767"/>
                  </a:ext>
                </a:extLst>
              </a:tr>
              <a:tr h="246090">
                <a:tc>
                  <a:txBody>
                    <a:bodyPr/>
                    <a:lstStyle/>
                    <a:p>
                      <a:pPr algn="l" fontAlgn="b"/>
                      <a:r>
                        <a:rPr lang="en-US" sz="1100" b="0" i="0" u="none" strike="noStrike" dirty="1">
                          <a:solidFill>
                            <a:srgbClr val="000000"/>
                          </a:solidFill>
                          <a:effectLst/>
                          <a:latin typeface="Calibri" panose="020f0502020204030204" pitchFamily="34" charset="0"/>
                        </a:rPr>
                        <a:t>New Jersey</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125902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167703 (277)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12835 (43)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19207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1451</a:t>
                      </a:r>
                    </a:p>
                  </a:txBody>
                  <a:tcPr marL="9525" marR="9525" marT="9525" marB="0" anchor="ctr"/>
                </a:tc>
                <a:extLst>
                  <a:ext uri="{0D108BD9-81ED-4DB2-BD59-A6C34878D82A}">
                    <a16:rowId xmlns:a16="http://schemas.microsoft.com/office/drawing/2014/main" val="2304375435"/>
                  </a:ext>
                </a:extLst>
              </a:tr>
              <a:tr h="246090">
                <a:tc>
                  <a:txBody>
                    <a:bodyPr/>
                    <a:lstStyle/>
                    <a:p>
                      <a:pPr algn="l" fontAlgn="b"/>
                      <a:r>
                        <a:rPr lang="en-US" sz="1000" b="0" i="0" u="none" strike="noStrike" dirty="1">
                          <a:solidFill>
                            <a:srgbClr val="000000"/>
                          </a:solidFill>
                          <a:effectLst/>
                          <a:latin typeface="Calibri" panose="020f0502020204030204" pitchFamily="34" charset="0"/>
                        </a:rPr>
                        <a:t>Massachusetts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98418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106151 (266)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7733 (69)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15401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1122</a:t>
                      </a:r>
                    </a:p>
                  </a:txBody>
                  <a:tcPr marL="9525" marR="9525" marT="9525" marB="0" anchor="ctr"/>
                </a:tc>
                <a:extLst>
                  <a:ext uri="{0D108BD9-81ED-4DB2-BD59-A6C34878D82A}">
                    <a16:rowId xmlns:a16="http://schemas.microsoft.com/office/drawing/2014/main" val="3053803976"/>
                  </a:ext>
                </a:extLst>
              </a:tr>
              <a:tr h="246090">
                <a:tc>
                  <a:txBody>
                    <a:bodyPr/>
                    <a:lstStyle/>
                    <a:p>
                      <a:pPr algn="l" fontAlgn="b"/>
                      <a:r>
                        <a:rPr lang="en-US" sz="1100" b="0" i="0" u="none" strike="noStrike" dirty="1">
                          <a:solidFill>
                            <a:srgbClr val="000000"/>
                          </a:solidFill>
                          <a:effectLst/>
                          <a:latin typeface="Calibri" panose="020f0502020204030204" pitchFamily="34" charset="0"/>
                        </a:rPr>
                        <a:t>Florida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79701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82719 (2610)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3018 (25)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3851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141</a:t>
                      </a:r>
                    </a:p>
                  </a:txBody>
                  <a:tcPr marL="9525" marR="9525" marT="9525" marB="0" anchor="ctr"/>
                </a:tc>
                <a:extLst>
                  <a:ext uri="{0D108BD9-81ED-4DB2-BD59-A6C34878D82A}">
                    <a16:rowId xmlns:a16="http://schemas.microsoft.com/office/drawing/2014/main" val="4258874425"/>
                  </a:ext>
                </a:extLst>
              </a:tr>
              <a:tr h="246090">
                <a:tc>
                  <a:txBody>
                    <a:bodyPr/>
                    <a:lstStyle/>
                    <a:p>
                      <a:pPr algn="l" fontAlgn="b"/>
                      <a:r>
                        <a:rPr lang="en-US" sz="1100" b="0" i="0" u="none" strike="noStrike" dirty="1">
                          <a:solidFill>
                            <a:srgbClr val="000000"/>
                          </a:solidFill>
                          <a:effectLst/>
                          <a:latin typeface="Calibri" panose="020f0502020204030204" pitchFamily="34" charset="0"/>
                        </a:rPr>
                        <a:t>Georgia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57455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60030 (952)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2575 (46)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5654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243</a:t>
                      </a:r>
                    </a:p>
                  </a:txBody>
                  <a:tcPr marL="9525" marR="9525" marT="9525" marB="0" anchor="ctr"/>
                </a:tc>
                <a:extLst>
                  <a:ext uri="{0D108BD9-81ED-4DB2-BD59-A6C34878D82A}">
                    <a16:rowId xmlns:a16="http://schemas.microsoft.com/office/drawing/2014/main" val="2021659586"/>
                  </a:ext>
                </a:extLst>
              </a:tr>
              <a:tr h="246090">
                <a:tc>
                  <a:txBody>
                    <a:bodyPr/>
                    <a:lstStyle/>
                    <a:p>
                      <a:pPr algn="l" fontAlgn="b"/>
                      <a:r>
                        <a:rPr lang="en-US" sz="1100" b="0" i="0" u="none" strike="noStrike" dirty="1">
                          <a:solidFill>
                            <a:srgbClr val="000000"/>
                          </a:solidFill>
                          <a:effectLst/>
                          <a:latin typeface="Calibri" panose="020f0502020204030204" pitchFamily="34" charset="0"/>
                        </a:rPr>
                        <a:t>Maryland</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55377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62969 (560)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2996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10416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496</a:t>
                      </a:r>
                    </a:p>
                  </a:txBody>
                  <a:tcPr marL="9525" marR="9525" marT="9525" marB="0" anchor="ctr"/>
                </a:tc>
                <a:extLst>
                  <a:ext uri="{0D108BD9-81ED-4DB2-BD59-A6C34878D82A}">
                    <a16:rowId xmlns:a16="http://schemas.microsoft.com/office/drawing/2014/main" val="875041793"/>
                  </a:ext>
                </a:extLst>
              </a:tr>
              <a:tr h="246090">
                <a:tc>
                  <a:txBody>
                    <a:bodyPr/>
                    <a:lstStyle/>
                    <a:p>
                      <a:pPr algn="l" fontAlgn="b"/>
                      <a:r>
                        <a:rPr lang="en-US" sz="1100" b="0" i="0" u="none" strike="noStrike" dirty="1">
                          <a:solidFill>
                            <a:srgbClr val="000000"/>
                          </a:solidFill>
                          <a:effectLst/>
                          <a:latin typeface="Calibri" panose="020f0502020204030204" pitchFamily="34" charset="0"/>
                        </a:rPr>
                        <a:t>Virginia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46763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55775 (444)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1583 (13)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6534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185</a:t>
                      </a:r>
                    </a:p>
                  </a:txBody>
                  <a:tcPr marL="9525" marR="9525" marT="9525" marB="0" anchor="ctr"/>
                </a:tc>
                <a:extLst>
                  <a:ext uri="{0D108BD9-81ED-4DB2-BD59-A6C34878D82A}">
                    <a16:rowId xmlns:a16="http://schemas.microsoft.com/office/drawing/2014/main" val="860750229"/>
                  </a:ext>
                </a:extLst>
              </a:tr>
              <a:tr h="246090">
                <a:tc>
                  <a:txBody>
                    <a:bodyPr/>
                    <a:lstStyle/>
                    <a:p>
                      <a:pPr algn="l" fontAlgn="b"/>
                      <a:r>
                        <a:rPr lang="en-US" sz="1100" b="0" i="0" u="none" strike="noStrike" dirty="1">
                          <a:solidFill>
                            <a:srgbClr val="000000"/>
                          </a:solidFill>
                          <a:effectLst/>
                          <a:latin typeface="Calibri" panose="020f0502020204030204" pitchFamily="34" charset="0"/>
                        </a:rPr>
                        <a:t>Ohio</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39811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42422 (412)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2611 (12)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3638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224</a:t>
                      </a:r>
                    </a:p>
                  </a:txBody>
                  <a:tcPr marL="9525" marR="9525" marT="9525" marB="0" anchor="ctr"/>
                </a:tc>
                <a:extLst>
                  <a:ext uri="{0D108BD9-81ED-4DB2-BD59-A6C34878D82A}">
                    <a16:rowId xmlns:a16="http://schemas.microsoft.com/office/drawing/2014/main" val="561199492"/>
                  </a:ext>
                </a:extLst>
              </a:tr>
              <a:tr h="246090">
                <a:tc>
                  <a:txBody>
                    <a:bodyPr/>
                    <a:lstStyle/>
                    <a:p>
                      <a:pPr algn="l" fontAlgn="b"/>
                      <a:r>
                        <a:rPr lang="en-US" sz="1100" b="0" i="0" u="none" strike="noStrike" dirty="1">
                          <a:solidFill>
                            <a:srgbClr val="000000"/>
                          </a:solidFill>
                          <a:effectLst/>
                          <a:latin typeface="Calibri" panose="020f0502020204030204" pitchFamily="34" charset="0"/>
                        </a:rPr>
                        <a:t>Connecticut</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33599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45429 (80)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4219 (9)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12742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1183</a:t>
                      </a:r>
                    </a:p>
                  </a:txBody>
                  <a:tcPr marL="9525" marR="9525" marT="9525" marB="0" anchor="ctr"/>
                </a:tc>
                <a:extLst>
                  <a:ext uri="{0D108BD9-81ED-4DB2-BD59-A6C34878D82A}">
                    <a16:rowId xmlns:a16="http://schemas.microsoft.com/office/drawing/2014/main" val="1150141736"/>
                  </a:ext>
                </a:extLst>
              </a:tr>
              <a:tr h="246090">
                <a:tc>
                  <a:txBody>
                    <a:bodyPr/>
                    <a:lstStyle/>
                    <a:p>
                      <a:pPr algn="l" fontAlgn="b"/>
                      <a:r>
                        <a:rPr lang="en-US" sz="1100" b="0" i="0" u="none" strike="noStrike" dirty="1">
                          <a:solidFill>
                            <a:srgbClr val="000000"/>
                          </a:solidFill>
                          <a:effectLst/>
                          <a:latin typeface="Calibri" panose="020f0502020204030204" pitchFamily="34" charset="0"/>
                        </a:rPr>
                        <a:t>Texas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33242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97699 (4130)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2089 (40)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3425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3128620526"/>
                  </a:ext>
                </a:extLst>
              </a:tr>
              <a:tr h="246090">
                <a:tc>
                  <a:txBody>
                    <a:bodyPr/>
                    <a:lstStyle/>
                    <a:p>
                      <a:pPr algn="l" fontAlgn="b"/>
                      <a:r>
                        <a:rPr lang="en-US" sz="1100" b="0" i="0" u="none" strike="noStrike" dirty="1">
                          <a:solidFill>
                            <a:srgbClr val="000000"/>
                          </a:solidFill>
                          <a:effectLst/>
                          <a:latin typeface="Calibri" panose="020f0502020204030204" pitchFamily="34" charset="0"/>
                        </a:rPr>
                        <a:t>Arizona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32973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40937 (1752)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1249 (21)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5622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a:t>
                      </a:r>
                    </a:p>
                  </a:txBody>
                  <a:tcPr marL="9525" marR="9525" marT="9525" marB="0" anchor="ctr"/>
                </a:tc>
                <a:extLst>
                  <a:ext uri="{0D108BD9-81ED-4DB2-BD59-A6C34878D82A}">
                    <a16:rowId xmlns:a16="http://schemas.microsoft.com/office/drawing/2014/main" val="3620363390"/>
                  </a:ext>
                </a:extLst>
              </a:tr>
              <a:tr h="246090">
                <a:tc>
                  <a:txBody>
                    <a:bodyPr/>
                    <a:lstStyle/>
                    <a:p>
                      <a:pPr algn="l" fontAlgn="b"/>
                      <a:r>
                        <a:rPr lang="en-US" sz="1100" b="0" i="0" u="none" strike="noStrike" dirty="1">
                          <a:solidFill>
                            <a:srgbClr val="000000"/>
                          </a:solidFill>
                          <a:effectLst/>
                          <a:latin typeface="Calibri" panose="020f0502020204030204" pitchFamily="34" charset="0"/>
                        </a:rPr>
                        <a:t>Washington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25553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26784 (253)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1231 (0)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162</a:t>
                      </a:r>
                    </a:p>
                  </a:txBody>
                  <a:tcPr marL="9525" marR="9525" marT="9525" marB="0" anchor="ctr"/>
                </a:tc>
                <a:extLst>
                  <a:ext uri="{0D108BD9-81ED-4DB2-BD59-A6C34878D82A}">
                    <a16:rowId xmlns:a16="http://schemas.microsoft.com/office/drawing/2014/main" val="3069817901"/>
                  </a:ext>
                </a:extLst>
              </a:tr>
              <a:tr h="246090">
                <a:tc>
                  <a:txBody>
                    <a:bodyPr/>
                    <a:lstStyle/>
                    <a:p>
                      <a:pPr algn="l" fontAlgn="b"/>
                      <a:r>
                        <a:rPr lang="en-US" sz="1100" b="0" i="0" u="none" strike="noStrike" dirty="1">
                          <a:solidFill>
                            <a:srgbClr val="000000"/>
                          </a:solidFill>
                          <a:effectLst/>
                          <a:latin typeface="Calibri" panose="020f0502020204030204" pitchFamily="34" charset="0"/>
                        </a:rPr>
                        <a:t>Colorado</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23794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29656 (229)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1631 (14)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283</a:t>
                      </a:r>
                    </a:p>
                  </a:txBody>
                  <a:tcPr marL="9525" marR="9525" marT="9525" marB="0" anchor="ctr"/>
                </a:tc>
                <a:extLst>
                  <a:ext uri="{0D108BD9-81ED-4DB2-BD59-A6C34878D82A}">
                    <a16:rowId xmlns:a16="http://schemas.microsoft.com/office/drawing/2014/main" val="2815320845"/>
                  </a:ext>
                </a:extLst>
              </a:tr>
              <a:tr h="246090">
                <a:tc>
                  <a:txBody>
                    <a:bodyPr/>
                    <a:lstStyle/>
                    <a:p>
                      <a:pPr algn="l" fontAlgn="b"/>
                      <a:r>
                        <a:rPr lang="en-US" sz="1100" b="0" i="0" u="none" strike="noStrike" dirty="1">
                          <a:solidFill>
                            <a:srgbClr val="000000"/>
                          </a:solidFill>
                          <a:effectLst/>
                          <a:latin typeface="Calibri" panose="020f0502020204030204" pitchFamily="34" charset="0"/>
                        </a:rPr>
                        <a:t>Pennsylvania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18107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84289 (311)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6319 (43)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6593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499</a:t>
                      </a:r>
                    </a:p>
                  </a:txBody>
                  <a:tcPr marL="9525" marR="9525" marT="9525" marB="0" anchor="ctr"/>
                </a:tc>
                <a:extLst>
                  <a:ext uri="{0D108BD9-81ED-4DB2-BD59-A6C34878D82A}">
                    <a16:rowId xmlns:a16="http://schemas.microsoft.com/office/drawing/2014/main" val="654612787"/>
                  </a:ext>
                </a:extLst>
              </a:tr>
              <a:tr h="246090">
                <a:tc>
                  <a:txBody>
                    <a:bodyPr/>
                    <a:lstStyle/>
                    <a:p>
                      <a:pPr algn="l" fontAlgn="b"/>
                      <a:r>
                        <a:rPr lang="en-US" sz="1100" b="0" i="0" u="none" strike="noStrike" dirty="1">
                          <a:solidFill>
                            <a:srgbClr val="000000"/>
                          </a:solidFill>
                          <a:effectLst/>
                          <a:latin typeface="Calibri" panose="020f0502020204030204" pitchFamily="34" charset="0"/>
                        </a:rPr>
                        <a:t>North Carolina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16534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46934 (1027)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1181 (12)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4475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4206629945"/>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108465280"/>
              </p:ext>
            </p:extLst>
          </p:nvPr>
        </p:nvGraphicFramePr>
        <p:xfrm>
          <a:off x="6197600" y="1471291"/>
          <a:ext cx="5157788" cy="4571997"/>
        </p:xfrm>
        <a:graphic>
          <a:graphicData uri="http://schemas.openxmlformats.org/drawingml/2006/table">
            <a:tbl>
              <a:tblPr firstRow="1" bandRow="1">
                <a:tableStyleId>{3B4B98B0-60AC-42C2-AFA5-B58CD77FA1E5}</a:tableStyleId>
              </a:tblPr>
              <a:tblGrid>
                <a:gridCol w="958112">
                  <a:extLst>
                    <a:ext uri="{9D8B030D-6E8A-4147-A177-3AD203B41FA5}">
                      <a16:colId xmlns:a16="http://schemas.microsoft.com/office/drawing/2014/main" val="2875121375"/>
                    </a:ext>
                  </a:extLst>
                </a:gridCol>
                <a:gridCol w="642088">
                  <a:extLst>
                    <a:ext uri="{9D8B030D-6E8A-4147-A177-3AD203B41FA5}">
                      <a16:colId xmlns:a16="http://schemas.microsoft.com/office/drawing/2014/main" val="1992441260"/>
                    </a:ext>
                  </a:extLst>
                </a:gridCol>
                <a:gridCol w="1070043">
                  <a:extLst>
                    <a:ext uri="{9D8B030D-6E8A-4147-A177-3AD203B41FA5}">
                      <a16:colId xmlns:a16="http://schemas.microsoft.com/office/drawing/2014/main" val="1200645635"/>
                    </a:ext>
                  </a:extLst>
                </a:gridCol>
                <a:gridCol w="836578">
                  <a:extLst>
                    <a:ext uri="{9D8B030D-6E8A-4147-A177-3AD203B41FA5}">
                      <a16:colId xmlns:a16="http://schemas.microsoft.com/office/drawing/2014/main" val="2037567880"/>
                    </a:ext>
                  </a:extLst>
                </a:gridCol>
                <a:gridCol w="791336">
                  <a:extLst>
                    <a:ext uri="{9D8B030D-6E8A-4147-A177-3AD203B41FA5}">
                      <a16:colId xmlns:a16="http://schemas.microsoft.com/office/drawing/2014/main" val="4151132420"/>
                    </a:ext>
                  </a:extLst>
                </a:gridCol>
                <a:gridCol w="859631">
                  <a:extLst>
                    <a:ext uri="{9D8B030D-6E8A-4147-A177-3AD203B41FA5}">
                      <a16:colId xmlns:a16="http://schemas.microsoft.com/office/drawing/2014/main" val="1900498803"/>
                    </a:ext>
                  </a:extLst>
                </a:gridCol>
              </a:tblGrid>
              <a:tr h="401064">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extLst>
                  <a:ext uri="{0D108BD9-81ED-4DB2-BD59-A6C34878D82A}">
                    <a16:rowId xmlns:a16="http://schemas.microsoft.com/office/drawing/2014/main" val="1341419186"/>
                  </a:ext>
                </a:extLst>
              </a:tr>
              <a:tr h="245349">
                <a:tc>
                  <a:txBody>
                    <a:bodyPr/>
                    <a:lstStyle/>
                    <a:p>
                      <a:pPr algn="l" fontAlgn="b"/>
                      <a:r>
                        <a:rPr lang="en-US" sz="1100" b="0" i="0" u="none" strike="noStrike" dirty="1">
                          <a:solidFill>
                            <a:srgbClr val="000000"/>
                          </a:solidFill>
                          <a:effectLst/>
                          <a:latin typeface="Calibri" panose="020f0502020204030204" pitchFamily="34" charset="0"/>
                        </a:rPr>
                        <a:t>Missouri</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16160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17069 (212)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909 (18)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2800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151</a:t>
                      </a:r>
                    </a:p>
                  </a:txBody>
                  <a:tcPr marL="9525" marR="9525" marT="9525" marB="0" anchor="ctr"/>
                </a:tc>
                <a:extLst>
                  <a:ext uri="{0D108BD9-81ED-4DB2-BD59-A6C34878D82A}">
                    <a16:rowId xmlns:a16="http://schemas.microsoft.com/office/drawing/2014/main" val="2260173922"/>
                  </a:ext>
                </a:extLst>
              </a:tr>
              <a:tr h="245349">
                <a:tc>
                  <a:txBody>
                    <a:bodyPr/>
                    <a:lstStyle/>
                    <a:p>
                      <a:pPr algn="l" fontAlgn="b"/>
                      <a:r>
                        <a:rPr lang="en-US" sz="1100" b="0" i="0" u="none" strike="noStrike" dirty="1">
                          <a:solidFill>
                            <a:srgbClr val="000000"/>
                          </a:solidFill>
                          <a:effectLst/>
                          <a:latin typeface="Calibri" panose="020f0502020204030204" pitchFamily="34" charset="0"/>
                        </a:rPr>
                        <a:t>Michigan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15497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66497 (228)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6036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6658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604</a:t>
                      </a:r>
                    </a:p>
                  </a:txBody>
                  <a:tcPr marL="9525" marR="9525" marT="9525" marB="0" anchor="ctr"/>
                </a:tc>
                <a:extLst>
                  <a:ext uri="{0D108BD9-81ED-4DB2-BD59-A6C34878D82A}">
                    <a16:rowId xmlns:a16="http://schemas.microsoft.com/office/drawing/2014/main" val="1820816567"/>
                  </a:ext>
                </a:extLst>
              </a:tr>
              <a:tr h="245349">
                <a:tc>
                  <a:txBody>
                    <a:bodyPr/>
                    <a:lstStyle/>
                    <a:p>
                      <a:pPr algn="l" fontAlgn="b"/>
                      <a:r>
                        <a:rPr lang="en-US" sz="1100" b="0" i="0" u="none" strike="noStrike" dirty="1">
                          <a:solidFill>
                            <a:srgbClr val="000000"/>
                          </a:solidFill>
                          <a:effectLst/>
                          <a:latin typeface="Calibri" panose="020f0502020204030204" pitchFamily="34" charset="0"/>
                        </a:rPr>
                        <a:t>Rhode Island</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13848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16213 (49)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876 (11)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15305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827</a:t>
                      </a:r>
                    </a:p>
                  </a:txBody>
                  <a:tcPr marL="9525" marR="9525" marT="9525" marB="0" anchor="ctr"/>
                </a:tc>
                <a:extLst>
                  <a:ext uri="{0D108BD9-81ED-4DB2-BD59-A6C34878D82A}">
                    <a16:rowId xmlns:a16="http://schemas.microsoft.com/office/drawing/2014/main" val="1835411294"/>
                  </a:ext>
                </a:extLst>
              </a:tr>
              <a:tr h="245349">
                <a:tc>
                  <a:txBody>
                    <a:bodyPr/>
                    <a:lstStyle/>
                    <a:p>
                      <a:pPr algn="l" fontAlgn="b"/>
                      <a:r>
                        <a:rPr lang="en-US" sz="1100" b="0" i="0" u="none" strike="noStrike" dirty="1">
                          <a:solidFill>
                            <a:srgbClr val="000000"/>
                          </a:solidFill>
                          <a:effectLst/>
                          <a:latin typeface="Calibri" panose="020f0502020204030204" pitchFamily="34" charset="0"/>
                        </a:rPr>
                        <a:t>Nevada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10741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11854 (171)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473 (6)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3845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154</a:t>
                      </a:r>
                    </a:p>
                  </a:txBody>
                  <a:tcPr marL="9525" marR="9525" marT="9525" marB="0" anchor="ctr"/>
                </a:tc>
                <a:extLst>
                  <a:ext uri="{0D108BD9-81ED-4DB2-BD59-A6C34878D82A}">
                    <a16:rowId xmlns:a16="http://schemas.microsoft.com/office/drawing/2014/main" val="2740675659"/>
                  </a:ext>
                </a:extLst>
              </a:tr>
              <a:tr h="245349">
                <a:tc>
                  <a:txBody>
                    <a:bodyPr/>
                    <a:lstStyle/>
                    <a:p>
                      <a:pPr algn="l" fontAlgn="b"/>
                      <a:r>
                        <a:rPr lang="en-US" sz="1100" b="0" i="0" u="none" strike="noStrike" dirty="1">
                          <a:solidFill>
                            <a:srgbClr val="000000"/>
                          </a:solidFill>
                          <a:effectLst/>
                          <a:latin typeface="Calibri" panose="020f0502020204030204" pitchFamily="34" charset="0"/>
                        </a:rPr>
                        <a:t>Kansas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10701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11644 (233)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247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4031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1571276274"/>
                  </a:ext>
                </a:extLst>
              </a:tr>
              <a:tr h="245349">
                <a:tc>
                  <a:txBody>
                    <a:bodyPr/>
                    <a:lstStyle/>
                    <a:p>
                      <a:pPr algn="l" fontAlgn="b"/>
                      <a:r>
                        <a:rPr lang="en-US" sz="1100" b="0" i="0" u="none" strike="noStrike" dirty="1">
                          <a:solidFill>
                            <a:srgbClr val="000000"/>
                          </a:solidFill>
                          <a:effectLst/>
                          <a:latin typeface="Calibri" panose="020f0502020204030204" pitchFamily="34" charset="0"/>
                        </a:rPr>
                        <a:t>Alabama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10548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27312 (400)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790 (5)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5570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161</a:t>
                      </a:r>
                    </a:p>
                  </a:txBody>
                  <a:tcPr marL="9525" marR="9525" marT="9525" marB="0" anchor="ctr"/>
                </a:tc>
                <a:extLst>
                  <a:ext uri="{0D108BD9-81ED-4DB2-BD59-A6C34878D82A}">
                    <a16:rowId xmlns:a16="http://schemas.microsoft.com/office/drawing/2014/main" val="2688914232"/>
                  </a:ext>
                </a:extLst>
              </a:tr>
              <a:tr h="245349">
                <a:tc>
                  <a:txBody>
                    <a:bodyPr/>
                    <a:lstStyle/>
                    <a:p>
                      <a:pPr algn="l" fontAlgn="b"/>
                      <a:r>
                        <a:rPr lang="en-US" sz="1100" b="0" i="0" u="none" strike="noStrike" dirty="1">
                          <a:solidFill>
                            <a:srgbClr val="000000"/>
                          </a:solidFill>
                          <a:effectLst/>
                          <a:latin typeface="Calibri" panose="020f0502020204030204" pitchFamily="34" charset="0"/>
                        </a:rPr>
                        <a:t>Tennessee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10334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32114 (363)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498 (5)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4262033740"/>
                  </a:ext>
                </a:extLst>
              </a:tr>
              <a:tr h="245349">
                <a:tc>
                  <a:txBody>
                    <a:bodyPr/>
                    <a:lstStyle/>
                    <a:p>
                      <a:pPr algn="l" fontAlgn="b"/>
                      <a:r>
                        <a:rPr lang="en-US" sz="1100" b="0" i="0" u="none" strike="noStrike" dirty="1">
                          <a:solidFill>
                            <a:srgbClr val="000000"/>
                          </a:solidFill>
                          <a:effectLst/>
                          <a:latin typeface="Calibri" panose="020f0502020204030204" pitchFamily="34" charset="0"/>
                        </a:rPr>
                        <a:t>South Carolina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10205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20556 (566)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617 (10)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3992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609558665"/>
                  </a:ext>
                </a:extLst>
              </a:tr>
              <a:tr h="245349">
                <a:tc>
                  <a:txBody>
                    <a:bodyPr/>
                    <a:lstStyle/>
                    <a:p>
                      <a:pPr algn="l" fontAlgn="b"/>
                      <a:r>
                        <a:rPr lang="en-US" sz="1100" b="0" i="0" u="none" strike="noStrike" dirty="1">
                          <a:solidFill>
                            <a:srgbClr val="000000"/>
                          </a:solidFill>
                          <a:effectLst/>
                          <a:latin typeface="Calibri" panose="020f0502020204030204" pitchFamily="34" charset="0"/>
                        </a:rPr>
                        <a:t>Kentucky</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9033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12995 (348)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518 (13)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2909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116</a:t>
                      </a:r>
                    </a:p>
                  </a:txBody>
                  <a:tcPr marL="9525" marR="9525" marT="9525" marB="0" anchor="ctr"/>
                </a:tc>
                <a:extLst>
                  <a:ext uri="{0D108BD9-81ED-4DB2-BD59-A6C34878D82A}">
                    <a16:rowId xmlns:a16="http://schemas.microsoft.com/office/drawing/2014/main" val="1672493121"/>
                  </a:ext>
                </a:extLst>
              </a:tr>
              <a:tr h="245349">
                <a:tc>
                  <a:txBody>
                    <a:bodyPr/>
                    <a:lstStyle/>
                    <a:p>
                      <a:pPr algn="l" fontAlgn="b"/>
                      <a:r>
                        <a:rPr lang="en-US" sz="1100" b="0" i="0" u="none" strike="noStrike" dirty="1">
                          <a:solidFill>
                            <a:srgbClr val="000000"/>
                          </a:solidFill>
                          <a:effectLst/>
                          <a:latin typeface="Calibri" panose="020f0502020204030204" pitchFamily="34" charset="0"/>
                        </a:rPr>
                        <a:t>Indiana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8867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41013 (227)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2475 (28)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6092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368</a:t>
                      </a:r>
                    </a:p>
                  </a:txBody>
                  <a:tcPr marL="9525" marR="9525" marT="9525" marB="0" anchor="ctr"/>
                </a:tc>
                <a:extLst>
                  <a:ext uri="{0D108BD9-81ED-4DB2-BD59-A6C34878D82A}">
                    <a16:rowId xmlns:a16="http://schemas.microsoft.com/office/drawing/2014/main" val="2600025269"/>
                  </a:ext>
                </a:extLst>
              </a:tr>
              <a:tr h="245349">
                <a:tc>
                  <a:txBody>
                    <a:bodyPr/>
                    <a:lstStyle/>
                    <a:p>
                      <a:pPr algn="l" fontAlgn="b"/>
                      <a:r>
                        <a:rPr lang="en-US" sz="1100" b="0" i="0" u="none" strike="noStrike" dirty="1">
                          <a:solidFill>
                            <a:srgbClr val="000000"/>
                          </a:solidFill>
                          <a:effectLst/>
                          <a:latin typeface="Calibri" panose="020f0502020204030204" pitchFamily="34" charset="0"/>
                        </a:rPr>
                        <a:t>Louisiana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8555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48634 (928)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3062 (20)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10462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660</a:t>
                      </a:r>
                    </a:p>
                  </a:txBody>
                  <a:tcPr marL="9525" marR="9525" marT="9525" marB="0" anchor="ctr"/>
                </a:tc>
                <a:extLst>
                  <a:ext uri="{0D108BD9-81ED-4DB2-BD59-A6C34878D82A}">
                    <a16:rowId xmlns:a16="http://schemas.microsoft.com/office/drawing/2014/main" val="1530035035"/>
                  </a:ext>
                </a:extLst>
              </a:tr>
              <a:tr h="245349">
                <a:tc>
                  <a:txBody>
                    <a:bodyPr/>
                    <a:lstStyle/>
                    <a:p>
                      <a:pPr algn="l" fontAlgn="b"/>
                      <a:r>
                        <a:rPr lang="en-US" sz="1100" b="0" i="0" u="none" strike="noStrike" dirty="1">
                          <a:solidFill>
                            <a:srgbClr val="000000"/>
                          </a:solidFill>
                          <a:effectLst/>
                          <a:latin typeface="Calibri" panose="020f0502020204030204" pitchFamily="34" charset="0"/>
                        </a:rPr>
                        <a:t>Iowa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8496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24460 (281)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675 (10)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7753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214</a:t>
                      </a:r>
                    </a:p>
                  </a:txBody>
                  <a:tcPr marL="9525" marR="9525" marT="9525" marB="0" anchor="ctr"/>
                </a:tc>
                <a:extLst>
                  <a:ext uri="{0D108BD9-81ED-4DB2-BD59-A6C34878D82A}">
                    <a16:rowId xmlns:a16="http://schemas.microsoft.com/office/drawing/2014/main" val="1749281394"/>
                  </a:ext>
                </a:extLst>
              </a:tr>
              <a:tr h="245349">
                <a:tc>
                  <a:txBody>
                    <a:bodyPr/>
                    <a:lstStyle/>
                    <a:p>
                      <a:pPr algn="l" fontAlgn="b"/>
                      <a:r>
                        <a:rPr lang="en-US" sz="1100" b="0" i="0" u="none" strike="noStrike" dirty="1">
                          <a:solidFill>
                            <a:srgbClr val="000000"/>
                          </a:solidFill>
                          <a:effectLst/>
                          <a:latin typeface="Calibri" panose="020f0502020204030204" pitchFamily="34" charset="0"/>
                        </a:rPr>
                        <a:t>DC</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8169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9847 (29)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523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13953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741</a:t>
                      </a:r>
                    </a:p>
                  </a:txBody>
                  <a:tcPr marL="9525" marR="9525" marT="9525" marB="0" anchor="ctr"/>
                </a:tc>
                <a:extLst>
                  <a:ext uri="{0D108BD9-81ED-4DB2-BD59-A6C34878D82A}">
                    <a16:rowId xmlns:a16="http://schemas.microsoft.com/office/drawing/2014/main" val="3995688419"/>
                  </a:ext>
                </a:extLst>
              </a:tr>
              <a:tr h="245349">
                <a:tc>
                  <a:txBody>
                    <a:bodyPr/>
                    <a:lstStyle/>
                    <a:p>
                      <a:pPr algn="l" fontAlgn="b"/>
                      <a:r>
                        <a:rPr lang="en-US" sz="1100" b="0" i="0" u="none" strike="noStrike" dirty="1">
                          <a:solidFill>
                            <a:srgbClr val="000000"/>
                          </a:solidFill>
                          <a:effectLst/>
                          <a:latin typeface="Calibri" panose="020f0502020204030204" pitchFamily="34" charset="0"/>
                        </a:rPr>
                        <a:t>Utah</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6643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15344 (407)</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149 (4)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4786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val="884440065"/>
                  </a:ext>
                </a:extLst>
              </a:tr>
              <a:tr h="245349">
                <a:tc>
                  <a:txBody>
                    <a:bodyPr/>
                    <a:lstStyle/>
                    <a:p>
                      <a:pPr algn="l" fontAlgn="b"/>
                      <a:r>
                        <a:rPr lang="en-US" sz="1100" b="0" i="0" u="none" strike="noStrike" dirty="1">
                          <a:solidFill>
                            <a:srgbClr val="000000"/>
                          </a:solidFill>
                          <a:effectLst/>
                          <a:latin typeface="Calibri" panose="020f0502020204030204" pitchFamily="34" charset="0"/>
                        </a:rPr>
                        <a:t>Nebraska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6468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17231 (193)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234 (3)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8905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121</a:t>
                      </a:r>
                    </a:p>
                  </a:txBody>
                  <a:tcPr marL="9525" marR="9525" marT="9525" marB="0" anchor="ctr"/>
                </a:tc>
                <a:extLst>
                  <a:ext uri="{0D108BD9-81ED-4DB2-BD59-A6C34878D82A}">
                    <a16:rowId xmlns:a16="http://schemas.microsoft.com/office/drawing/2014/main" val="1587059177"/>
                  </a:ext>
                </a:extLst>
              </a:tr>
              <a:tr h="245349">
                <a:tc>
                  <a:txBody>
                    <a:bodyPr/>
                    <a:lstStyle/>
                    <a:p>
                      <a:pPr algn="l" fontAlgn="b"/>
                      <a:r>
                        <a:rPr lang="en-US" sz="1100" b="0" i="0" u="none" strike="noStrike" dirty="1">
                          <a:solidFill>
                            <a:srgbClr val="000000"/>
                          </a:solidFill>
                          <a:effectLst/>
                          <a:latin typeface="Calibri" panose="020f0502020204030204" pitchFamily="34" charset="0"/>
                        </a:rPr>
                        <a:t>New Mexico</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5396</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10065 (132)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452 (5)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4800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216</a:t>
                      </a:r>
                    </a:p>
                  </a:txBody>
                  <a:tcPr marL="9525" marR="9525" marT="9525" marB="0" anchor="ctr"/>
                </a:tc>
                <a:extLst>
                  <a:ext uri="{0D108BD9-81ED-4DB2-BD59-A6C34878D82A}">
                    <a16:rowId xmlns:a16="http://schemas.microsoft.com/office/drawing/2014/main" val="501612367"/>
                  </a:ext>
                </a:extLst>
              </a:tr>
              <a:tr h="245349">
                <a:tc>
                  <a:txBody>
                    <a:bodyPr/>
                    <a:lstStyle/>
                    <a:p>
                      <a:pPr algn="l" fontAlgn="b"/>
                      <a:r>
                        <a:rPr lang="en-US" sz="1100" b="0" i="0" u="none" strike="noStrike" dirty="1">
                          <a:solidFill>
                            <a:srgbClr val="000000"/>
                          </a:solidFill>
                          <a:effectLst/>
                          <a:latin typeface="Calibri" panose="020f0502020204030204" pitchFamily="34" charset="0"/>
                        </a:rPr>
                        <a:t>Wisconsin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5130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23456 (258)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713 (10)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4028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2812731751"/>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8" name="TextBox 7">
            <a:extLst>
              <a:ext uri="{FF2B5EF4-FFF2-40B4-BE49-F238E27FC236}">
                <a16:creationId xmlns:a16="http://schemas.microsoft.com/office/drawing/2014/main" id="{15A3123D-D159-41CD-A0FC-D0EBF1F63F5E}"/>
              </a:ext>
            </a:extLst>
          </p:cNvPr>
          <p:cNvSpPr txBox="1"/>
          <p:nvPr/>
        </p:nvSpPr>
        <p:spPr>
          <a:xfrm>
            <a:off x="823912" y="6125518"/>
            <a:ext cx="5159376" cy="230832"/>
          </a:xfrm>
          <a:prstGeom prst="rect"/>
          <a:noFill/>
        </p:spPr>
        <p:txBody>
          <a:bodyPr wrap="square" rtlCol="0">
            <a:spAutoFit/>
          </a:bodyPr>
          <a:lstStyle/>
          <a:p>
            <a:r>
              <a:rPr lang="en-US" sz="900" dirty="1">
                <a:solidFill>
                  <a:schemeClr val="bg1">
                    <a:lumMod val="65000"/>
                  </a:schemeClr>
                </a:solidFill>
              </a:rPr>
              <a:t>** Indicates moved up a risk category</a:t>
            </a:r>
          </a:p>
        </p:txBody>
      </p:sp>
      <p:sp>
        <p:nvSpPr>
          <p:cNvPr id="12" name="TextBox 11">
            <a:extLst>
              <a:ext uri="{FF2B5EF4-FFF2-40B4-BE49-F238E27FC236}">
                <a16:creationId xmlns:a16="http://schemas.microsoft.com/office/drawing/2014/main" id="{6AAA30DB-3DB2-4E8C-9595-04BE116DD6C2}"/>
              </a:ext>
            </a:extLst>
          </p:cNvPr>
          <p:cNvSpPr txBox="1"/>
          <p:nvPr/>
        </p:nvSpPr>
        <p:spPr>
          <a:xfrm>
            <a:off x="2973114" y="6124619"/>
            <a:ext cx="3010174"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Tree>
    <p:extLst>
      <p:ext uri="{BB962C8B-B14F-4D97-AF65-F5344CB8AC3E}">
        <p14:creationId xmlns:p14="http://schemas.microsoft.com/office/powerpoint/2010/main" val="2251830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6611" y="1058759"/>
            <a:ext cx="5157787" cy="388882"/>
          </a:xfrm>
        </p:spPr>
        <p:txBody>
          <a:bodyPr>
            <a:normAutofit/>
          </a:bodyPr>
          <a:lstStyle/>
          <a:p>
            <a:pPr lvl="0"/>
            <a:r>
              <a:rPr lang="en-US" sz="1800" dirty="1">
                <a:solidFill>
                  <a:srgbClr val="000000"/>
                </a:solidFill>
              </a:rPr>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356862356"/>
              </p:ext>
            </p:extLst>
          </p:nvPr>
        </p:nvGraphicFramePr>
        <p:xfrm>
          <a:off x="862012" y="1477703"/>
          <a:ext cx="5220569" cy="2386965"/>
        </p:xfrm>
        <a:graphic>
          <a:graphicData uri="http://schemas.openxmlformats.org/drawingml/2006/table">
            <a:tbl>
              <a:tblPr firstRow="1" bandRow="1">
                <a:tableStyleId>{3B4B98B0-60AC-42C2-AFA5-B58CD77FA1E5}</a:tableStyleId>
              </a:tblPr>
              <a:tblGrid>
                <a:gridCol w="902993">
                  <a:extLst>
                    <a:ext uri="{9D8B030D-6E8A-4147-A177-3AD203B41FA5}">
                      <a16:colId xmlns:a16="http://schemas.microsoft.com/office/drawing/2014/main" val="2875121375"/>
                    </a:ext>
                  </a:extLst>
                </a:gridCol>
                <a:gridCol w="749195">
                  <a:extLst>
                    <a:ext uri="{9D8B030D-6E8A-4147-A177-3AD203B41FA5}">
                      <a16:colId xmlns:a16="http://schemas.microsoft.com/office/drawing/2014/main" val="71849793"/>
                    </a:ext>
                  </a:extLst>
                </a:gridCol>
                <a:gridCol w="1068347">
                  <a:extLst>
                    <a:ext uri="{9D8B030D-6E8A-4147-A177-3AD203B41FA5}">
                      <a16:colId xmlns:a16="http://schemas.microsoft.com/office/drawing/2014/main" val="2692257280"/>
                    </a:ext>
                  </a:extLst>
                </a:gridCol>
                <a:gridCol w="817124">
                  <a:extLst>
                    <a:ext uri="{9D8B030D-6E8A-4147-A177-3AD203B41FA5}">
                      <a16:colId xmlns:a16="http://schemas.microsoft.com/office/drawing/2014/main" val="2381864057"/>
                    </a:ext>
                  </a:extLst>
                </a:gridCol>
                <a:gridCol w="982493">
                  <a:extLst>
                    <a:ext uri="{9D8B030D-6E8A-4147-A177-3AD203B41FA5}">
                      <a16:colId xmlns:a16="http://schemas.microsoft.com/office/drawing/2014/main" val="834820919"/>
                    </a:ext>
                  </a:extLst>
                </a:gridCol>
                <a:gridCol w="700417">
                  <a:extLst>
                    <a:ext uri="{9D8B030D-6E8A-4147-A177-3AD203B41FA5}">
                      <a16:colId xmlns:a16="http://schemas.microsoft.com/office/drawing/2014/main" val="3891846621"/>
                    </a:ext>
                  </a:extLst>
                </a:gridCol>
              </a:tblGrid>
              <a:tr h="393407">
                <a:tc>
                  <a:txBody>
                    <a:bodyPr/>
                    <a:lstStyle/>
                    <a:p>
                      <a:pPr algn="ctr"/>
                      <a:r>
                        <a:rPr lang="en-US" sz="1000" dirty="1"/>
                        <a:t>Country</a:t>
                      </a:r>
                    </a:p>
                  </a:txBody>
                  <a:tcPr/>
                </a:tc>
                <a:tc>
                  <a:txBody>
                    <a:bodyPr/>
                    <a:lstStyle/>
                    <a:p>
                      <a:pPr algn="ctr"/>
                      <a:r>
                        <a:rPr lang="en-US" sz="1000" dirty="1"/>
                        <a:t>Active Cases</a:t>
                      </a:r>
                    </a:p>
                  </a:txBody>
                  <a:tcPr anchor="ctr"/>
                </a:tc>
                <a:tc>
                  <a:txBody>
                    <a:bodyPr/>
                    <a:lstStyle/>
                    <a:p>
                      <a:pPr algn="ctr"/>
                      <a:r>
                        <a:rPr lang="en-US" sz="1000" dirty="1"/>
                        <a:t>Confirmed (New)</a:t>
                      </a:r>
                    </a:p>
                  </a:txBody>
                  <a:tcPr anchor="ct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nchor="ctr"/>
                </a:tc>
                <a:tc>
                  <a:txBody>
                    <a:bodyPr/>
                    <a:lstStyle/>
                    <a:p>
                      <a:pPr algn="ctr"/>
                      <a:r>
                        <a:rPr lang="en-US" sz="1000" dirty="1"/>
                        <a:t>Cases/ 1M Pop.</a:t>
                      </a:r>
                    </a:p>
                  </a:txBody>
                  <a:tcPr anchor="ctr"/>
                </a:tc>
                <a:tc>
                  <a:txBody>
                    <a:bodyPr/>
                    <a:lstStyle/>
                    <a:p>
                      <a:pPr algn="ctr"/>
                      <a:r>
                        <a:rPr lang="en-US" sz="1000" dirty="1"/>
                        <a:t>Deaths/ 1M Pop</a:t>
                      </a:r>
                    </a:p>
                  </a:txBody>
                  <a:tcPr anchor="ctr"/>
                </a:tc>
                <a:extLst>
                  <a:ext uri="{0D108BD9-81ED-4DB2-BD59-A6C34878D82A}">
                    <a16:rowId xmlns:a16="http://schemas.microsoft.com/office/drawing/2014/main" val="1341419186"/>
                  </a:ext>
                </a:extLst>
              </a:tr>
              <a:tr h="274320">
                <a:tc>
                  <a:txBody>
                    <a:bodyPr/>
                    <a:lstStyle/>
                    <a:p>
                      <a:pPr algn="l" fontAlgn="b"/>
                      <a:r>
                        <a:rPr lang="en-US" sz="1100" b="0" i="0" u="none" strike="noStrike" dirty="1">
                          <a:solidFill>
                            <a:srgbClr val="000000"/>
                          </a:solidFill>
                          <a:effectLst/>
                          <a:latin typeface="Calibri" panose="020f0502020204030204" pitchFamily="34" charset="0"/>
                        </a:rPr>
                        <a:t>Arkansas</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4413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13606 (415)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197 (9)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4509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2260173922"/>
                  </a:ext>
                </a:extLst>
              </a:tr>
              <a:tr h="274320">
                <a:tc>
                  <a:txBody>
                    <a:bodyPr/>
                    <a:lstStyle/>
                    <a:p>
                      <a:pPr algn="l" fontAlgn="b"/>
                      <a:r>
                        <a:rPr lang="en-US" sz="1100" b="0" i="0" u="none" strike="noStrike" dirty="1">
                          <a:solidFill>
                            <a:srgbClr val="000000"/>
                          </a:solidFill>
                          <a:effectLst/>
                          <a:latin typeface="Calibri" panose="020f0502020204030204" pitchFamily="34" charset="0"/>
                        </a:rPr>
                        <a:t>Mississippi</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4380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20641 (489)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938 (23)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6935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315</a:t>
                      </a:r>
                    </a:p>
                  </a:txBody>
                  <a:tcPr marL="9525" marR="9525" marT="9525" marB="0" anchor="ctr"/>
                </a:tc>
                <a:extLst>
                  <a:ext uri="{0D108BD9-81ED-4DB2-BD59-A6C34878D82A}">
                    <a16:rowId xmlns:a16="http://schemas.microsoft.com/office/drawing/2014/main" val="1820816567"/>
                  </a:ext>
                </a:extLst>
              </a:tr>
              <a:tr h="274320">
                <a:tc>
                  <a:txBody>
                    <a:bodyPr/>
                    <a:lstStyle/>
                    <a:p>
                      <a:pPr algn="l" fontAlgn="b"/>
                      <a:r>
                        <a:rPr lang="en-US" sz="1100" b="0" i="0" u="none" strike="noStrike" dirty="1">
                          <a:solidFill>
                            <a:srgbClr val="000000"/>
                          </a:solidFill>
                          <a:effectLst/>
                          <a:latin typeface="Calibri" panose="020f0502020204030204" pitchFamily="34" charset="0"/>
                        </a:rPr>
                        <a:t>Delaware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3713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10444 (41)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426 (2)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10725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437</a:t>
                      </a:r>
                    </a:p>
                  </a:txBody>
                  <a:tcPr marL="9525" marR="9525" marT="9525" marB="0" anchor="ctr"/>
                </a:tc>
                <a:extLst>
                  <a:ext uri="{0D108BD9-81ED-4DB2-BD59-A6C34878D82A}">
                    <a16:rowId xmlns:a16="http://schemas.microsoft.com/office/drawing/2014/main" val="501154767"/>
                  </a:ext>
                </a:extLst>
              </a:tr>
              <a:tr h="274320">
                <a:tc>
                  <a:txBody>
                    <a:bodyPr/>
                    <a:lstStyle/>
                    <a:p>
                      <a:pPr algn="l" fontAlgn="b"/>
                      <a:r>
                        <a:rPr lang="en-US" sz="1100" b="0" i="0" u="none" strike="noStrike" dirty="1">
                          <a:solidFill>
                            <a:srgbClr val="000000"/>
                          </a:solidFill>
                          <a:effectLst/>
                          <a:latin typeface="Calibri" panose="020f0502020204030204" pitchFamily="34" charset="0"/>
                        </a:rPr>
                        <a:t>Oregon</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3578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6218 (120)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183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1474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304375435"/>
                  </a:ext>
                </a:extLst>
              </a:tr>
              <a:tr h="274320">
                <a:tc>
                  <a:txBody>
                    <a:bodyPr/>
                    <a:lstStyle/>
                    <a:p>
                      <a:pPr algn="l" fontAlgn="b"/>
                      <a:r>
                        <a:rPr lang="en-US" sz="1100" b="0" i="0" u="none" strike="noStrike" dirty="1">
                          <a:solidFill>
                            <a:srgbClr val="000000"/>
                          </a:solidFill>
                          <a:effectLst/>
                          <a:latin typeface="Calibri" panose="020f0502020204030204" pitchFamily="34" charset="0"/>
                        </a:rPr>
                        <a:t>Minnesota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2535</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31296 (414)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1357 (13)</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5549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241</a:t>
                      </a:r>
                    </a:p>
                  </a:txBody>
                  <a:tcPr marL="9525" marR="9525" marT="9525" marB="0" anchor="ctr"/>
                </a:tc>
                <a:extLst>
                  <a:ext uri="{0D108BD9-81ED-4DB2-BD59-A6C34878D82A}">
                    <a16:rowId xmlns:a16="http://schemas.microsoft.com/office/drawing/2014/main" val="3053803976"/>
                  </a:ext>
                </a:extLst>
              </a:tr>
              <a:tr h="274320">
                <a:tc>
                  <a:txBody>
                    <a:bodyPr/>
                    <a:lstStyle/>
                    <a:p>
                      <a:pPr algn="l" fontAlgn="b"/>
                      <a:r>
                        <a:rPr lang="en-US" sz="1100" b="0" i="0" u="none" strike="noStrike" dirty="1">
                          <a:solidFill>
                            <a:srgbClr val="000000"/>
                          </a:solidFill>
                          <a:effectLst/>
                          <a:latin typeface="Calibri" panose="020f0502020204030204" pitchFamily="34" charset="0"/>
                        </a:rPr>
                        <a:t>Oklahoma</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1642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8904 (259)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364 (1)</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2250</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4258874425"/>
                  </a:ext>
                </a:extLst>
              </a:tr>
              <a:tr h="274320">
                <a:tc>
                  <a:txBody>
                    <a:bodyPr/>
                    <a:lstStyle/>
                    <a:p>
                      <a:pPr algn="l" fontAlgn="b"/>
                      <a:r>
                        <a:rPr lang="en-US" sz="1100" b="0" i="0" u="none" strike="noStrike" dirty="1">
                          <a:solidFill>
                            <a:srgbClr val="000000"/>
                          </a:solidFill>
                          <a:effectLst/>
                          <a:latin typeface="Calibri" panose="020f0502020204030204" pitchFamily="34" charset="0"/>
                        </a:rPr>
                        <a:t>New Hampshire**</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1039</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5436 (72)</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330 (4)</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3998</a:t>
                      </a:r>
                    </a:p>
                  </a:txBody>
                  <a:tcPr marL="9525" marR="9525" marT="9525" marB="0" anchor="ctr"/>
                </a:tc>
                <a:tc>
                  <a:txBody>
                    <a:bodyPr/>
                    <a:lstStyle/>
                    <a:p>
                      <a:pPr algn="ctr" fontAlgn="b"/>
                      <a:r>
                        <a:rPr lang="en-US" sz="1100" b="0" i="0" u="none" strike="noStrike" dirty="1">
                          <a:solidFill>
                            <a:srgbClr val="000000"/>
                          </a:solidFill>
                          <a:effectLst/>
                          <a:latin typeface="Calibri" panose="020f0502020204030204" pitchFamily="34" charset="0"/>
                        </a:rPr>
                        <a:t>243</a:t>
                      </a:r>
                    </a:p>
                  </a:txBody>
                  <a:tcPr marL="9525" marR="9525" marT="9525" marB="0" anchor="ctr"/>
                </a:tc>
                <a:extLst>
                  <a:ext uri="{0D108BD9-81ED-4DB2-BD59-A6C34878D82A}">
                    <a16:rowId xmlns:a16="http://schemas.microsoft.com/office/drawing/2014/main" val="3221623276"/>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8" name="TextBox 7">
            <a:extLst>
              <a:ext uri="{FF2B5EF4-FFF2-40B4-BE49-F238E27FC236}">
                <a16:creationId xmlns:a16="http://schemas.microsoft.com/office/drawing/2014/main" id="{FB91787E-D648-49D9-AB90-E6E7866A4527}"/>
              </a:ext>
            </a:extLst>
          </p:cNvPr>
          <p:cNvSpPr txBox="1"/>
          <p:nvPr/>
        </p:nvSpPr>
        <p:spPr>
          <a:xfrm>
            <a:off x="839788" y="4066213"/>
            <a:ext cx="5159376"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
        <p:nvSpPr>
          <p:cNvPr id="12" name="TextBox 11">
            <a:extLst>
              <a:ext uri="{FF2B5EF4-FFF2-40B4-BE49-F238E27FC236}">
                <a16:creationId xmlns:a16="http://schemas.microsoft.com/office/drawing/2014/main" id="{D4FA7437-CDEA-4C80-AB47-9E057CD709DE}"/>
              </a:ext>
            </a:extLst>
          </p:cNvPr>
          <p:cNvSpPr txBox="1"/>
          <p:nvPr/>
        </p:nvSpPr>
        <p:spPr>
          <a:xfrm>
            <a:off x="835022" y="3893034"/>
            <a:ext cx="5159376" cy="230832"/>
          </a:xfrm>
          <a:prstGeom prst="rect"/>
          <a:noFill/>
        </p:spPr>
        <p:txBody>
          <a:bodyPr wrap="square" rtlCol="0">
            <a:spAutoFit/>
          </a:bodyPr>
          <a:lstStyle/>
          <a:p>
            <a:r>
              <a:rPr lang="en-US" sz="900" dirty="1">
                <a:solidFill>
                  <a:schemeClr val="bg1">
                    <a:lumMod val="65000"/>
                  </a:schemeClr>
                </a:solidFill>
              </a:rPr>
              <a:t>* Indicates moved down a risk category  ** Indicates moved up a risk category</a:t>
            </a:r>
          </a:p>
        </p:txBody>
      </p:sp>
    </p:spTree>
    <p:extLst>
      <p:ext uri="{BB962C8B-B14F-4D97-AF65-F5344CB8AC3E}">
        <p14:creationId xmlns:p14="http://schemas.microsoft.com/office/powerpoint/2010/main" val="34263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dirty="1"/>
              <a:t>Contacts</a:t>
            </a:r>
          </a:p>
        </p:txBody>
      </p:sp>
      <p:sp>
        <p:nvSpPr>
          <p:cNvPr id="3" name="Content Placeholder 2">
            <a:extLst>
              <a:ext uri="{FF2B5EF4-FFF2-40B4-BE49-F238E27FC236}">
                <a16:creationId xmlns:a16="http://schemas.microsoft.com/office/drawing/2014/main" id="{11B4B878-F510-BD4E-BBE8-F96D23D43EAD}"/>
              </a:ext>
            </a:extLst>
          </p:cNvPr>
          <p:cNvSpPr>
            <a:spLocks noGrp="1"/>
          </p:cNvSpPr>
          <p:nvPr>
            <p:ph sz="half" idx="1"/>
          </p:nvPr>
        </p:nvSpPr>
        <p:spPr>
          <a:xfrm>
            <a:off x="838200" y="3763978"/>
            <a:ext cx="5181600" cy="2826202"/>
          </a:xfrm>
        </p:spPr>
        <p:txBody>
          <a:bodyPr>
            <a:normAutofit/>
          </a:bodyPr>
          <a:lstStyle/>
          <a:p>
            <a:pPr marL="0" indent="0">
              <a:buNone/>
            </a:pPr>
            <a:r>
              <a:rPr lang="en-US" sz="1800" b="1" dirty="1">
                <a:solidFill>
                  <a:schemeClr val="accent1"/>
                </a:solidFill>
              </a:rPr>
              <a:t>Karl Hopkins</a:t>
            </a:r>
          </a:p>
          <a:p>
            <a:pPr marL="0" indent="0">
              <a:spcAft>
                <a:spcPts val="300"/>
              </a:spcAft>
              <a:buNone/>
            </a:pPr>
            <a:r>
              <a:rPr lang="en-US" sz="1800" dirty="1">
                <a:solidFill>
                  <a:schemeClr val="accent1"/>
                </a:solidFill>
              </a:rPr>
              <a:t>Partner and Global Chief Security Officer</a:t>
            </a:r>
            <a:br>
              <a:rPr lang="en-US" sz="1800" dirty="1">
                <a:solidFill>
                  <a:schemeClr val="accent1"/>
                </a:solidFill>
              </a:rPr>
            </a:br>
            <a:r>
              <a:rPr lang="en-US" sz="1800" dirty="1"/>
              <a:t>Dentons</a:t>
            </a:r>
            <a:br>
              <a:rPr lang="en-US" sz="1800" dirty="1"/>
            </a:br>
            <a:r>
              <a:rPr lang="en-US" sz="1800" dirty="1"/>
              <a:t>Washington, DC</a:t>
            </a:r>
          </a:p>
          <a:p>
            <a:pPr marL="0" indent="0">
              <a:spcAft>
                <a:spcPts val="300"/>
              </a:spcAft>
              <a:buNone/>
            </a:pPr>
            <a:r>
              <a:rPr lang="en-US" sz="1800" dirty="1"/>
              <a:t>D +1 202 408 9225</a:t>
            </a:r>
            <a:br>
              <a:rPr lang="en-US" sz="1800" dirty="1"/>
            </a:br>
            <a:r>
              <a:rPr lang="en-US" sz="1800" dirty="1">
                <a:solidFill>
                  <a:schemeClr val="accent4"/>
                </a:solidFill>
              </a:rPr>
              <a:t>karl.hopkins@dentons.com</a:t>
            </a:r>
          </a:p>
        </p:txBody>
      </p:sp>
      <p:sp>
        <p:nvSpPr>
          <p:cNvPr id="4" name="Content Placeholder 3">
            <a:extLst>
              <a:ext uri="{FF2B5EF4-FFF2-40B4-BE49-F238E27FC236}">
                <a16:creationId xmlns:a16="http://schemas.microsoft.com/office/drawing/2014/main" id="{BFFD4E3E-C3A4-4144-9D99-6354AABB0973}"/>
              </a:ext>
            </a:extLst>
          </p:cNvPr>
          <p:cNvSpPr>
            <a:spLocks noGrp="1"/>
          </p:cNvSpPr>
          <p:nvPr>
            <p:ph sz="half" idx="2"/>
          </p:nvPr>
        </p:nvSpPr>
        <p:spPr>
          <a:xfrm>
            <a:off x="6172202" y="3763978"/>
            <a:ext cx="5181600" cy="3027907"/>
          </a:xfrm>
        </p:spPr>
        <p:txBody>
          <a:bodyPr>
            <a:normAutofit/>
          </a:bodyPr>
          <a:lstStyle/>
          <a:p>
            <a:pPr marL="0" indent="0">
              <a:buNone/>
            </a:pPr>
            <a:r>
              <a:rPr lang="en-US" sz="1800" b="1" dirty="1">
                <a:solidFill>
                  <a:schemeClr val="accent1"/>
                </a:solidFill>
              </a:rPr>
              <a:t>Melissa Mahle</a:t>
            </a:r>
          </a:p>
          <a:p>
            <a:pPr marL="0" indent="0">
              <a:spcAft>
                <a:spcPts val="300"/>
              </a:spcAft>
              <a:buNone/>
            </a:pPr>
            <a:r>
              <a:rPr lang="en-US" sz="1800" dirty="1">
                <a:solidFill>
                  <a:schemeClr val="accent1"/>
                </a:solidFill>
              </a:rPr>
              <a:t>Senior Analyst</a:t>
            </a:r>
            <a:br>
              <a:rPr lang="en-US" sz="1800" dirty="1">
                <a:solidFill>
                  <a:schemeClr val="accent1"/>
                </a:solidFill>
              </a:rPr>
            </a:br>
            <a:r>
              <a:rPr lang="en-US" sz="1800" dirty="1"/>
              <a:t>Dentons</a:t>
            </a:r>
            <a:br>
              <a:rPr lang="en-US" sz="1800" dirty="1"/>
            </a:br>
            <a:r>
              <a:rPr lang="en-US" sz="1800" dirty="1"/>
              <a:t>Washington, DC</a:t>
            </a:r>
          </a:p>
          <a:p>
            <a:pPr marL="0" indent="0">
              <a:spcAft>
                <a:spcPts val="300"/>
              </a:spcAft>
              <a:buNone/>
            </a:pPr>
            <a:r>
              <a:rPr lang="en-US" sz="1800" dirty="1"/>
              <a:t>D +1 202 408 6383</a:t>
            </a:r>
            <a:br>
              <a:rPr lang="en-US" sz="1800" dirty="1"/>
            </a:br>
            <a:r>
              <a:rPr lang="en-US" sz="1800" dirty="1">
                <a:solidFill>
                  <a:schemeClr val="accent4"/>
                </a:solidFill>
              </a:rPr>
              <a:t>melissa.mahle@dentons.com</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815882"/>
          </a:xfrm>
          <a:prstGeom prst="rect"/>
          <a:noFill/>
        </p:spPr>
        <p:txBody>
          <a:bodyPr wrap="square" rtlCol="0">
            <a:spAutoFit/>
          </a:bodyPr>
          <a:lstStyle/>
          <a:p>
            <a:r>
              <a:rPr lang="en-US" sz="1400" i="1" dirty="1">
                <a:solidFill>
                  <a:srgbClr val="A2A4A3"/>
                </a:solidFill>
              </a:rPr>
              <a:t>This summary is based on reports sourced from among the 75 countries in which Dentons currently serves clients as well as from firms in other locations, some of which will formally join Dentons later in 2020.  We are pleased to share this complimentary summary and contemporaneous assessment, with the caveat that developments are changing rapidly.  This is not legal advice, and you should not act or refrain from acting based solely on its contents.  We urge you to consult with counsel regarding your particular circumstances. </a:t>
            </a:r>
          </a:p>
          <a:p>
            <a:endParaRPr lang="en-US" sz="1400" i="1">
              <a:solidFill>
                <a:srgbClr val="A2A4A3"/>
              </a:solidFill>
            </a:endParaRPr>
          </a:p>
          <a:p>
            <a:r>
              <a:rPr lang="en-US" sz="1400" i="1" dirty="1">
                <a:solidFill>
                  <a:srgbClr val="A2A4A3"/>
                </a:solidFill>
              </a:rPr>
              <a:t>To read additional analysis, visit the </a:t>
            </a:r>
            <a:r>
              <a:rPr lang="en-US" sz="1400" b="1" i="1" dirty="1">
                <a:solidFill>
                  <a:srgbClr val="7030A0"/>
                </a:solidFill>
                <a:hlinkClick r:id="rId2"/>
              </a:rPr>
              <a:t>Dentons Flashpoint portal </a:t>
            </a:r>
            <a:r>
              <a:rPr lang="en-US" sz="1400" i="1" dirty="1">
                <a:solidFill>
                  <a:srgbClr val="A2A4A3"/>
                </a:solidFill>
              </a:rPr>
              <a:t>for insights into geopolitics and governance; industry and markets; cyber and security; science, health and culture; and economic and regulatory issues.</a:t>
            </a:r>
          </a:p>
        </p:txBody>
      </p:sp>
    </p:spTree>
    <p:extLst>
      <p:ext uri="{BB962C8B-B14F-4D97-AF65-F5344CB8AC3E}">
        <p14:creationId xmlns:p14="http://schemas.microsoft.com/office/powerpoint/2010/main" val="218840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Global</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0" y="2533673"/>
            <a:ext cx="5181600" cy="3678899"/>
          </a:xfrm>
        </p:spPr>
        <p:txBody>
          <a:bodyPr>
            <a:normAutofit fontScale="92500" lnSpcReduction="10000"/>
          </a:bodyPr>
          <a:lstStyle/>
          <a:p>
            <a:pPr>
              <a:lnSpc>
                <a:spcPct val="120000"/>
              </a:lnSpc>
            </a:pPr>
            <a:r>
              <a:rPr lang="en-US" sz="1800" dirty="1"/>
              <a:t>The WHO halted the use of </a:t>
            </a:r>
            <a:r>
              <a:rPr lang="en-US" sz="1800" b="1" dirty="1"/>
              <a:t>hydroxychloroquine</a:t>
            </a:r>
            <a:r>
              <a:rPr lang="en-US" sz="1800" dirty="1"/>
              <a:t> in its multi-country trials after finding that the drug does not reduce mortality; this follows days after the FDA scrapped its emergency authorization for use of the drug as a treatment. </a:t>
            </a:r>
          </a:p>
          <a:p>
            <a:pPr>
              <a:lnSpc>
                <a:spcPct val="120000"/>
              </a:lnSpc>
            </a:pPr>
            <a:r>
              <a:rPr lang="en-US" sz="1800" dirty="1"/>
              <a:t>Mexico, India, Ireland and Norway were elected as nonpermanent members to the </a:t>
            </a:r>
            <a:r>
              <a:rPr lang="en-US" sz="1800" b="1" dirty="1"/>
              <a:t>UN Security Council</a:t>
            </a:r>
            <a:r>
              <a:rPr lang="en-US" sz="1800" dirty="1"/>
              <a:t>, with Kenya and Djibouti competing for the final vacant seat.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50354" y="2533673"/>
            <a:ext cx="4960087" cy="3485985"/>
          </a:xfrm>
        </p:spPr>
        <p:txBody>
          <a:bodyPr>
            <a:normAutofit fontScale="92500" lnSpcReduction="10000"/>
          </a:bodyPr>
          <a:lstStyle/>
          <a:p>
            <a:pPr>
              <a:lnSpc>
                <a:spcPct val="120000"/>
              </a:lnSpc>
            </a:pPr>
            <a:r>
              <a:rPr lang="en-US" sz="1800" dirty="1">
                <a:latin typeface="Arial" panose="020b0604020202020204" pitchFamily="34" charset="0"/>
                <a:ea typeface="Times New Roman" panose="02020603050405020304" pitchFamily="18" charset="0"/>
              </a:rPr>
              <a:t>The US has thrown into disarray plans for a new </a:t>
            </a:r>
            <a:r>
              <a:rPr lang="en-US" sz="1800" b="1" dirty="1">
                <a:latin typeface="Arial" panose="020b0604020202020204" pitchFamily="34" charset="0"/>
                <a:ea typeface="Times New Roman" panose="02020603050405020304" pitchFamily="18" charset="0"/>
              </a:rPr>
              <a:t>global tax framework for technology </a:t>
            </a:r>
            <a:r>
              <a:rPr lang="en-US" sz="1800" dirty="1">
                <a:latin typeface="Arial" panose="020b0604020202020204" pitchFamily="34" charset="0"/>
                <a:ea typeface="Times New Roman" panose="02020603050405020304" pitchFamily="18" charset="0"/>
              </a:rPr>
              <a:t>companies after suspending talks with European countries — and warning them of retaliatory measures if they press ahead with their own taxes. </a:t>
            </a:r>
          </a:p>
          <a:p>
            <a:pPr>
              <a:lnSpc>
                <a:spcPct val="120000"/>
              </a:lnSpc>
            </a:pPr>
            <a:r>
              <a:rPr lang="en-US" sz="1800" b="1" dirty="1">
                <a:latin typeface="Arial" panose="020b0604020202020204" pitchFamily="34" charset="0"/>
                <a:ea typeface="Times New Roman" panose="02020603050405020304" pitchFamily="18" charset="0"/>
              </a:rPr>
              <a:t>‘Sesame Street’ </a:t>
            </a:r>
            <a:r>
              <a:rPr lang="en-US" sz="1800" dirty="1">
                <a:latin typeface="Arial" panose="020b0604020202020204" pitchFamily="34" charset="0"/>
                <a:ea typeface="Times New Roman" panose="02020603050405020304" pitchFamily="18" charset="0"/>
              </a:rPr>
              <a:t>will air special pandemic episode for kids around the globe, emphasizing the importance of indoor play, how to manage being at home all the time and “</a:t>
            </a:r>
            <a:r>
              <a:rPr lang="en-US" sz="1800" i="1" dirty="1">
                <a:latin typeface="Arial" panose="020b0604020202020204" pitchFamily="34" charset="0"/>
                <a:ea typeface="Times New Roman" panose="02020603050405020304" pitchFamily="18" charset="0"/>
              </a:rPr>
              <a:t>big feelings</a:t>
            </a:r>
            <a:r>
              <a:rPr lang="en-US" sz="1800" dirty="1">
                <a:latin typeface="Arial" panose="020b0604020202020204" pitchFamily="34" charset="0"/>
                <a:ea typeface="Times New Roman" panose="02020603050405020304" pitchFamily="18" charset="0"/>
              </a:rPr>
              <a:t>” like frustration and sadness.</a:t>
            </a:r>
            <a:endParaRPr lang="en-US" sz="1800"/>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830997"/>
          </a:xfrm>
          <a:prstGeom prst="rect"/>
          <a:noFill/>
        </p:spPr>
        <p:txBody>
          <a:bodyPr wrap="square" rtlCol="0">
            <a:spAutoFit/>
          </a:bodyPr>
          <a:lstStyle/>
          <a:p>
            <a:r>
              <a:rPr lang="en-US" sz="2400" b="1" dirty="1">
                <a:latin typeface="+mj-lt"/>
              </a:rPr>
              <a:t>Overnight, confirmed coronavirus cases grew to 8,425,645 in 213 countries and territories, with 451,831 deaths. </a:t>
            </a:r>
            <a:endParaRPr lang="en-US" sz="2400" b="1">
              <a:solidFill>
                <a:srgbClr val="FF0000"/>
              </a:solidFill>
              <a:latin typeface="+mj-lt"/>
            </a:endParaRP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8841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1"/>
              <a:t>Global</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3512288" y="5407876"/>
            <a:ext cx="2583712" cy="230832"/>
          </a:xfrm>
          <a:prstGeom prst="rect"/>
          <a:noFill/>
        </p:spPr>
        <p:txBody>
          <a:bodyPr wrap="square" rtlCol="0">
            <a:spAutoFit/>
          </a:bodyPr>
          <a:lstStyle/>
          <a:p>
            <a:r>
              <a:rPr lang="en-US" sz="900" dirty="1">
                <a:solidFill>
                  <a:schemeClr val="bg1">
                    <a:lumMod val="65000"/>
                  </a:schemeClr>
                </a:solidFill>
              </a:rPr>
              <a:t>Data Source: Johns Hopkins University</a:t>
            </a:r>
            <a:endParaRPr lang="en-US">
              <a:solidFill>
                <a:schemeClr val="bg1">
                  <a:lumMod val="65000"/>
                </a:schemeClr>
              </a:solidFill>
            </a:endParaRPr>
          </a:p>
        </p:txBody>
      </p:sp>
      <p:sp>
        <p:nvSpPr>
          <p:cNvPr id="9" name="TextBox 8">
            <a:extLst>
              <a:ext uri="{FF2B5EF4-FFF2-40B4-BE49-F238E27FC236}">
                <a16:creationId xmlns:a16="http://schemas.microsoft.com/office/drawing/2014/main" id="{A233F3EE-AB5B-4DC1-85BC-3E93A9F56BA4}"/>
              </a:ext>
            </a:extLst>
          </p:cNvPr>
          <p:cNvSpPr txBox="1"/>
          <p:nvPr/>
        </p:nvSpPr>
        <p:spPr>
          <a:xfrm>
            <a:off x="1123813" y="1997839"/>
            <a:ext cx="1821406" cy="2862322"/>
          </a:xfrm>
          <a:prstGeom prst="rect"/>
          <a:noFill/>
        </p:spPr>
        <p:txBody>
          <a:bodyPr wrap="square" rtlCol="0">
            <a:spAutoFit/>
          </a:bodyPr>
          <a:lstStyle/>
          <a:p>
            <a:pPr algn="ctr"/>
            <a:r>
              <a:rPr lang="en-US" sz="2000" dirty="1">
                <a:solidFill>
                  <a:schemeClr val="bg1">
                    <a:lumMod val="50000"/>
                  </a:schemeClr>
                </a:solidFill>
              </a:rPr>
              <a:t>The Americas registered just over 4 million confirmed coronavirus infections, accounting for half of the global cases. </a:t>
            </a:r>
            <a:endParaRPr lang="en-US" sz="2000">
              <a:solidFill>
                <a:srgbClr val="FF0000"/>
              </a:solidFill>
            </a:endParaRPr>
          </a:p>
        </p:txBody>
      </p:sp>
      <p:pic>
        <p:nvPicPr>
          <p:cNvPr id="4" name="Content Placeholder 3">
            <a:extLst>
              <a:ext uri="{FF2B5EF4-FFF2-40B4-BE49-F238E27FC236}">
                <a16:creationId xmlns:a16="http://schemas.microsoft.com/office/drawing/2014/main" id="{9B542731-EE0C-4A76-A22B-886FFA1DC920}"/>
              </a:ext>
            </a:extLst>
          </p:cNvPr>
          <p:cNvPicPr>
            <a:picLocks noGrp="1" noChangeAspect="1"/>
          </p:cNvPicPr>
          <p:nvPr>
            <p:ph idx="1"/>
          </p:nvPr>
        </p:nvPicPr>
        <p:blipFill>
          <a:blip r:embed="rId2"/>
          <a:srcRect/>
          <a:stretch>
            <a:fillRect/>
          </a:stretch>
        </p:blipFill>
        <p:spPr>
          <a:xfrm>
            <a:off x="3321824" y="1334708"/>
            <a:ext cx="7040880" cy="4011796"/>
          </a:xfrm>
          <a:prstGeom prst="rect"/>
        </p:spPr>
      </p:pic>
    </p:spTree>
    <p:extLst>
      <p:ext uri="{BB962C8B-B14F-4D97-AF65-F5344CB8AC3E}">
        <p14:creationId xmlns:p14="http://schemas.microsoft.com/office/powerpoint/2010/main" val="12346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Markets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198" y="2775542"/>
            <a:ext cx="5181600" cy="3231982"/>
          </a:xfrm>
        </p:spPr>
        <p:txBody>
          <a:bodyPr>
            <a:noAutofit/>
          </a:bodyPr>
          <a:lstStyle/>
          <a:p>
            <a:pPr>
              <a:lnSpc>
                <a:spcPct val="110000"/>
              </a:lnSpc>
            </a:pPr>
            <a:r>
              <a:rPr lang="en-US" sz="1700" b="1" dirty="1"/>
              <a:t>Global stocks </a:t>
            </a:r>
            <a:r>
              <a:rPr lang="en-US" sz="1700" dirty="1"/>
              <a:t>continued to slip on Thursday morning. </a:t>
            </a:r>
          </a:p>
          <a:p>
            <a:pPr>
              <a:lnSpc>
                <a:spcPct val="110000"/>
              </a:lnSpc>
            </a:pPr>
            <a:r>
              <a:rPr lang="en-US" sz="1700" dirty="1"/>
              <a:t>The Bank of England warned that an upcoming </a:t>
            </a:r>
            <a:r>
              <a:rPr lang="en-US" sz="1700" b="1" dirty="1"/>
              <a:t>court ruling on coronavirus business interruption </a:t>
            </a:r>
            <a:r>
              <a:rPr lang="en-US" sz="1700" dirty="1"/>
              <a:t>claims could impact the capital positions of some firms.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73391" y="2775542"/>
            <a:ext cx="5181600" cy="3231982"/>
          </a:xfrm>
        </p:spPr>
        <p:txBody>
          <a:bodyPr>
            <a:noAutofit/>
          </a:bodyPr>
          <a:lstStyle/>
          <a:p>
            <a:pPr>
              <a:lnSpc>
                <a:spcPct val="110000"/>
              </a:lnSpc>
            </a:pPr>
            <a:r>
              <a:rPr lang="en-US" sz="1700" dirty="1"/>
              <a:t>The </a:t>
            </a:r>
            <a:r>
              <a:rPr lang="en-US" sz="1700" b="1" dirty="1"/>
              <a:t>Basel Committee </a:t>
            </a:r>
            <a:r>
              <a:rPr lang="en-US" sz="1700" dirty="1"/>
              <a:t>urged banks to use capital to support the “</a:t>
            </a:r>
            <a:r>
              <a:rPr lang="en-US" sz="1700" i="1" dirty="1"/>
              <a:t>real</a:t>
            </a:r>
            <a:r>
              <a:rPr lang="en-US" sz="1700" dirty="1"/>
              <a:t>” economy. </a:t>
            </a:r>
          </a:p>
          <a:p>
            <a:pPr>
              <a:lnSpc>
                <a:spcPct val="110000"/>
              </a:lnSpc>
            </a:pPr>
            <a:r>
              <a:rPr lang="en-US" sz="1700" b="1" dirty="1"/>
              <a:t>Shares in Wirecard </a:t>
            </a:r>
            <a:r>
              <a:rPr lang="en-US" sz="1700" dirty="1"/>
              <a:t>fell by 66 percent when the German fintech group said that auditors at EY could not confirm the existence of €1.9bn in cash, and that “</a:t>
            </a:r>
            <a:r>
              <a:rPr lang="en-US" sz="1700" i="1" dirty="1"/>
              <a:t>spurious cash balances</a:t>
            </a:r>
            <a:r>
              <a:rPr lang="en-US" sz="1700" dirty="1"/>
              <a:t>” may have been provided by a third party.</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1200329"/>
          </a:xfrm>
          <a:prstGeom prst="rect"/>
          <a:noFill/>
        </p:spPr>
        <p:txBody>
          <a:bodyPr wrap="square" rtlCol="0">
            <a:spAutoFit/>
          </a:bodyPr>
          <a:lstStyle/>
          <a:p>
            <a:r>
              <a:rPr lang="en-US" sz="2400" b="1" dirty="1">
                <a:latin typeface="+mj-lt"/>
              </a:rPr>
              <a:t>US and European markets lost momentum Wednesday, as hopes for economic recovery were dampened by growing outbreaks in the US and China. </a:t>
            </a:r>
            <a:endParaRPr lang="en-US" sz="2400" b="1">
              <a:solidFill>
                <a:srgbClr val="FF0000"/>
              </a:solidFill>
              <a:latin typeface="+mj-lt"/>
            </a:endParaRP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194385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Business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1" y="2467735"/>
            <a:ext cx="5181600" cy="3615766"/>
          </a:xfrm>
        </p:spPr>
        <p:txBody>
          <a:bodyPr>
            <a:noAutofit/>
          </a:bodyPr>
          <a:lstStyle/>
          <a:p>
            <a:pPr>
              <a:lnSpc>
                <a:spcPct val="114000"/>
              </a:lnSpc>
            </a:pPr>
            <a:r>
              <a:rPr lang="en-US" sz="1300" b="1" dirty="1"/>
              <a:t>Target</a:t>
            </a:r>
            <a:r>
              <a:rPr lang="en-US" sz="1300" dirty="1"/>
              <a:t> raised its starting wage to $15 an hour, making permanent its $2 an hour hazard pay; meanwhile, retailers such as </a:t>
            </a:r>
            <a:r>
              <a:rPr lang="en-US" sz="1300" b="1" dirty="1"/>
              <a:t>Kroger, Amazon and Starbucks </a:t>
            </a:r>
            <a:r>
              <a:rPr lang="en-US" sz="1300" dirty="1"/>
              <a:t>have eliminated their hazard raises.  </a:t>
            </a:r>
          </a:p>
          <a:p>
            <a:pPr>
              <a:lnSpc>
                <a:spcPct val="114000"/>
              </a:lnSpc>
            </a:pPr>
            <a:r>
              <a:rPr lang="en-US" sz="1300" b="1" dirty="1"/>
              <a:t>PepsiCo and Mars Inc </a:t>
            </a:r>
            <a:r>
              <a:rPr lang="en-US" sz="1300" dirty="1"/>
              <a:t>announced plans to change Aunt Jemima and Uncle Ben’s brands due to imagery rooted in racism.  </a:t>
            </a:r>
          </a:p>
          <a:p>
            <a:pPr>
              <a:lnSpc>
                <a:spcPct val="114000"/>
              </a:lnSpc>
            </a:pPr>
            <a:r>
              <a:rPr lang="en-US" sz="1300" b="1" dirty="1"/>
              <a:t>Google </a:t>
            </a:r>
            <a:r>
              <a:rPr lang="en-US" sz="1300" dirty="1"/>
              <a:t>announced new hiring goals to boost the number of Black executives. </a:t>
            </a:r>
          </a:p>
          <a:p>
            <a:pPr>
              <a:lnSpc>
                <a:spcPct val="114000"/>
              </a:lnSpc>
            </a:pPr>
            <a:r>
              <a:rPr lang="en-US" sz="1300" b="1" dirty="1"/>
              <a:t>Maersk</a:t>
            </a:r>
            <a:r>
              <a:rPr lang="en-US" sz="1300" dirty="1"/>
              <a:t>, the world’s largest container shipping line, said that Q2 will not be as bad as it feared. </a:t>
            </a:r>
          </a:p>
          <a:p>
            <a:pPr>
              <a:lnSpc>
                <a:spcPct val="114000"/>
              </a:lnSpc>
            </a:pPr>
            <a:r>
              <a:rPr lang="en-US" sz="1300" b="1" dirty="1"/>
              <a:t>Enbridge</a:t>
            </a:r>
            <a:r>
              <a:rPr lang="en-US" sz="1300" dirty="1"/>
              <a:t>, Canada’s largest pipeline operator, said 800 employees took optional buyouts. </a:t>
            </a:r>
          </a:p>
          <a:p>
            <a:pPr>
              <a:lnSpc>
                <a:spcPct val="114000"/>
              </a:lnSpc>
            </a:pPr>
            <a:endParaRPr lang="en-US" sz="1300"/>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65520" y="2456406"/>
            <a:ext cx="5212080" cy="3463432"/>
          </a:xfrm>
        </p:spPr>
        <p:txBody>
          <a:bodyPr>
            <a:noAutofit/>
          </a:bodyPr>
          <a:lstStyle/>
          <a:p>
            <a:pPr>
              <a:lnSpc>
                <a:spcPct val="114000"/>
              </a:lnSpc>
            </a:pPr>
            <a:r>
              <a:rPr lang="en-US" sz="1300" b="1" dirty="1"/>
              <a:t>Amazon</a:t>
            </a:r>
            <a:r>
              <a:rPr lang="en-US" sz="1300" dirty="1"/>
              <a:t> will begin testing a wearable device that lights up and beeps when workers get too close together. Amazon launched in Saudi Arabia. </a:t>
            </a:r>
          </a:p>
          <a:p>
            <a:pPr>
              <a:lnSpc>
                <a:spcPct val="114000"/>
              </a:lnSpc>
            </a:pPr>
            <a:r>
              <a:rPr lang="en-US" sz="1300" b="1" dirty="1"/>
              <a:t>Zoom</a:t>
            </a:r>
            <a:r>
              <a:rPr lang="en-US" sz="1300" dirty="1"/>
              <a:t> will soon offer end-to-end encryption for all its users, with pilots to start in July. </a:t>
            </a:r>
          </a:p>
          <a:p>
            <a:pPr>
              <a:lnSpc>
                <a:spcPct val="114000"/>
              </a:lnSpc>
            </a:pPr>
            <a:r>
              <a:rPr lang="en-US" sz="1300" b="1" dirty="1"/>
              <a:t>KKR</a:t>
            </a:r>
            <a:r>
              <a:rPr lang="en-US" sz="1300" dirty="1"/>
              <a:t> has agreed to buy the Dutch holiday parks company </a:t>
            </a:r>
            <a:r>
              <a:rPr lang="en-US" sz="1300" b="1" dirty="1"/>
              <a:t>Roompot, </a:t>
            </a:r>
            <a:r>
              <a:rPr lang="en-US" sz="1300" dirty="1"/>
              <a:t>in a €1bn deal that marks the latest in a spree of acquisitions by the US private equity group. </a:t>
            </a:r>
          </a:p>
          <a:p>
            <a:pPr>
              <a:lnSpc>
                <a:spcPct val="114000"/>
              </a:lnSpc>
            </a:pPr>
            <a:r>
              <a:rPr lang="en-US" sz="1300" dirty="1"/>
              <a:t>According to CEO of </a:t>
            </a:r>
            <a:r>
              <a:rPr lang="en-US" sz="1300" b="1" dirty="1"/>
              <a:t>Match Group</a:t>
            </a:r>
            <a:r>
              <a:rPr lang="en-US" sz="1300" dirty="1"/>
              <a:t>, online dating increased by nearly 30 percent in April, compared with the end of February.</a:t>
            </a:r>
          </a:p>
          <a:p>
            <a:pPr>
              <a:lnSpc>
                <a:spcPct val="114000"/>
              </a:lnSpc>
            </a:pPr>
            <a:r>
              <a:rPr lang="en-US" sz="1300" b="1" dirty="1"/>
              <a:t>Tui, </a:t>
            </a:r>
            <a:r>
              <a:rPr lang="en-US" sz="1300" dirty="1"/>
              <a:t>Europe’s largest tour operator, will lay of 60 percent of its staff in France and close retail stores around the country. </a:t>
            </a:r>
          </a:p>
          <a:p>
            <a:pPr>
              <a:lnSpc>
                <a:spcPct val="114000"/>
              </a:lnSpc>
            </a:pPr>
            <a:endParaRPr lang="en-US" sz="1300"/>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015663"/>
          </a:xfrm>
          <a:prstGeom prst="rect"/>
          <a:noFill/>
        </p:spPr>
        <p:txBody>
          <a:bodyPr wrap="square" rtlCol="0">
            <a:spAutoFit/>
          </a:bodyPr>
          <a:lstStyle/>
          <a:p>
            <a:r>
              <a:rPr lang="en-US" sz="2000" b="1" dirty="1">
                <a:latin typeface="+mj-lt"/>
              </a:rPr>
              <a:t>Banks have rushed to borrow a record €1.3tn from the European Central Bank at deeply negative interest rates, in the latest monetary policy drive to boost liquidity in the eurozone.</a:t>
            </a:r>
            <a:endParaRPr lang="en-US" b="1">
              <a:latin typeface="+mj-lt"/>
            </a:endParaRP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09820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00999" cy="591316"/>
          </a:xfrm>
        </p:spPr>
        <p:txBody>
          <a:bodyPr>
            <a:normAutofit fontScale="90000"/>
          </a:bodyPr>
          <a:lstStyle/>
          <a:p>
            <a:r>
              <a:rPr lang="en-US" dirty="1"/>
              <a:t>Africa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4892" y="1491122"/>
            <a:ext cx="7715033" cy="4469778"/>
          </a:xfrm>
        </p:spPr>
        <p:txBody>
          <a:bodyPr>
            <a:noAutofit/>
          </a:bodyPr>
          <a:lstStyle/>
          <a:p>
            <a:pPr>
              <a:lnSpc>
                <a:spcPct val="130000"/>
              </a:lnSpc>
            </a:pPr>
            <a:r>
              <a:rPr lang="en-US" sz="1400" dirty="1"/>
              <a:t>The </a:t>
            </a:r>
            <a:r>
              <a:rPr lang="en-US" sz="1400" b="1" dirty="1"/>
              <a:t>Nigerian</a:t>
            </a:r>
            <a:r>
              <a:rPr lang="en-US" sz="1400" dirty="1"/>
              <a:t> city of Lagos will pause its plans to reopen houses of worship </a:t>
            </a:r>
            <a:br>
              <a:rPr lang="en-US" sz="1400" dirty="1"/>
            </a:br>
            <a:r>
              <a:rPr lang="en-US" sz="1400" dirty="1"/>
              <a:t>following a virus spike. </a:t>
            </a:r>
          </a:p>
          <a:p>
            <a:pPr>
              <a:lnSpc>
                <a:spcPct val="130000"/>
              </a:lnSpc>
            </a:pPr>
            <a:r>
              <a:rPr lang="en-US" sz="1400" b="1" dirty="1"/>
              <a:t>South Africa’s </a:t>
            </a:r>
            <a:r>
              <a:rPr lang="en-US" sz="1400" dirty="1"/>
              <a:t>President said that the country is now facing a second </a:t>
            </a:r>
            <a:br>
              <a:rPr lang="en-US" sz="1400" dirty="1"/>
            </a:br>
            <a:r>
              <a:rPr lang="en-US" sz="1400" dirty="1"/>
              <a:t>pandemic in gendered violence. </a:t>
            </a:r>
          </a:p>
          <a:p>
            <a:pPr>
              <a:lnSpc>
                <a:spcPct val="130000"/>
              </a:lnSpc>
            </a:pPr>
            <a:r>
              <a:rPr lang="en-US" sz="1400" dirty="1"/>
              <a:t>The head of </a:t>
            </a:r>
            <a:r>
              <a:rPr lang="en-US" sz="1400" b="1" dirty="1"/>
              <a:t>Ghana’s</a:t>
            </a:r>
            <a:r>
              <a:rPr lang="en-US" sz="1400" dirty="1"/>
              <a:t> Health Insurance Authority tested positive for the </a:t>
            </a:r>
            <a:br>
              <a:rPr lang="en-US" sz="1400" dirty="1"/>
            </a:br>
            <a:r>
              <a:rPr lang="en-US" sz="1400" dirty="1"/>
              <a:t>coronavirus, likely from exposure to Ghana’s Health Minister, who tested </a:t>
            </a:r>
            <a:br>
              <a:rPr lang="en-US" sz="1400" dirty="1"/>
            </a:br>
            <a:r>
              <a:rPr lang="en-US" sz="1400" dirty="1"/>
              <a:t>positive last week. </a:t>
            </a:r>
          </a:p>
          <a:p>
            <a:pPr>
              <a:lnSpc>
                <a:spcPct val="130000"/>
              </a:lnSpc>
            </a:pPr>
            <a:r>
              <a:rPr lang="en-US" sz="1400" b="1" dirty="1"/>
              <a:t>Kenya</a:t>
            </a:r>
            <a:r>
              <a:rPr lang="en-US" sz="1400" dirty="1"/>
              <a:t> has begun an investigation into all donations made to the country to help in fighting the coronavirus, following an announcement on Tuesday that the government would probe a donation by </a:t>
            </a:r>
            <a:r>
              <a:rPr lang="en-US" sz="1400" b="1" dirty="1"/>
              <a:t>Chinese </a:t>
            </a:r>
            <a:r>
              <a:rPr lang="en-US" sz="1400" dirty="1"/>
              <a:t>billionaire Jack Ma. Kenya reported that some 4,000 school-aged girls had become pregnant in one province during COVID-related school closures. </a:t>
            </a:r>
          </a:p>
          <a:p>
            <a:pPr>
              <a:lnSpc>
                <a:spcPct val="130000"/>
              </a:lnSpc>
            </a:pPr>
            <a:r>
              <a:rPr lang="en-US" sz="1400" b="1" dirty="1"/>
              <a:t>Namibia</a:t>
            </a:r>
            <a:r>
              <a:rPr lang="en-US" sz="1400" dirty="1"/>
              <a:t> is the latest African country to face a locust infestation. </a:t>
            </a:r>
          </a:p>
          <a:p>
            <a:pPr>
              <a:lnSpc>
                <a:spcPct val="130000"/>
              </a:lnSpc>
            </a:pPr>
            <a:r>
              <a:rPr lang="en-US" sz="1400" dirty="1"/>
              <a:t>President Xi announced that </a:t>
            </a:r>
            <a:r>
              <a:rPr lang="en-US" sz="1400" b="1" dirty="1"/>
              <a:t>China </a:t>
            </a:r>
            <a:r>
              <a:rPr lang="en-US" sz="1400" dirty="1"/>
              <a:t>will forgive all interest-free loans to </a:t>
            </a:r>
            <a:r>
              <a:rPr lang="en-US" sz="1400" b="1" dirty="1"/>
              <a:t>Africa</a:t>
            </a:r>
            <a:r>
              <a:rPr lang="en-US" sz="1400" dirty="1"/>
              <a:t> that are due this year and promised to help in building hospitals and sending medical experts to Africa.</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9C5638-5BDA-1244-AB08-CE3376612B65}"/>
              </a:ext>
            </a:extLst>
          </p:cNvPr>
          <p:cNvGrpSpPr/>
          <p:nvPr/>
        </p:nvGrpSpPr>
        <p:grpSpPr>
          <a:xfrm>
            <a:off x="6865408" y="1205421"/>
            <a:ext cx="4313206" cy="4676115"/>
            <a:chOff x="6389519" y="2069051"/>
            <a:chExt cx="3621790" cy="3926524"/>
          </a:xfrm>
        </p:grpSpPr>
        <p:sp>
          <p:nvSpPr>
            <p:cNvPr id="11" name="Freeform 10">
              <a:extLst>
                <a:ext uri="{FF2B5EF4-FFF2-40B4-BE49-F238E27FC236}">
                  <a16:creationId xmlns:a16="http://schemas.microsoft.com/office/drawing/2014/main" id="{A1EBC8FF-5B79-D746-B49E-49091C560E30}"/>
                </a:ext>
              </a:extLst>
            </p:cNvPr>
            <p:cNvSpPr>
              <a:spLocks noChangeAspect="1"/>
            </p:cNvSpPr>
            <p:nvPr/>
          </p:nvSpPr>
          <p:spPr>
            <a:xfrm>
              <a:off x="6857520" y="2074912"/>
              <a:ext cx="1065232" cy="1025585"/>
            </a:xfrm>
            <a:custGeom>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158">
              <a:extLst>
                <a:ext uri="{FF2B5EF4-FFF2-40B4-BE49-F238E27FC236}">
                  <a16:creationId xmlns:a16="http://schemas.microsoft.com/office/drawing/2014/main" id="{282EB84B-DA22-7040-9199-013BE451481C}"/>
                </a:ext>
              </a:extLst>
            </p:cNvPr>
            <p:cNvSpPr>
              <a:spLocks noChangeAspect="1"/>
            </p:cNvSpPr>
            <p:nvPr/>
          </p:nvSpPr>
          <p:spPr>
            <a:xfrm>
              <a:off x="7699230" y="2069051"/>
              <a:ext cx="213048" cy="398514"/>
            </a:xfrm>
            <a:custGeom>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80">
              <a:extLst>
                <a:ext uri="{FF2B5EF4-FFF2-40B4-BE49-F238E27FC236}">
                  <a16:creationId xmlns:a16="http://schemas.microsoft.com/office/drawing/2014/main" id="{54B9170A-59CB-174A-B36A-A199E8D102B9}"/>
                </a:ext>
              </a:extLst>
            </p:cNvPr>
            <p:cNvSpPr>
              <a:spLocks noChangeAspect="1"/>
            </p:cNvSpPr>
            <p:nvPr/>
          </p:nvSpPr>
          <p:spPr>
            <a:xfrm>
              <a:off x="7919263" y="4422035"/>
              <a:ext cx="667081" cy="653445"/>
            </a:xfrm>
            <a:custGeom>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81">
              <a:extLst>
                <a:ext uri="{FF2B5EF4-FFF2-40B4-BE49-F238E27FC236}">
                  <a16:creationId xmlns:a16="http://schemas.microsoft.com/office/drawing/2014/main" id="{D24BF4A7-5693-FC4E-AF8D-DA1700FF5679}"/>
                </a:ext>
              </a:extLst>
            </p:cNvPr>
            <p:cNvSpPr>
              <a:spLocks noChangeAspect="1"/>
            </p:cNvSpPr>
            <p:nvPr/>
          </p:nvSpPr>
          <p:spPr>
            <a:xfrm>
              <a:off x="7943709" y="4360500"/>
              <a:ext cx="55882" cy="61536"/>
            </a:xfrm>
            <a:custGeom>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82">
              <a:extLst>
                <a:ext uri="{FF2B5EF4-FFF2-40B4-BE49-F238E27FC236}">
                  <a16:creationId xmlns:a16="http://schemas.microsoft.com/office/drawing/2014/main" id="{447BF357-1DAA-444A-A015-D51E6EEAB7F9}"/>
                </a:ext>
              </a:extLst>
            </p:cNvPr>
            <p:cNvSpPr>
              <a:spLocks noChangeAspect="1"/>
            </p:cNvSpPr>
            <p:nvPr/>
          </p:nvSpPr>
          <p:spPr>
            <a:xfrm>
              <a:off x="8362818" y="5060828"/>
              <a:ext cx="495945" cy="489352"/>
            </a:xfrm>
            <a:custGeom>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83">
              <a:extLst>
                <a:ext uri="{FF2B5EF4-FFF2-40B4-BE49-F238E27FC236}">
                  <a16:creationId xmlns:a16="http://schemas.microsoft.com/office/drawing/2014/main" id="{A5ED4925-9BFD-8C49-8241-7957F1BB0A49}"/>
                </a:ext>
              </a:extLst>
            </p:cNvPr>
            <p:cNvSpPr>
              <a:spLocks noChangeAspect="1"/>
            </p:cNvSpPr>
            <p:nvPr/>
          </p:nvSpPr>
          <p:spPr>
            <a:xfrm>
              <a:off x="8844791" y="4237429"/>
              <a:ext cx="90807" cy="108420"/>
            </a:xfrm>
            <a:custGeom>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84">
              <a:extLst>
                <a:ext uri="{FF2B5EF4-FFF2-40B4-BE49-F238E27FC236}">
                  <a16:creationId xmlns:a16="http://schemas.microsoft.com/office/drawing/2014/main" id="{3457D321-2AF0-084C-823F-6AC2C959D5EE}"/>
                </a:ext>
              </a:extLst>
            </p:cNvPr>
            <p:cNvSpPr>
              <a:spLocks noChangeAspect="1"/>
            </p:cNvSpPr>
            <p:nvPr/>
          </p:nvSpPr>
          <p:spPr>
            <a:xfrm>
              <a:off x="7758602" y="3437476"/>
              <a:ext cx="401647" cy="591908"/>
            </a:xfrm>
            <a:custGeom>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85">
              <a:extLst>
                <a:ext uri="{FF2B5EF4-FFF2-40B4-BE49-F238E27FC236}">
                  <a16:creationId xmlns:a16="http://schemas.microsoft.com/office/drawing/2014/main" id="{9ED44E7E-B957-3F48-A905-99B9D1CA885C}"/>
                </a:ext>
              </a:extLst>
            </p:cNvPr>
            <p:cNvSpPr>
              <a:spLocks noChangeAspect="1"/>
            </p:cNvSpPr>
            <p:nvPr/>
          </p:nvSpPr>
          <p:spPr>
            <a:xfrm>
              <a:off x="8076426" y="3534172"/>
              <a:ext cx="688036" cy="424887"/>
            </a:xfrm>
            <a:custGeom>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86">
              <a:extLst>
                <a:ext uri="{FF2B5EF4-FFF2-40B4-BE49-F238E27FC236}">
                  <a16:creationId xmlns:a16="http://schemas.microsoft.com/office/drawing/2014/main" id="{95C15A68-DA7A-D346-A28E-3E022C397C46}"/>
                </a:ext>
              </a:extLst>
            </p:cNvPr>
            <p:cNvSpPr>
              <a:spLocks noChangeAspect="1"/>
            </p:cNvSpPr>
            <p:nvPr/>
          </p:nvSpPr>
          <p:spPr>
            <a:xfrm>
              <a:off x="8020546" y="2854357"/>
              <a:ext cx="562304" cy="867351"/>
            </a:xfrm>
            <a:custGeom>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87">
              <a:extLst>
                <a:ext uri="{FF2B5EF4-FFF2-40B4-BE49-F238E27FC236}">
                  <a16:creationId xmlns:a16="http://schemas.microsoft.com/office/drawing/2014/main" id="{F22F2AB3-9397-2C46-9692-8E851D96B632}"/>
                </a:ext>
              </a:extLst>
            </p:cNvPr>
            <p:cNvSpPr>
              <a:spLocks noChangeAspect="1"/>
            </p:cNvSpPr>
            <p:nvPr/>
          </p:nvSpPr>
          <p:spPr>
            <a:xfrm>
              <a:off x="7901799" y="3918035"/>
              <a:ext cx="394661" cy="460047"/>
            </a:xfrm>
            <a:custGeom>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88">
              <a:extLst>
                <a:ext uri="{FF2B5EF4-FFF2-40B4-BE49-F238E27FC236}">
                  <a16:creationId xmlns:a16="http://schemas.microsoft.com/office/drawing/2014/main" id="{3570EC1B-1D56-2C4E-9D2F-DF9582550A7B}"/>
                </a:ext>
              </a:extLst>
            </p:cNvPr>
            <p:cNvSpPr>
              <a:spLocks noChangeAspect="1"/>
            </p:cNvSpPr>
            <p:nvPr/>
          </p:nvSpPr>
          <p:spPr>
            <a:xfrm>
              <a:off x="7961171" y="3838918"/>
              <a:ext cx="998872" cy="978700"/>
            </a:xfrm>
            <a:custGeom>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90">
              <a:extLst>
                <a:ext uri="{FF2B5EF4-FFF2-40B4-BE49-F238E27FC236}">
                  <a16:creationId xmlns:a16="http://schemas.microsoft.com/office/drawing/2014/main" id="{6CCED47A-5CDA-E748-A5C0-57E317455872}"/>
                </a:ext>
              </a:extLst>
            </p:cNvPr>
            <p:cNvSpPr>
              <a:spLocks noChangeAspect="1"/>
            </p:cNvSpPr>
            <p:nvPr/>
          </p:nvSpPr>
          <p:spPr>
            <a:xfrm>
              <a:off x="7363943" y="3455056"/>
              <a:ext cx="143196" cy="322326"/>
            </a:xfrm>
            <a:custGeom>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191">
              <a:extLst>
                <a:ext uri="{FF2B5EF4-FFF2-40B4-BE49-F238E27FC236}">
                  <a16:creationId xmlns:a16="http://schemas.microsoft.com/office/drawing/2014/main" id="{4D3AE298-E857-7546-94D1-C5BF4A81391F}"/>
                </a:ext>
              </a:extLst>
            </p:cNvPr>
            <p:cNvSpPr>
              <a:spLocks noChangeAspect="1"/>
            </p:cNvSpPr>
            <p:nvPr/>
          </p:nvSpPr>
          <p:spPr>
            <a:xfrm>
              <a:off x="7807499" y="3994220"/>
              <a:ext cx="101286" cy="73255"/>
            </a:xfrm>
            <a:custGeom>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192">
              <a:extLst>
                <a:ext uri="{FF2B5EF4-FFF2-40B4-BE49-F238E27FC236}">
                  <a16:creationId xmlns:a16="http://schemas.microsoft.com/office/drawing/2014/main" id="{38770F1E-567D-8D47-82B6-650805241947}"/>
                </a:ext>
              </a:extLst>
            </p:cNvPr>
            <p:cNvSpPr>
              <a:spLocks noChangeAspect="1"/>
            </p:cNvSpPr>
            <p:nvPr/>
          </p:nvSpPr>
          <p:spPr>
            <a:xfrm>
              <a:off x="9050852" y="3153241"/>
              <a:ext cx="792813" cy="779445"/>
            </a:xfrm>
            <a:custGeom>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193">
              <a:extLst>
                <a:ext uri="{FF2B5EF4-FFF2-40B4-BE49-F238E27FC236}">
                  <a16:creationId xmlns:a16="http://schemas.microsoft.com/office/drawing/2014/main" id="{8F376D4C-B96A-1A42-A8CB-4A3F83FF0022}"/>
                </a:ext>
              </a:extLst>
            </p:cNvPr>
            <p:cNvSpPr>
              <a:spLocks noChangeAspect="1"/>
            </p:cNvSpPr>
            <p:nvPr/>
          </p:nvSpPr>
          <p:spPr>
            <a:xfrm>
              <a:off x="9515363" y="3443335"/>
              <a:ext cx="87314" cy="96699"/>
            </a:xfrm>
            <a:custGeom>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3" name="Freeform 194">
              <a:extLst>
                <a:ext uri="{FF2B5EF4-FFF2-40B4-BE49-F238E27FC236}">
                  <a16:creationId xmlns:a16="http://schemas.microsoft.com/office/drawing/2014/main" id="{0BE6C68A-A148-6747-9216-0BC382875DA5}"/>
                </a:ext>
              </a:extLst>
            </p:cNvPr>
            <p:cNvSpPr>
              <a:spLocks noChangeAspect="1"/>
            </p:cNvSpPr>
            <p:nvPr/>
          </p:nvSpPr>
          <p:spPr>
            <a:xfrm>
              <a:off x="7772573" y="3994220"/>
              <a:ext cx="293375" cy="328188"/>
            </a:xfrm>
            <a:custGeom>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4" name="Freeform 195">
              <a:extLst>
                <a:ext uri="{FF2B5EF4-FFF2-40B4-BE49-F238E27FC236}">
                  <a16:creationId xmlns:a16="http://schemas.microsoft.com/office/drawing/2014/main" id="{34DF26DB-76B8-014E-8E8F-452B9143D360}"/>
                </a:ext>
              </a:extLst>
            </p:cNvPr>
            <p:cNvSpPr>
              <a:spLocks noChangeAspect="1"/>
            </p:cNvSpPr>
            <p:nvPr/>
          </p:nvSpPr>
          <p:spPr>
            <a:xfrm>
              <a:off x="6434921" y="3387659"/>
              <a:ext cx="160657" cy="35162"/>
            </a:xfrm>
            <a:custGeom>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5" name="Freeform 196">
              <a:extLst>
                <a:ext uri="{FF2B5EF4-FFF2-40B4-BE49-F238E27FC236}">
                  <a16:creationId xmlns:a16="http://schemas.microsoft.com/office/drawing/2014/main" id="{43272652-6800-4045-88DA-ADB1B91E2BF7}"/>
                </a:ext>
              </a:extLst>
            </p:cNvPr>
            <p:cNvSpPr>
              <a:spLocks noChangeAspect="1"/>
            </p:cNvSpPr>
            <p:nvPr/>
          </p:nvSpPr>
          <p:spPr>
            <a:xfrm>
              <a:off x="7154389" y="3516591"/>
              <a:ext cx="223524" cy="342839"/>
            </a:xfrm>
            <a:custGeom>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6" name="Freeform 197">
              <a:extLst>
                <a:ext uri="{FF2B5EF4-FFF2-40B4-BE49-F238E27FC236}">
                  <a16:creationId xmlns:a16="http://schemas.microsoft.com/office/drawing/2014/main" id="{1492ECA4-E046-A14F-A243-79738956EE49}"/>
                </a:ext>
              </a:extLst>
            </p:cNvPr>
            <p:cNvSpPr>
              <a:spLocks noChangeAspect="1"/>
            </p:cNvSpPr>
            <p:nvPr/>
          </p:nvSpPr>
          <p:spPr>
            <a:xfrm>
              <a:off x="6522235" y="3443335"/>
              <a:ext cx="387675" cy="281304"/>
            </a:xfrm>
            <a:custGeom>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9" name="Freeform 200">
              <a:extLst>
                <a:ext uri="{FF2B5EF4-FFF2-40B4-BE49-F238E27FC236}">
                  <a16:creationId xmlns:a16="http://schemas.microsoft.com/office/drawing/2014/main" id="{57AA9518-33CF-3A41-B7AD-06F74FCF70EC}"/>
                </a:ext>
              </a:extLst>
            </p:cNvPr>
            <p:cNvSpPr>
              <a:spLocks noChangeAspect="1"/>
            </p:cNvSpPr>
            <p:nvPr/>
          </p:nvSpPr>
          <p:spPr>
            <a:xfrm>
              <a:off x="6861015" y="3548825"/>
              <a:ext cx="314330" cy="331119"/>
            </a:xfrm>
            <a:custGeom>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1" name="Freeform 202">
              <a:extLst>
                <a:ext uri="{FF2B5EF4-FFF2-40B4-BE49-F238E27FC236}">
                  <a16:creationId xmlns:a16="http://schemas.microsoft.com/office/drawing/2014/main" id="{F4523372-E0CB-DC46-BB05-87D9B5EBD988}"/>
                </a:ext>
              </a:extLst>
            </p:cNvPr>
            <p:cNvSpPr>
              <a:spLocks noChangeAspect="1"/>
            </p:cNvSpPr>
            <p:nvPr/>
          </p:nvSpPr>
          <p:spPr>
            <a:xfrm>
              <a:off x="9103242" y="3868218"/>
              <a:ext cx="412123" cy="492279"/>
            </a:xfrm>
            <a:custGeom>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4" name="Freeform 205">
              <a:extLst>
                <a:ext uri="{FF2B5EF4-FFF2-40B4-BE49-F238E27FC236}">
                  <a16:creationId xmlns:a16="http://schemas.microsoft.com/office/drawing/2014/main" id="{6F7BDA59-26FF-9447-9A89-EA1D11C2AF22}"/>
                </a:ext>
              </a:extLst>
            </p:cNvPr>
            <p:cNvSpPr>
              <a:spLocks noChangeAspect="1"/>
            </p:cNvSpPr>
            <p:nvPr/>
          </p:nvSpPr>
          <p:spPr>
            <a:xfrm>
              <a:off x="6714327" y="3674823"/>
              <a:ext cx="206063" cy="205116"/>
            </a:xfrm>
            <a:custGeom>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5" name="Freeform 206">
              <a:extLst>
                <a:ext uri="{FF2B5EF4-FFF2-40B4-BE49-F238E27FC236}">
                  <a16:creationId xmlns:a16="http://schemas.microsoft.com/office/drawing/2014/main" id="{4C208F21-1D61-8041-9AD9-A9DED2C1EFAC}"/>
                </a:ext>
              </a:extLst>
            </p:cNvPr>
            <p:cNvSpPr>
              <a:spLocks noChangeAspect="1"/>
            </p:cNvSpPr>
            <p:nvPr/>
          </p:nvSpPr>
          <p:spPr>
            <a:xfrm>
              <a:off x="7804007" y="2303472"/>
              <a:ext cx="824245" cy="770654"/>
            </a:xfrm>
            <a:custGeom>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6" name="Freeform 207">
              <a:extLst>
                <a:ext uri="{FF2B5EF4-FFF2-40B4-BE49-F238E27FC236}">
                  <a16:creationId xmlns:a16="http://schemas.microsoft.com/office/drawing/2014/main" id="{8BD87672-8CEC-3448-AAB2-798D5D1F165F}"/>
                </a:ext>
              </a:extLst>
            </p:cNvPr>
            <p:cNvSpPr>
              <a:spLocks noChangeAspect="1"/>
            </p:cNvSpPr>
            <p:nvPr/>
          </p:nvSpPr>
          <p:spPr>
            <a:xfrm>
              <a:off x="9574737" y="4756083"/>
              <a:ext cx="380692" cy="738421"/>
            </a:xfrm>
            <a:custGeom>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7" name="Freeform 208">
              <a:extLst>
                <a:ext uri="{FF2B5EF4-FFF2-40B4-BE49-F238E27FC236}">
                  <a16:creationId xmlns:a16="http://schemas.microsoft.com/office/drawing/2014/main" id="{A6ACC764-A1CB-A849-A366-6358FA5E9890}"/>
                </a:ext>
              </a:extLst>
            </p:cNvPr>
            <p:cNvSpPr>
              <a:spLocks noChangeAspect="1"/>
            </p:cNvSpPr>
            <p:nvPr/>
          </p:nvSpPr>
          <p:spPr>
            <a:xfrm>
              <a:off x="9040375" y="4609570"/>
              <a:ext cx="164151" cy="413163"/>
            </a:xfrm>
            <a:custGeom>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8" name="Freeform 209">
              <a:extLst>
                <a:ext uri="{FF2B5EF4-FFF2-40B4-BE49-F238E27FC236}">
                  <a16:creationId xmlns:a16="http://schemas.microsoft.com/office/drawing/2014/main" id="{F185E581-65AC-E44E-B4FA-944B1AAE3925}"/>
                </a:ext>
              </a:extLst>
            </p:cNvPr>
            <p:cNvSpPr>
              <a:spLocks noChangeAspect="1"/>
            </p:cNvSpPr>
            <p:nvPr/>
          </p:nvSpPr>
          <p:spPr>
            <a:xfrm>
              <a:off x="6679400" y="2769380"/>
              <a:ext cx="852185" cy="802886"/>
            </a:xfrm>
            <a:custGeom>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9" name="Freeform 210">
              <a:extLst>
                <a:ext uri="{FF2B5EF4-FFF2-40B4-BE49-F238E27FC236}">
                  <a16:creationId xmlns:a16="http://schemas.microsoft.com/office/drawing/2014/main" id="{D66828D7-700F-B54C-A1FD-C5300FB335F8}"/>
                </a:ext>
              </a:extLst>
            </p:cNvPr>
            <p:cNvSpPr>
              <a:spLocks noChangeAspect="1"/>
            </p:cNvSpPr>
            <p:nvPr/>
          </p:nvSpPr>
          <p:spPr>
            <a:xfrm>
              <a:off x="6420952" y="2643379"/>
              <a:ext cx="639141" cy="682748"/>
            </a:xfrm>
            <a:custGeom>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0" name="Freeform 211">
              <a:extLst>
                <a:ext uri="{FF2B5EF4-FFF2-40B4-BE49-F238E27FC236}">
                  <a16:creationId xmlns:a16="http://schemas.microsoft.com/office/drawing/2014/main" id="{CD060EF3-76D6-6A49-B84A-EC7F3A3D2EE3}"/>
                </a:ext>
              </a:extLst>
            </p:cNvPr>
            <p:cNvSpPr>
              <a:spLocks noChangeAspect="1"/>
            </p:cNvSpPr>
            <p:nvPr/>
          </p:nvSpPr>
          <p:spPr>
            <a:xfrm>
              <a:off x="6633997" y="2154030"/>
              <a:ext cx="611199" cy="462979"/>
            </a:xfrm>
            <a:custGeom>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1" name="Freeform 212">
              <a:extLst>
                <a:ext uri="{FF2B5EF4-FFF2-40B4-BE49-F238E27FC236}">
                  <a16:creationId xmlns:a16="http://schemas.microsoft.com/office/drawing/2014/main" id="{FF6A9CD1-EC39-3B4C-8F4A-BDE45C4F6EF5}"/>
                </a:ext>
              </a:extLst>
            </p:cNvPr>
            <p:cNvSpPr>
              <a:spLocks noChangeAspect="1"/>
            </p:cNvSpPr>
            <p:nvPr/>
          </p:nvSpPr>
          <p:spPr>
            <a:xfrm>
              <a:off x="8890194" y="4665243"/>
              <a:ext cx="555319" cy="884932"/>
            </a:xfrm>
            <a:custGeom>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2" name="Freeform 213">
              <a:extLst>
                <a:ext uri="{FF2B5EF4-FFF2-40B4-BE49-F238E27FC236}">
                  <a16:creationId xmlns:a16="http://schemas.microsoft.com/office/drawing/2014/main" id="{F4D5ADE7-AAA6-1B41-8105-C7043AE8053F}"/>
                </a:ext>
              </a:extLst>
            </p:cNvPr>
            <p:cNvSpPr>
              <a:spLocks noChangeAspect="1"/>
            </p:cNvSpPr>
            <p:nvPr/>
          </p:nvSpPr>
          <p:spPr>
            <a:xfrm>
              <a:off x="7325523" y="2851426"/>
              <a:ext cx="834725" cy="641723"/>
            </a:xfrm>
            <a:custGeom>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3" name="Freeform 214">
              <a:extLst>
                <a:ext uri="{FF2B5EF4-FFF2-40B4-BE49-F238E27FC236}">
                  <a16:creationId xmlns:a16="http://schemas.microsoft.com/office/drawing/2014/main" id="{BC43C8B2-ADBA-7A44-BFBE-0FE38D459C85}"/>
                </a:ext>
              </a:extLst>
            </p:cNvPr>
            <p:cNvSpPr>
              <a:spLocks noChangeAspect="1"/>
            </p:cNvSpPr>
            <p:nvPr/>
          </p:nvSpPr>
          <p:spPr>
            <a:xfrm>
              <a:off x="7468722" y="3378870"/>
              <a:ext cx="604214" cy="512792"/>
            </a:xfrm>
            <a:custGeom>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4" name="Freeform 215">
              <a:extLst>
                <a:ext uri="{FF2B5EF4-FFF2-40B4-BE49-F238E27FC236}">
                  <a16:creationId xmlns:a16="http://schemas.microsoft.com/office/drawing/2014/main" id="{0DB5FB54-E965-3848-B399-2079EBCCFF1F}"/>
                </a:ext>
              </a:extLst>
            </p:cNvPr>
            <p:cNvSpPr>
              <a:spLocks noChangeAspect="1"/>
            </p:cNvSpPr>
            <p:nvPr/>
          </p:nvSpPr>
          <p:spPr>
            <a:xfrm>
              <a:off x="6434921" y="3443335"/>
              <a:ext cx="160657" cy="90840"/>
            </a:xfrm>
            <a:custGeom>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6" name="Freeform 217">
              <a:extLst>
                <a:ext uri="{FF2B5EF4-FFF2-40B4-BE49-F238E27FC236}">
                  <a16:creationId xmlns:a16="http://schemas.microsoft.com/office/drawing/2014/main" id="{4E3401D3-0942-5B4C-A977-8658AF33DE5C}"/>
                </a:ext>
              </a:extLst>
            </p:cNvPr>
            <p:cNvSpPr>
              <a:spLocks noChangeAspect="1"/>
            </p:cNvSpPr>
            <p:nvPr/>
          </p:nvSpPr>
          <p:spPr>
            <a:xfrm>
              <a:off x="8844791" y="4167103"/>
              <a:ext cx="90807" cy="84978"/>
            </a:xfrm>
            <a:custGeom>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7" name="Freeform 218">
              <a:extLst>
                <a:ext uri="{FF2B5EF4-FFF2-40B4-BE49-F238E27FC236}">
                  <a16:creationId xmlns:a16="http://schemas.microsoft.com/office/drawing/2014/main" id="{88D2A356-0608-CF48-9B12-50D9B058949C}"/>
                </a:ext>
              </a:extLst>
            </p:cNvPr>
            <p:cNvSpPr>
              <a:spLocks noChangeAspect="1"/>
            </p:cNvSpPr>
            <p:nvPr/>
          </p:nvSpPr>
          <p:spPr>
            <a:xfrm>
              <a:off x="6389519" y="3229427"/>
              <a:ext cx="331793" cy="222698"/>
            </a:xfrm>
            <a:custGeom>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8" name="Freeform 219">
              <a:extLst>
                <a:ext uri="{FF2B5EF4-FFF2-40B4-BE49-F238E27FC236}">
                  <a16:creationId xmlns:a16="http://schemas.microsoft.com/office/drawing/2014/main" id="{3432E10C-F1B6-5842-A976-D13EBD4D1888}"/>
                </a:ext>
              </a:extLst>
            </p:cNvPr>
            <p:cNvSpPr>
              <a:spLocks noChangeAspect="1"/>
            </p:cNvSpPr>
            <p:nvPr/>
          </p:nvSpPr>
          <p:spPr>
            <a:xfrm>
              <a:off x="6616536" y="3589848"/>
              <a:ext cx="167644" cy="161163"/>
            </a:xfrm>
            <a:custGeom>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9" name="Freeform 220">
              <a:extLst>
                <a:ext uri="{FF2B5EF4-FFF2-40B4-BE49-F238E27FC236}">
                  <a16:creationId xmlns:a16="http://schemas.microsoft.com/office/drawing/2014/main" id="{B9A835FD-7913-894D-A349-D89D6883DB2A}"/>
                </a:ext>
              </a:extLst>
            </p:cNvPr>
            <p:cNvSpPr>
              <a:spLocks noChangeAspect="1"/>
            </p:cNvSpPr>
            <p:nvPr/>
          </p:nvSpPr>
          <p:spPr>
            <a:xfrm>
              <a:off x="9476945" y="3481428"/>
              <a:ext cx="534364" cy="723771"/>
            </a:xfrm>
            <a:custGeom>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0" name="Freeform 221">
              <a:extLst>
                <a:ext uri="{FF2B5EF4-FFF2-40B4-BE49-F238E27FC236}">
                  <a16:creationId xmlns:a16="http://schemas.microsoft.com/office/drawing/2014/main" id="{9E8ADAEA-FF0C-3B4C-A840-6FB7DFA58333}"/>
                </a:ext>
              </a:extLst>
            </p:cNvPr>
            <p:cNvSpPr>
              <a:spLocks noChangeAspect="1"/>
            </p:cNvSpPr>
            <p:nvPr/>
          </p:nvSpPr>
          <p:spPr>
            <a:xfrm>
              <a:off x="8631744" y="4943618"/>
              <a:ext cx="419108" cy="383864"/>
            </a:xfrm>
            <a:custGeom>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1" name="Freeform 222">
              <a:extLst>
                <a:ext uri="{FF2B5EF4-FFF2-40B4-BE49-F238E27FC236}">
                  <a16:creationId xmlns:a16="http://schemas.microsoft.com/office/drawing/2014/main" id="{CAFBE8B4-B335-D241-A913-85F8F1F31408}"/>
                </a:ext>
              </a:extLst>
            </p:cNvPr>
            <p:cNvSpPr>
              <a:spLocks noChangeAspect="1"/>
            </p:cNvSpPr>
            <p:nvPr/>
          </p:nvSpPr>
          <p:spPr>
            <a:xfrm>
              <a:off x="7919263" y="5011012"/>
              <a:ext cx="712484" cy="682748"/>
            </a:xfrm>
            <a:custGeom>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2" name="Freeform 223">
              <a:extLst>
                <a:ext uri="{FF2B5EF4-FFF2-40B4-BE49-F238E27FC236}">
                  <a16:creationId xmlns:a16="http://schemas.microsoft.com/office/drawing/2014/main" id="{2DF32D7E-22AD-4448-940E-F375EBFE3121}"/>
                </a:ext>
              </a:extLst>
            </p:cNvPr>
            <p:cNvSpPr>
              <a:spLocks noChangeAspect="1"/>
            </p:cNvSpPr>
            <p:nvPr/>
          </p:nvSpPr>
          <p:spPr>
            <a:xfrm>
              <a:off x="6420953" y="2614076"/>
              <a:ext cx="440062" cy="372141"/>
            </a:xfrm>
            <a:custGeom>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3" name="Freeform 224">
              <a:extLst>
                <a:ext uri="{FF2B5EF4-FFF2-40B4-BE49-F238E27FC236}">
                  <a16:creationId xmlns:a16="http://schemas.microsoft.com/office/drawing/2014/main" id="{F7A747B5-8E2E-D946-8F46-F41FCE2191A1}"/>
                </a:ext>
              </a:extLst>
            </p:cNvPr>
            <p:cNvSpPr>
              <a:spLocks noChangeAspect="1"/>
            </p:cNvSpPr>
            <p:nvPr/>
          </p:nvSpPr>
          <p:spPr>
            <a:xfrm>
              <a:off x="8467595" y="2880730"/>
              <a:ext cx="876635" cy="1043165"/>
            </a:xfrm>
            <a:custGeom>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4" name="Freeform 225">
              <a:extLst>
                <a:ext uri="{FF2B5EF4-FFF2-40B4-BE49-F238E27FC236}">
                  <a16:creationId xmlns:a16="http://schemas.microsoft.com/office/drawing/2014/main" id="{B28BC9D4-FC28-AD48-B734-80754F493E58}"/>
                </a:ext>
              </a:extLst>
            </p:cNvPr>
            <p:cNvSpPr>
              <a:spLocks noChangeAspect="1"/>
            </p:cNvSpPr>
            <p:nvPr/>
          </p:nvSpPr>
          <p:spPr>
            <a:xfrm>
              <a:off x="8935600" y="5497433"/>
              <a:ext cx="66359" cy="90840"/>
            </a:xfrm>
            <a:custGeom>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5" name="Freeform 226">
              <a:extLst>
                <a:ext uri="{FF2B5EF4-FFF2-40B4-BE49-F238E27FC236}">
                  <a16:creationId xmlns:a16="http://schemas.microsoft.com/office/drawing/2014/main" id="{34027A9E-4538-3C41-86DF-B14751A40530}"/>
                </a:ext>
              </a:extLst>
            </p:cNvPr>
            <p:cNvSpPr>
              <a:spLocks noChangeAspect="1"/>
            </p:cNvSpPr>
            <p:nvPr/>
          </p:nvSpPr>
          <p:spPr>
            <a:xfrm>
              <a:off x="8879718" y="4158314"/>
              <a:ext cx="565795" cy="571396"/>
            </a:xfrm>
            <a:custGeom>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6" name="Freeform 227">
              <a:extLst>
                <a:ext uri="{FF2B5EF4-FFF2-40B4-BE49-F238E27FC236}">
                  <a16:creationId xmlns:a16="http://schemas.microsoft.com/office/drawing/2014/main" id="{503ED0AA-44B1-0F41-8488-8B0B4DB2374B}"/>
                </a:ext>
              </a:extLst>
            </p:cNvPr>
            <p:cNvSpPr>
              <a:spLocks noChangeAspect="1"/>
            </p:cNvSpPr>
            <p:nvPr/>
          </p:nvSpPr>
          <p:spPr>
            <a:xfrm>
              <a:off x="7304569" y="3516591"/>
              <a:ext cx="108271" cy="275444"/>
            </a:xfrm>
            <a:custGeom>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7" name="Freeform 228">
              <a:extLst>
                <a:ext uri="{FF2B5EF4-FFF2-40B4-BE49-F238E27FC236}">
                  <a16:creationId xmlns:a16="http://schemas.microsoft.com/office/drawing/2014/main" id="{56A268E1-4105-494B-99C2-04EB279F9361}"/>
                </a:ext>
              </a:extLst>
            </p:cNvPr>
            <p:cNvSpPr>
              <a:spLocks noChangeAspect="1"/>
            </p:cNvSpPr>
            <p:nvPr/>
          </p:nvSpPr>
          <p:spPr>
            <a:xfrm>
              <a:off x="8879718" y="3900452"/>
              <a:ext cx="282898" cy="278374"/>
            </a:xfrm>
            <a:custGeom>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8" name="Freeform 229">
              <a:extLst>
                <a:ext uri="{FF2B5EF4-FFF2-40B4-BE49-F238E27FC236}">
                  <a16:creationId xmlns:a16="http://schemas.microsoft.com/office/drawing/2014/main" id="{0FB3FCBB-0522-2A48-B916-90B4D2DDB2DE}"/>
                </a:ext>
              </a:extLst>
            </p:cNvPr>
            <p:cNvSpPr>
              <a:spLocks noChangeAspect="1"/>
            </p:cNvSpPr>
            <p:nvPr/>
          </p:nvSpPr>
          <p:spPr>
            <a:xfrm>
              <a:off x="8600313" y="2391378"/>
              <a:ext cx="590245" cy="553816"/>
            </a:xfrm>
            <a:custGeom>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9" name="Freeform 230">
              <a:extLst>
                <a:ext uri="{FF2B5EF4-FFF2-40B4-BE49-F238E27FC236}">
                  <a16:creationId xmlns:a16="http://schemas.microsoft.com/office/drawing/2014/main" id="{A63CA72A-4A62-8043-B0D9-6CF0171F77C3}"/>
                </a:ext>
              </a:extLst>
            </p:cNvPr>
            <p:cNvSpPr>
              <a:spLocks noChangeAspect="1"/>
            </p:cNvSpPr>
            <p:nvPr/>
          </p:nvSpPr>
          <p:spPr>
            <a:xfrm>
              <a:off x="7042628" y="3320265"/>
              <a:ext cx="394661" cy="287162"/>
            </a:xfrm>
            <a:custGeom>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0" name="Freeform 231">
              <a:extLst>
                <a:ext uri="{FF2B5EF4-FFF2-40B4-BE49-F238E27FC236}">
                  <a16:creationId xmlns:a16="http://schemas.microsoft.com/office/drawing/2014/main" id="{5CE78C84-DCC7-B24C-B028-D665BA535306}"/>
                </a:ext>
              </a:extLst>
            </p:cNvPr>
            <p:cNvSpPr>
              <a:spLocks noChangeAspect="1"/>
            </p:cNvSpPr>
            <p:nvPr/>
          </p:nvSpPr>
          <p:spPr>
            <a:xfrm>
              <a:off x="8467595" y="4539244"/>
              <a:ext cx="621677" cy="521582"/>
            </a:xfrm>
            <a:custGeom>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1" name="Freeform 232">
              <a:extLst>
                <a:ext uri="{FF2B5EF4-FFF2-40B4-BE49-F238E27FC236}">
                  <a16:creationId xmlns:a16="http://schemas.microsoft.com/office/drawing/2014/main" id="{56A3667A-5945-3F47-BA87-625397027FB8}"/>
                </a:ext>
              </a:extLst>
            </p:cNvPr>
            <p:cNvSpPr>
              <a:spLocks noChangeAspect="1"/>
            </p:cNvSpPr>
            <p:nvPr/>
          </p:nvSpPr>
          <p:spPr>
            <a:xfrm>
              <a:off x="8184698" y="5295246"/>
              <a:ext cx="855680" cy="700329"/>
            </a:xfrm>
            <a:custGeom>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2" name="Freeform 233">
              <a:extLst>
                <a:ext uri="{FF2B5EF4-FFF2-40B4-BE49-F238E27FC236}">
                  <a16:creationId xmlns:a16="http://schemas.microsoft.com/office/drawing/2014/main" id="{BCB4AD8E-4176-FE48-9CA1-C5D20DA9E1F5}"/>
                </a:ext>
              </a:extLst>
            </p:cNvPr>
            <p:cNvSpPr>
              <a:spLocks noChangeAspect="1"/>
            </p:cNvSpPr>
            <p:nvPr/>
          </p:nvSpPr>
          <p:spPr>
            <a:xfrm>
              <a:off x="8736522" y="5670317"/>
              <a:ext cx="125732" cy="126001"/>
            </a:xfrm>
            <a:custGeom>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
        <p:nvSpPr>
          <p:cNvPr id="111" name="Date Placeholder 3">
            <a:extLst>
              <a:ext uri="{FF2B5EF4-FFF2-40B4-BE49-F238E27FC236}">
                <a16:creationId xmlns:a16="http://schemas.microsoft.com/office/drawing/2014/main" id="{F2749C63-6B17-D041-A009-EFD300D66E2D}"/>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28090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Asia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04171" y="1427530"/>
            <a:ext cx="6071675" cy="4663440"/>
          </a:xfrm>
        </p:spPr>
        <p:txBody>
          <a:bodyPr>
            <a:noAutofit/>
          </a:bodyPr>
          <a:lstStyle/>
          <a:p>
            <a:pPr>
              <a:lnSpc>
                <a:spcPct val="130000"/>
              </a:lnSpc>
            </a:pPr>
            <a:r>
              <a:rPr lang="en-US" sz="1300" dirty="1">
                <a:solidFill>
                  <a:srgbClr val="000000"/>
                </a:solidFill>
              </a:rPr>
              <a:t>Beijing officials said that the local outbreak is worsening; restrictions on movement within and into Beijing have been strengthened. </a:t>
            </a:r>
            <a:r>
              <a:rPr lang="en-US" sz="1300" b="1" dirty="1">
                <a:solidFill>
                  <a:srgbClr val="000000"/>
                </a:solidFill>
              </a:rPr>
              <a:t>China</a:t>
            </a:r>
            <a:r>
              <a:rPr lang="en-US" sz="1300" dirty="1">
                <a:solidFill>
                  <a:srgbClr val="000000"/>
                </a:solidFill>
              </a:rPr>
              <a:t>’s top diplomat, Yang Jiechi, met with </a:t>
            </a:r>
            <a:r>
              <a:rPr lang="en-US" sz="1300" b="1" dirty="1">
                <a:solidFill>
                  <a:srgbClr val="000000"/>
                </a:solidFill>
              </a:rPr>
              <a:t>US </a:t>
            </a:r>
            <a:r>
              <a:rPr lang="en-US" sz="1300" dirty="1">
                <a:solidFill>
                  <a:srgbClr val="000000"/>
                </a:solidFill>
              </a:rPr>
              <a:t>Secretary of State Pompeo in Hawaii. President Trump signed a bill allowing for sanctions on China for repression of Uighur Muslims. A Q1 report shows significant damage to China’s Belt and Road initiative due to the pandemic. China’s central bank is expected to lower reserve requirements for banks to spur lending.  </a:t>
            </a:r>
          </a:p>
          <a:p>
            <a:pPr>
              <a:lnSpc>
                <a:spcPct val="130000"/>
              </a:lnSpc>
            </a:pPr>
            <a:r>
              <a:rPr lang="en-US" sz="1300" b="1" dirty="1">
                <a:solidFill>
                  <a:srgbClr val="000000"/>
                </a:solidFill>
              </a:rPr>
              <a:t>Indonesia</a:t>
            </a:r>
            <a:r>
              <a:rPr lang="en-US" sz="1300" dirty="1">
                <a:solidFill>
                  <a:srgbClr val="000000"/>
                </a:solidFill>
              </a:rPr>
              <a:t> overtook </a:t>
            </a:r>
            <a:r>
              <a:rPr lang="en-US" sz="1300" b="1" dirty="1">
                <a:solidFill>
                  <a:srgbClr val="000000"/>
                </a:solidFill>
              </a:rPr>
              <a:t>Singapore</a:t>
            </a:r>
            <a:r>
              <a:rPr lang="en-US" sz="1300" dirty="1">
                <a:solidFill>
                  <a:srgbClr val="000000"/>
                </a:solidFill>
              </a:rPr>
              <a:t> as the country with the most cumulative cases in Southeast Asia.  Indonesia’s decision to cancel this year’s hajj to Saudi Arabia is being used to stoke anti-government sentiment. </a:t>
            </a:r>
          </a:p>
          <a:p>
            <a:pPr>
              <a:lnSpc>
                <a:spcPct val="130000"/>
              </a:lnSpc>
            </a:pPr>
            <a:r>
              <a:rPr lang="en-US" sz="1300" dirty="1">
                <a:solidFill>
                  <a:srgbClr val="000000"/>
                </a:solidFill>
              </a:rPr>
              <a:t>Tensions over a deadly </a:t>
            </a:r>
            <a:r>
              <a:rPr lang="en-US" sz="1300" b="1" dirty="1">
                <a:solidFill>
                  <a:srgbClr val="000000"/>
                </a:solidFill>
              </a:rPr>
              <a:t>India-China</a:t>
            </a:r>
            <a:r>
              <a:rPr lang="en-US" sz="1300" dirty="1">
                <a:solidFill>
                  <a:srgbClr val="000000"/>
                </a:solidFill>
              </a:rPr>
              <a:t> border clash continue, with each side blaming the other for instigating the incident. Fitch has cut its outlook for </a:t>
            </a:r>
            <a:r>
              <a:rPr lang="en-US" sz="1300" b="1" dirty="1">
                <a:solidFill>
                  <a:srgbClr val="000000"/>
                </a:solidFill>
              </a:rPr>
              <a:t>India's</a:t>
            </a:r>
            <a:r>
              <a:rPr lang="en-US" sz="1300" dirty="1">
                <a:solidFill>
                  <a:srgbClr val="000000"/>
                </a:solidFill>
              </a:rPr>
              <a:t> credit rating to negative, leaving the country at risk of falling into junk status. </a:t>
            </a:r>
          </a:p>
          <a:p>
            <a:pPr>
              <a:lnSpc>
                <a:spcPct val="130000"/>
              </a:lnSpc>
            </a:pPr>
            <a:r>
              <a:rPr lang="en-US" sz="1300" dirty="1">
                <a:solidFill>
                  <a:srgbClr val="000000"/>
                </a:solidFill>
              </a:rPr>
              <a:t>The Asian Development Bank forecasted that </a:t>
            </a:r>
            <a:r>
              <a:rPr lang="en-US" sz="1300" b="1" dirty="1">
                <a:solidFill>
                  <a:srgbClr val="000000"/>
                </a:solidFill>
              </a:rPr>
              <a:t>Asia’s developing countries </a:t>
            </a:r>
            <a:r>
              <a:rPr lang="en-US" sz="1300" dirty="1">
                <a:solidFill>
                  <a:srgbClr val="000000"/>
                </a:solidFill>
              </a:rPr>
              <a:t>will suffer their worst year for growth in six decades this year, expecting the region to grow by just 0.1 percent in 2020.</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25" name="Freeform 419">
            <a:extLst>
              <a:ext uri="{FF2B5EF4-FFF2-40B4-BE49-F238E27FC236}">
                <a16:creationId xmlns:a16="http://schemas.microsoft.com/office/drawing/2014/main" id="{682D13FB-7F5E-4044-B3B2-CA63B4DD0459}"/>
              </a:ext>
            </a:extLst>
          </p:cNvPr>
          <p:cNvSpPr/>
          <p:nvPr/>
        </p:nvSpPr>
        <p:spPr>
          <a:xfrm>
            <a:off x="12743194" y="1319460"/>
            <a:ext cx="66071" cy="55061"/>
          </a:xfrm>
          <a:custGeom>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28" name="Freeform 422">
            <a:extLst>
              <a:ext uri="{FF2B5EF4-FFF2-40B4-BE49-F238E27FC236}">
                <a16:creationId xmlns:a16="http://schemas.microsoft.com/office/drawing/2014/main" id="{3142A366-52D7-EF4E-B507-5171B02952BB}"/>
              </a:ext>
            </a:extLst>
          </p:cNvPr>
          <p:cNvSpPr/>
          <p:nvPr/>
        </p:nvSpPr>
        <p:spPr>
          <a:xfrm>
            <a:off x="12247660" y="2042574"/>
            <a:ext cx="22026" cy="11010"/>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29" name="Freeform 423">
            <a:extLst>
              <a:ext uri="{FF2B5EF4-FFF2-40B4-BE49-F238E27FC236}">
                <a16:creationId xmlns:a16="http://schemas.microsoft.com/office/drawing/2014/main" id="{5BC5B03E-951E-4C42-861F-76E8941322E1}"/>
              </a:ext>
            </a:extLst>
          </p:cNvPr>
          <p:cNvSpPr/>
          <p:nvPr/>
        </p:nvSpPr>
        <p:spPr>
          <a:xfrm>
            <a:off x="12097161" y="2215094"/>
            <a:ext cx="33037" cy="11010"/>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0" name="Freeform 424">
            <a:extLst>
              <a:ext uri="{FF2B5EF4-FFF2-40B4-BE49-F238E27FC236}">
                <a16:creationId xmlns:a16="http://schemas.microsoft.com/office/drawing/2014/main" id="{98146F41-6778-454F-95D8-EEB7F5881E2F}"/>
              </a:ext>
            </a:extLst>
          </p:cNvPr>
          <p:cNvSpPr/>
          <p:nvPr/>
        </p:nvSpPr>
        <p:spPr>
          <a:xfrm>
            <a:off x="11968690" y="2270151"/>
            <a:ext cx="77082" cy="44048"/>
          </a:xfrm>
          <a:custGeom>
            <a:gdLst>
              <a:gd name="T0" fmla="*/ 6 w 7"/>
              <a:gd name="T1" fmla="*/ 0 h 4"/>
              <a:gd name="T2" fmla="*/ 1 w 7"/>
              <a:gd name="T3" fmla="*/ 3 h 4"/>
              <a:gd name="T4" fmla="*/ 6 w 7"/>
              <a:gd name="T5" fmla="*/ 0 h 4"/>
            </a:gd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nvGrpSpPr>
          <p:cNvPr id="5" name="Group 4">
            <a:extLst>
              <a:ext uri="{FF2B5EF4-FFF2-40B4-BE49-F238E27FC236}">
                <a16:creationId xmlns:a16="http://schemas.microsoft.com/office/drawing/2014/main" id="{24486C7A-3FF7-874D-962A-9224D37BE9DB}"/>
              </a:ext>
            </a:extLst>
          </p:cNvPr>
          <p:cNvGrpSpPr/>
          <p:nvPr/>
        </p:nvGrpSpPr>
        <p:grpSpPr>
          <a:xfrm>
            <a:off x="6259749" y="762227"/>
            <a:ext cx="5850666" cy="4766879"/>
            <a:chOff x="7171173" y="1635135"/>
            <a:chExt cx="4775493" cy="3890873"/>
          </a:xfrm>
        </p:grpSpPr>
        <p:sp>
          <p:nvSpPr>
            <p:cNvPr id="126" name="Freeform 420">
              <a:extLst>
                <a:ext uri="{FF2B5EF4-FFF2-40B4-BE49-F238E27FC236}">
                  <a16:creationId xmlns:a16="http://schemas.microsoft.com/office/drawing/2014/main" id="{189D1FA1-FAAC-484D-BB1E-41655182958B}"/>
                </a:ext>
              </a:extLst>
            </p:cNvPr>
            <p:cNvSpPr/>
            <p:nvPr/>
          </p:nvSpPr>
          <p:spPr>
            <a:xfrm>
              <a:off x="11311645" y="1635135"/>
              <a:ext cx="55058" cy="29365"/>
            </a:xfrm>
            <a:custGeom>
              <a:gdLst>
                <a:gd name="T0" fmla="*/ 3 w 5"/>
                <a:gd name="T1" fmla="*/ 3 h 3"/>
                <a:gd name="T2" fmla="*/ 3 w 5"/>
                <a:gd name="T3" fmla="*/ 0 h 3"/>
                <a:gd name="T4" fmla="*/ 3 w 5"/>
                <a:gd name="T5" fmla="*/ 3 h 3"/>
              </a:gd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1" name="Freeform 425">
              <a:extLst>
                <a:ext uri="{FF2B5EF4-FFF2-40B4-BE49-F238E27FC236}">
                  <a16:creationId xmlns:a16="http://schemas.microsoft.com/office/drawing/2014/main" id="{30C88F6E-C83E-D44A-9C1E-7884E3912A53}"/>
                </a:ext>
              </a:extLst>
            </p:cNvPr>
            <p:cNvSpPr/>
            <p:nvPr/>
          </p:nvSpPr>
          <p:spPr>
            <a:xfrm>
              <a:off x="11884266" y="2314200"/>
              <a:ext cx="62400" cy="40377"/>
            </a:xfrm>
            <a:custGeom>
              <a:gdLst>
                <a:gd name="T0" fmla="*/ 5 w 6"/>
                <a:gd name="T1" fmla="*/ 0 h 4"/>
                <a:gd name="T2" fmla="*/ 1 w 6"/>
                <a:gd name="T3" fmla="*/ 3 h 4"/>
                <a:gd name="T4" fmla="*/ 5 w 6"/>
                <a:gd name="T5" fmla="*/ 0 h 4"/>
                <a:gd name="T6" fmla="*/ 5 w 6"/>
                <a:gd name="T7" fmla="*/ 0 h 4"/>
              </a:gd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2" name="Freeform 426">
              <a:extLst>
                <a:ext uri="{FF2B5EF4-FFF2-40B4-BE49-F238E27FC236}">
                  <a16:creationId xmlns:a16="http://schemas.microsoft.com/office/drawing/2014/main" id="{A97AD2D8-E23F-BD41-83E0-EE0106CAB263}"/>
                </a:ext>
              </a:extLst>
            </p:cNvPr>
            <p:cNvSpPr/>
            <p:nvPr/>
          </p:nvSpPr>
          <p:spPr>
            <a:xfrm>
              <a:off x="11829207" y="2347236"/>
              <a:ext cx="55058" cy="51393"/>
            </a:xfrm>
            <a:custGeom>
              <a:gdLst>
                <a:gd name="T0" fmla="*/ 4 w 5"/>
                <a:gd name="T1" fmla="*/ 0 h 5"/>
                <a:gd name="T2" fmla="*/ 0 w 5"/>
                <a:gd name="T3" fmla="*/ 4 h 5"/>
                <a:gd name="T4" fmla="*/ 4 w 5"/>
                <a:gd name="T5" fmla="*/ 0 h 5"/>
                <a:gd name="T6" fmla="*/ 4 w 5"/>
                <a:gd name="T7" fmla="*/ 0 h 5"/>
              </a:gd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3" name="Freeform 427">
              <a:extLst>
                <a:ext uri="{FF2B5EF4-FFF2-40B4-BE49-F238E27FC236}">
                  <a16:creationId xmlns:a16="http://schemas.microsoft.com/office/drawing/2014/main" id="{E3ABDDA6-3259-9B47-9363-144FC07EC6A3}"/>
                </a:ext>
              </a:extLst>
            </p:cNvPr>
            <p:cNvSpPr/>
            <p:nvPr/>
          </p:nvSpPr>
          <p:spPr>
            <a:xfrm>
              <a:off x="11818192" y="2420647"/>
              <a:ext cx="11010" cy="11010"/>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4" name="Freeform 428">
              <a:extLst>
                <a:ext uri="{FF2B5EF4-FFF2-40B4-BE49-F238E27FC236}">
                  <a16:creationId xmlns:a16="http://schemas.microsoft.com/office/drawing/2014/main" id="{D5B918D7-2990-EE46-88B6-4BD57777B834}"/>
                </a:ext>
              </a:extLst>
            </p:cNvPr>
            <p:cNvSpPr/>
            <p:nvPr/>
          </p:nvSpPr>
          <p:spPr>
            <a:xfrm>
              <a:off x="11763134" y="2376600"/>
              <a:ext cx="55058" cy="44048"/>
            </a:xfrm>
            <a:custGeom>
              <a:gdLst>
                <a:gd name="T0" fmla="*/ 4 w 5"/>
                <a:gd name="T1" fmla="*/ 1 h 4"/>
                <a:gd name="T2" fmla="*/ 0 w 5"/>
                <a:gd name="T3" fmla="*/ 4 h 4"/>
                <a:gd name="T4" fmla="*/ 4 w 5"/>
                <a:gd name="T5" fmla="*/ 1 h 4"/>
                <a:gd name="T6" fmla="*/ 4 w 5"/>
                <a:gd name="T7" fmla="*/ 1 h 4"/>
              </a:gd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5" name="Freeform 429">
              <a:extLst>
                <a:ext uri="{FF2B5EF4-FFF2-40B4-BE49-F238E27FC236}">
                  <a16:creationId xmlns:a16="http://schemas.microsoft.com/office/drawing/2014/main" id="{E12B2CE8-A5F0-4640-AF50-EBBD679218F7}"/>
                </a:ext>
              </a:extLst>
            </p:cNvPr>
            <p:cNvSpPr/>
            <p:nvPr/>
          </p:nvSpPr>
          <p:spPr>
            <a:xfrm>
              <a:off x="11366704" y="2776698"/>
              <a:ext cx="22026" cy="33037"/>
            </a:xfrm>
            <a:custGeom>
              <a:gdLst>
                <a:gd name="T0" fmla="*/ 1 w 2"/>
                <a:gd name="T1" fmla="*/ 0 h 3"/>
                <a:gd name="T2" fmla="*/ 1 w 2"/>
                <a:gd name="T3" fmla="*/ 3 h 3"/>
                <a:gd name="T4" fmla="*/ 1 w 2"/>
                <a:gd name="T5" fmla="*/ 0 h 3"/>
              </a:gd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9" name="Freeform 430">
              <a:extLst>
                <a:ext uri="{FF2B5EF4-FFF2-40B4-BE49-F238E27FC236}">
                  <a16:creationId xmlns:a16="http://schemas.microsoft.com/office/drawing/2014/main" id="{CDA6A5A8-37A9-3F46-B356-FF42B2AFF733}"/>
                </a:ext>
              </a:extLst>
            </p:cNvPr>
            <p:cNvSpPr/>
            <p:nvPr/>
          </p:nvSpPr>
          <p:spPr>
            <a:xfrm>
              <a:off x="11443787" y="2314200"/>
              <a:ext cx="330354" cy="278966"/>
            </a:xfrm>
            <a:custGeom>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40" name="Freeform 431">
              <a:extLst>
                <a:ext uri="{FF2B5EF4-FFF2-40B4-BE49-F238E27FC236}">
                  <a16:creationId xmlns:a16="http://schemas.microsoft.com/office/drawing/2014/main" id="{6D8CA876-A99E-D445-B3D2-C5D4FB763535}"/>
                </a:ext>
              </a:extLst>
            </p:cNvPr>
            <p:cNvSpPr/>
            <p:nvPr/>
          </p:nvSpPr>
          <p:spPr>
            <a:xfrm>
              <a:off x="10970279" y="2571145"/>
              <a:ext cx="601982" cy="506546"/>
            </a:xfrm>
            <a:custGeom>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7" name="Freeform 432">
              <a:extLst>
                <a:ext uri="{FF2B5EF4-FFF2-40B4-BE49-F238E27FC236}">
                  <a16:creationId xmlns:a16="http://schemas.microsoft.com/office/drawing/2014/main" id="{A232A32D-3EB4-454E-BA9F-3E56D103D4C3}"/>
                </a:ext>
              </a:extLst>
            </p:cNvPr>
            <p:cNvSpPr/>
            <p:nvPr/>
          </p:nvSpPr>
          <p:spPr>
            <a:xfrm>
              <a:off x="11172161" y="3015290"/>
              <a:ext cx="22026" cy="29365"/>
            </a:xfrm>
            <a:custGeom>
              <a:gdLst>
                <a:gd name="T0" fmla="*/ 2 w 2"/>
                <a:gd name="T1" fmla="*/ 0 h 3"/>
                <a:gd name="T2" fmla="*/ 0 w 2"/>
                <a:gd name="T3" fmla="*/ 1 h 3"/>
                <a:gd name="T4" fmla="*/ 2 w 2"/>
                <a:gd name="T5" fmla="*/ 0 h 3"/>
              </a:gd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8" name="Freeform 433">
              <a:extLst>
                <a:ext uri="{FF2B5EF4-FFF2-40B4-BE49-F238E27FC236}">
                  <a16:creationId xmlns:a16="http://schemas.microsoft.com/office/drawing/2014/main" id="{5BEDBCDF-12E8-434A-9328-A3053D4A553B}"/>
                </a:ext>
              </a:extLst>
            </p:cNvPr>
            <p:cNvSpPr/>
            <p:nvPr/>
          </p:nvSpPr>
          <p:spPr>
            <a:xfrm>
              <a:off x="11043686" y="3015290"/>
              <a:ext cx="139481" cy="106448"/>
            </a:xfrm>
            <a:custGeom>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9" name="Freeform 434">
              <a:extLst>
                <a:ext uri="{FF2B5EF4-FFF2-40B4-BE49-F238E27FC236}">
                  <a16:creationId xmlns:a16="http://schemas.microsoft.com/office/drawing/2014/main" id="{2E97E06B-FB21-944D-83EE-7D492FFCB0E0}"/>
                </a:ext>
              </a:extLst>
            </p:cNvPr>
            <p:cNvSpPr/>
            <p:nvPr/>
          </p:nvSpPr>
          <p:spPr>
            <a:xfrm>
              <a:off x="10904205" y="3055667"/>
              <a:ext cx="117455" cy="172519"/>
            </a:xfrm>
            <a:custGeom>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0" name="Freeform 435">
              <a:extLst>
                <a:ext uri="{FF2B5EF4-FFF2-40B4-BE49-F238E27FC236}">
                  <a16:creationId xmlns:a16="http://schemas.microsoft.com/office/drawing/2014/main" id="{AB8820F1-96E1-684C-9173-20470AA41F6A}"/>
                </a:ext>
              </a:extLst>
            </p:cNvPr>
            <p:cNvSpPr/>
            <p:nvPr/>
          </p:nvSpPr>
          <p:spPr>
            <a:xfrm>
              <a:off x="10786749" y="3477792"/>
              <a:ext cx="40377" cy="33037"/>
            </a:xfrm>
            <a:custGeom>
              <a:gdLst>
                <a:gd name="T0" fmla="*/ 4 w 4"/>
                <a:gd name="T1" fmla="*/ 0 h 3"/>
                <a:gd name="T2" fmla="*/ 1 w 4"/>
                <a:gd name="T3" fmla="*/ 3 h 3"/>
                <a:gd name="T4" fmla="*/ 4 w 4"/>
                <a:gd name="T5" fmla="*/ 0 h 3"/>
              </a:gd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1" name="Freeform 436">
              <a:extLst>
                <a:ext uri="{FF2B5EF4-FFF2-40B4-BE49-F238E27FC236}">
                  <a16:creationId xmlns:a16="http://schemas.microsoft.com/office/drawing/2014/main" id="{7B6E2550-7EE4-1F4D-BE29-A2E1FA11711F}"/>
                </a:ext>
              </a:extLst>
            </p:cNvPr>
            <p:cNvSpPr/>
            <p:nvPr/>
          </p:nvSpPr>
          <p:spPr>
            <a:xfrm>
              <a:off x="10882180" y="3371342"/>
              <a:ext cx="22026" cy="18353"/>
            </a:xfrm>
            <a:custGeom>
              <a:gdLst>
                <a:gd name="T0" fmla="*/ 2 w 2"/>
                <a:gd name="T1" fmla="*/ 0 h 2"/>
                <a:gd name="T2" fmla="*/ 0 w 2"/>
                <a:gd name="T3" fmla="*/ 1 h 2"/>
                <a:gd name="T4" fmla="*/ 2 w 2"/>
                <a:gd name="T5" fmla="*/ 0 h 2"/>
              </a:gd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2" name="Freeform 437">
              <a:extLst>
                <a:ext uri="{FF2B5EF4-FFF2-40B4-BE49-F238E27FC236}">
                  <a16:creationId xmlns:a16="http://schemas.microsoft.com/office/drawing/2014/main" id="{3F7E7827-0BD8-5A48-98D1-1F9E7DBACCCE}"/>
                </a:ext>
              </a:extLst>
            </p:cNvPr>
            <p:cNvSpPr/>
            <p:nvPr/>
          </p:nvSpPr>
          <p:spPr>
            <a:xfrm>
              <a:off x="10592201" y="3595251"/>
              <a:ext cx="22026" cy="11010"/>
            </a:xfrm>
            <a:custGeom>
              <a:gdLst>
                <a:gd name="T0" fmla="*/ 2 w 2"/>
                <a:gd name="T1" fmla="*/ 0 h 1"/>
                <a:gd name="T2" fmla="*/ 1 w 2"/>
                <a:gd name="T3" fmla="*/ 1 h 1"/>
                <a:gd name="T4" fmla="*/ 2 w 2"/>
                <a:gd name="T5" fmla="*/ 0 h 1"/>
              </a:gd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3" name="Freeform 438">
              <a:extLst>
                <a:ext uri="{FF2B5EF4-FFF2-40B4-BE49-F238E27FC236}">
                  <a16:creationId xmlns:a16="http://schemas.microsoft.com/office/drawing/2014/main" id="{43A872A5-1780-A54C-9952-CA5FB3EB1A23}"/>
                </a:ext>
              </a:extLst>
            </p:cNvPr>
            <p:cNvSpPr/>
            <p:nvPr/>
          </p:nvSpPr>
          <p:spPr>
            <a:xfrm>
              <a:off x="10386648" y="3554872"/>
              <a:ext cx="128471" cy="179864"/>
            </a:xfrm>
            <a:custGeom>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4" name="Freeform 439">
              <a:extLst>
                <a:ext uri="{FF2B5EF4-FFF2-40B4-BE49-F238E27FC236}">
                  <a16:creationId xmlns:a16="http://schemas.microsoft.com/office/drawing/2014/main" id="{A3D7B9EE-8E08-EB43-9158-1B16C008C9D6}"/>
                </a:ext>
              </a:extLst>
            </p:cNvPr>
            <p:cNvSpPr/>
            <p:nvPr/>
          </p:nvSpPr>
          <p:spPr>
            <a:xfrm>
              <a:off x="9751630" y="3855865"/>
              <a:ext cx="150495" cy="106448"/>
            </a:xfrm>
            <a:custGeom>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5" name="Freeform 440">
              <a:extLst>
                <a:ext uri="{FF2B5EF4-FFF2-40B4-BE49-F238E27FC236}">
                  <a16:creationId xmlns:a16="http://schemas.microsoft.com/office/drawing/2014/main" id="{5BA7675A-EDC7-E34F-AF59-64B9ACD61EC9}"/>
                </a:ext>
              </a:extLst>
            </p:cNvPr>
            <p:cNvSpPr/>
            <p:nvPr/>
          </p:nvSpPr>
          <p:spPr>
            <a:xfrm>
              <a:off x="10364624" y="3929281"/>
              <a:ext cx="216564" cy="304662"/>
            </a:xfrm>
            <a:custGeom>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6" name="Freeform 441">
              <a:extLst>
                <a:ext uri="{FF2B5EF4-FFF2-40B4-BE49-F238E27FC236}">
                  <a16:creationId xmlns:a16="http://schemas.microsoft.com/office/drawing/2014/main" id="{0E02A720-2304-DD43-865A-9043EE118636}"/>
                </a:ext>
              </a:extLst>
            </p:cNvPr>
            <p:cNvSpPr/>
            <p:nvPr/>
          </p:nvSpPr>
          <p:spPr>
            <a:xfrm>
              <a:off x="10548157" y="4189895"/>
              <a:ext cx="66071" cy="84428"/>
            </a:xfrm>
            <a:custGeom>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7" name="Freeform 442">
              <a:extLst>
                <a:ext uri="{FF2B5EF4-FFF2-40B4-BE49-F238E27FC236}">
                  <a16:creationId xmlns:a16="http://schemas.microsoft.com/office/drawing/2014/main" id="{018D3999-71B2-8844-A89D-3CF323287DB5}"/>
                </a:ext>
              </a:extLst>
            </p:cNvPr>
            <p:cNvSpPr/>
            <p:nvPr/>
          </p:nvSpPr>
          <p:spPr>
            <a:xfrm>
              <a:off x="10592201" y="4263306"/>
              <a:ext cx="106445" cy="143157"/>
            </a:xfrm>
            <a:custGeom>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8" name="Freeform 443">
              <a:extLst>
                <a:ext uri="{FF2B5EF4-FFF2-40B4-BE49-F238E27FC236}">
                  <a16:creationId xmlns:a16="http://schemas.microsoft.com/office/drawing/2014/main" id="{5C389472-95DC-DE4B-B6A9-773F561D256D}"/>
                </a:ext>
              </a:extLst>
            </p:cNvPr>
            <p:cNvSpPr/>
            <p:nvPr/>
          </p:nvSpPr>
          <p:spPr>
            <a:xfrm>
              <a:off x="10397658" y="4200906"/>
              <a:ext cx="66071" cy="84428"/>
            </a:xfrm>
            <a:custGeom>
              <a:gdLst>
                <a:gd name="T0" fmla="*/ 6 w 6"/>
                <a:gd name="T1" fmla="*/ 5 h 8"/>
                <a:gd name="T2" fmla="*/ 0 w 6"/>
                <a:gd name="T3" fmla="*/ 2 h 8"/>
                <a:gd name="T4" fmla="*/ 3 w 6"/>
                <a:gd name="T5" fmla="*/ 6 h 8"/>
                <a:gd name="T6" fmla="*/ 6 w 6"/>
                <a:gd name="T7" fmla="*/ 5 h 8"/>
                <a:gd name="T8" fmla="*/ 6 w 6"/>
                <a:gd name="T9" fmla="*/ 5 h 8"/>
              </a:gd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9" name="Freeform 444">
              <a:extLst>
                <a:ext uri="{FF2B5EF4-FFF2-40B4-BE49-F238E27FC236}">
                  <a16:creationId xmlns:a16="http://schemas.microsoft.com/office/drawing/2014/main" id="{E2C2D069-3F4C-D240-BF00-7886A63E4722}"/>
                </a:ext>
              </a:extLst>
            </p:cNvPr>
            <p:cNvSpPr/>
            <p:nvPr/>
          </p:nvSpPr>
          <p:spPr>
            <a:xfrm>
              <a:off x="10474743" y="4285326"/>
              <a:ext cx="95434" cy="110119"/>
            </a:xfrm>
            <a:custGeom>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0" name="Freeform 445">
              <a:extLst>
                <a:ext uri="{FF2B5EF4-FFF2-40B4-BE49-F238E27FC236}">
                  <a16:creationId xmlns:a16="http://schemas.microsoft.com/office/drawing/2014/main" id="{46A5110C-FE97-8F43-9DB4-E5C33020B0DA}"/>
                </a:ext>
              </a:extLst>
            </p:cNvPr>
            <p:cNvSpPr/>
            <p:nvPr/>
          </p:nvSpPr>
          <p:spPr>
            <a:xfrm>
              <a:off x="10496767" y="4351401"/>
              <a:ext cx="73414" cy="117458"/>
            </a:xfrm>
            <a:custGeom>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1" name="Freeform 446">
              <a:extLst>
                <a:ext uri="{FF2B5EF4-FFF2-40B4-BE49-F238E27FC236}">
                  <a16:creationId xmlns:a16="http://schemas.microsoft.com/office/drawing/2014/main" id="{A325DD98-FB2B-F24C-81E3-621CC63129D8}"/>
                </a:ext>
              </a:extLst>
            </p:cNvPr>
            <p:cNvSpPr/>
            <p:nvPr/>
          </p:nvSpPr>
          <p:spPr>
            <a:xfrm>
              <a:off x="10559163" y="4340390"/>
              <a:ext cx="44048" cy="84428"/>
            </a:xfrm>
            <a:custGeom>
              <a:gdLst>
                <a:gd name="T0" fmla="*/ 3 w 4"/>
                <a:gd name="T1" fmla="*/ 1 h 8"/>
                <a:gd name="T2" fmla="*/ 0 w 4"/>
                <a:gd name="T3" fmla="*/ 8 h 8"/>
                <a:gd name="T4" fmla="*/ 3 w 4"/>
                <a:gd name="T5" fmla="*/ 5 h 8"/>
                <a:gd name="T6" fmla="*/ 3 w 4"/>
                <a:gd name="T7" fmla="*/ 1 h 8"/>
                <a:gd name="T8" fmla="*/ 3 w 4"/>
                <a:gd name="T9" fmla="*/ 1 h 8"/>
              </a:gd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2" name="Freeform 447">
              <a:extLst>
                <a:ext uri="{FF2B5EF4-FFF2-40B4-BE49-F238E27FC236}">
                  <a16:creationId xmlns:a16="http://schemas.microsoft.com/office/drawing/2014/main" id="{41A5F630-E0F8-9943-8330-080A77D86F44}"/>
                </a:ext>
              </a:extLst>
            </p:cNvPr>
            <p:cNvSpPr/>
            <p:nvPr/>
          </p:nvSpPr>
          <p:spPr>
            <a:xfrm>
              <a:off x="10581191" y="4395448"/>
              <a:ext cx="66071" cy="40377"/>
            </a:xfrm>
            <a:custGeom>
              <a:gdLst>
                <a:gd name="T0" fmla="*/ 1 w 6"/>
                <a:gd name="T1" fmla="*/ 1 h 4"/>
                <a:gd name="T2" fmla="*/ 3 w 6"/>
                <a:gd name="T3" fmla="*/ 3 h 4"/>
                <a:gd name="T4" fmla="*/ 1 w 6"/>
                <a:gd name="T5" fmla="*/ 1 h 4"/>
                <a:gd name="T6" fmla="*/ 1 w 6"/>
                <a:gd name="T7" fmla="*/ 1 h 4"/>
              </a:gd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3" name="Freeform 448">
              <a:extLst>
                <a:ext uri="{FF2B5EF4-FFF2-40B4-BE49-F238E27FC236}">
                  <a16:creationId xmlns:a16="http://schemas.microsoft.com/office/drawing/2014/main" id="{E089742C-1C8D-B149-BECD-D9405DE66133}"/>
                </a:ext>
              </a:extLst>
            </p:cNvPr>
            <p:cNvSpPr/>
            <p:nvPr/>
          </p:nvSpPr>
          <p:spPr>
            <a:xfrm>
              <a:off x="10581191" y="4424814"/>
              <a:ext cx="150495" cy="227580"/>
            </a:xfrm>
            <a:custGeom>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4" name="Freeform 449">
              <a:extLst>
                <a:ext uri="{FF2B5EF4-FFF2-40B4-BE49-F238E27FC236}">
                  <a16:creationId xmlns:a16="http://schemas.microsoft.com/office/drawing/2014/main" id="{AEE21C5D-EE80-A142-BBC2-04853EA21D04}"/>
                </a:ext>
              </a:extLst>
            </p:cNvPr>
            <p:cNvSpPr/>
            <p:nvPr/>
          </p:nvSpPr>
          <p:spPr>
            <a:xfrm>
              <a:off x="10485754" y="4468862"/>
              <a:ext cx="128471" cy="110119"/>
            </a:xfrm>
            <a:custGeom>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5" name="Freeform 450">
              <a:extLst>
                <a:ext uri="{FF2B5EF4-FFF2-40B4-BE49-F238E27FC236}">
                  <a16:creationId xmlns:a16="http://schemas.microsoft.com/office/drawing/2014/main" id="{F32BCFF7-D87D-7543-9C2E-E9A63A4DC059}"/>
                </a:ext>
              </a:extLst>
            </p:cNvPr>
            <p:cNvSpPr/>
            <p:nvPr/>
          </p:nvSpPr>
          <p:spPr>
            <a:xfrm>
              <a:off x="10225140" y="4362414"/>
              <a:ext cx="128471" cy="128471"/>
            </a:xfrm>
            <a:custGeom>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6" name="Freeform 451">
              <a:extLst>
                <a:ext uri="{FF2B5EF4-FFF2-40B4-BE49-F238E27FC236}">
                  <a16:creationId xmlns:a16="http://schemas.microsoft.com/office/drawing/2014/main" id="{37445816-A98B-2244-9431-A041B3A22192}"/>
                </a:ext>
              </a:extLst>
            </p:cNvPr>
            <p:cNvSpPr/>
            <p:nvPr/>
          </p:nvSpPr>
          <p:spPr>
            <a:xfrm>
              <a:off x="10603214" y="4200906"/>
              <a:ext cx="22026" cy="11010"/>
            </a:xfrm>
            <a:custGeom>
              <a:gdLst>
                <a:gd name="T0" fmla="*/ 0 w 2"/>
                <a:gd name="T1" fmla="*/ 1 h 1"/>
                <a:gd name="T2" fmla="*/ 1 w 2"/>
                <a:gd name="T3" fmla="*/ 0 h 1"/>
                <a:gd name="T4" fmla="*/ 0 w 2"/>
                <a:gd name="T5" fmla="*/ 1 h 1"/>
              </a:gd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7" name="Freeform 452">
              <a:extLst>
                <a:ext uri="{FF2B5EF4-FFF2-40B4-BE49-F238E27FC236}">
                  <a16:creationId xmlns:a16="http://schemas.microsoft.com/office/drawing/2014/main" id="{B451EC9C-7AC3-114C-A5C3-8BA15302F509}"/>
                </a:ext>
              </a:extLst>
            </p:cNvPr>
            <p:cNvSpPr/>
            <p:nvPr/>
          </p:nvSpPr>
          <p:spPr>
            <a:xfrm>
              <a:off x="9043194" y="4641381"/>
              <a:ext cx="601983" cy="627678"/>
            </a:xfrm>
            <a:custGeom>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8" name="Freeform 453">
              <a:extLst>
                <a:ext uri="{FF2B5EF4-FFF2-40B4-BE49-F238E27FC236}">
                  <a16:creationId xmlns:a16="http://schemas.microsoft.com/office/drawing/2014/main" id="{D5D36012-2FEC-A246-8273-9E7FBCAA217E}"/>
                </a:ext>
              </a:extLst>
            </p:cNvPr>
            <p:cNvSpPr/>
            <p:nvPr/>
          </p:nvSpPr>
          <p:spPr>
            <a:xfrm>
              <a:off x="9149642" y="4868963"/>
              <a:ext cx="55058" cy="55061"/>
            </a:xfrm>
            <a:custGeom>
              <a:gdLst>
                <a:gd name="T0" fmla="*/ 4 w 5"/>
                <a:gd name="T1" fmla="*/ 4 h 5"/>
                <a:gd name="T2" fmla="*/ 1 w 5"/>
                <a:gd name="T3" fmla="*/ 0 h 5"/>
                <a:gd name="T4" fmla="*/ 4 w 5"/>
                <a:gd name="T5" fmla="*/ 4 h 5"/>
              </a:gd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9" name="Freeform 454">
              <a:extLst>
                <a:ext uri="{FF2B5EF4-FFF2-40B4-BE49-F238E27FC236}">
                  <a16:creationId xmlns:a16="http://schemas.microsoft.com/office/drawing/2014/main" id="{6A550E14-19BE-6D4B-8A0B-A0728059F26B}"/>
                </a:ext>
              </a:extLst>
            </p:cNvPr>
            <p:cNvSpPr/>
            <p:nvPr/>
          </p:nvSpPr>
          <p:spPr>
            <a:xfrm>
              <a:off x="9226727" y="4997435"/>
              <a:ext cx="51390" cy="55061"/>
            </a:xfrm>
            <a:custGeom>
              <a:gdLst>
                <a:gd name="T0" fmla="*/ 4 w 5"/>
                <a:gd name="T1" fmla="*/ 4 h 5"/>
                <a:gd name="T2" fmla="*/ 1 w 5"/>
                <a:gd name="T3" fmla="*/ 0 h 5"/>
                <a:gd name="T4" fmla="*/ 4 w 5"/>
                <a:gd name="T5" fmla="*/ 4 h 5"/>
              </a:gd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0" name="Freeform 455">
              <a:extLst>
                <a:ext uri="{FF2B5EF4-FFF2-40B4-BE49-F238E27FC236}">
                  <a16:creationId xmlns:a16="http://schemas.microsoft.com/office/drawing/2014/main" id="{7DB66D81-0CA6-7649-A39C-8C4F25AD4218}"/>
                </a:ext>
              </a:extLst>
            </p:cNvPr>
            <p:cNvSpPr/>
            <p:nvPr/>
          </p:nvSpPr>
          <p:spPr>
            <a:xfrm>
              <a:off x="9590120" y="5030465"/>
              <a:ext cx="77082" cy="77082"/>
            </a:xfrm>
            <a:custGeom>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1" name="Freeform 456">
              <a:extLst>
                <a:ext uri="{FF2B5EF4-FFF2-40B4-BE49-F238E27FC236}">
                  <a16:creationId xmlns:a16="http://schemas.microsoft.com/office/drawing/2014/main" id="{8184DBB6-0919-8641-A387-AFACD2788C6A}"/>
                </a:ext>
              </a:extLst>
            </p:cNvPr>
            <p:cNvSpPr/>
            <p:nvPr/>
          </p:nvSpPr>
          <p:spPr>
            <a:xfrm>
              <a:off x="9711252" y="5085530"/>
              <a:ext cx="40377" cy="40377"/>
            </a:xfrm>
            <a:custGeom>
              <a:gdLst>
                <a:gd name="T0" fmla="*/ 2 w 4"/>
                <a:gd name="T1" fmla="*/ 3 h 4"/>
                <a:gd name="T2" fmla="*/ 2 w 4"/>
                <a:gd name="T3" fmla="*/ 0 h 4"/>
                <a:gd name="T4" fmla="*/ 2 w 4"/>
                <a:gd name="T5" fmla="*/ 3 h 4"/>
                <a:gd name="T6" fmla="*/ 2 w 4"/>
                <a:gd name="T7" fmla="*/ 3 h 4"/>
              </a:gd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2" name="Freeform 457">
              <a:extLst>
                <a:ext uri="{FF2B5EF4-FFF2-40B4-BE49-F238E27FC236}">
                  <a16:creationId xmlns:a16="http://schemas.microsoft.com/office/drawing/2014/main" id="{A2119166-4776-7A4A-A07D-908EEBC7813D}"/>
                </a:ext>
              </a:extLst>
            </p:cNvPr>
            <p:cNvSpPr/>
            <p:nvPr/>
          </p:nvSpPr>
          <p:spPr>
            <a:xfrm>
              <a:off x="9601132" y="5269062"/>
              <a:ext cx="495536" cy="161508"/>
            </a:xfrm>
            <a:custGeom>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3" name="Freeform 458">
              <a:extLst>
                <a:ext uri="{FF2B5EF4-FFF2-40B4-BE49-F238E27FC236}">
                  <a16:creationId xmlns:a16="http://schemas.microsoft.com/office/drawing/2014/main" id="{EBBD3B1D-5613-424E-9F33-FD4E8317C6FA}"/>
                </a:ext>
              </a:extLst>
            </p:cNvPr>
            <p:cNvSpPr/>
            <p:nvPr/>
          </p:nvSpPr>
          <p:spPr>
            <a:xfrm>
              <a:off x="9968194" y="5309435"/>
              <a:ext cx="84420" cy="33037"/>
            </a:xfrm>
            <a:custGeom>
              <a:gdLst>
                <a:gd name="T0" fmla="*/ 3 w 8"/>
                <a:gd name="T1" fmla="*/ 3 h 3"/>
                <a:gd name="T2" fmla="*/ 8 w 8"/>
                <a:gd name="T3" fmla="*/ 1 h 3"/>
                <a:gd name="T4" fmla="*/ 3 w 8"/>
                <a:gd name="T5" fmla="*/ 3 h 3"/>
                <a:gd name="T6" fmla="*/ 3 w 8"/>
                <a:gd name="T7" fmla="*/ 3 h 3"/>
              </a:gd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4" name="Freeform 459">
              <a:extLst>
                <a:ext uri="{FF2B5EF4-FFF2-40B4-BE49-F238E27FC236}">
                  <a16:creationId xmlns:a16="http://schemas.microsoft.com/office/drawing/2014/main" id="{8E6C326E-307F-6747-A8A0-92FEF2AD1F5B}"/>
                </a:ext>
              </a:extLst>
            </p:cNvPr>
            <p:cNvSpPr/>
            <p:nvPr/>
          </p:nvSpPr>
          <p:spPr>
            <a:xfrm>
              <a:off x="10085655" y="5386517"/>
              <a:ext cx="66071" cy="44048"/>
            </a:xfrm>
            <a:custGeom>
              <a:gdLst>
                <a:gd name="T0" fmla="*/ 3 w 6"/>
                <a:gd name="T1" fmla="*/ 0 h 4"/>
                <a:gd name="T2" fmla="*/ 1 w 6"/>
                <a:gd name="T3" fmla="*/ 1 h 4"/>
                <a:gd name="T4" fmla="*/ 3 w 6"/>
                <a:gd name="T5" fmla="*/ 4 h 4"/>
                <a:gd name="T6" fmla="*/ 3 w 6"/>
                <a:gd name="T7" fmla="*/ 0 h 4"/>
              </a:gd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5" name="Freeform 460">
              <a:extLst>
                <a:ext uri="{FF2B5EF4-FFF2-40B4-BE49-F238E27FC236}">
                  <a16:creationId xmlns:a16="http://schemas.microsoft.com/office/drawing/2014/main" id="{829D1DEB-291D-C141-8128-9001F5620682}"/>
                </a:ext>
              </a:extLst>
            </p:cNvPr>
            <p:cNvSpPr/>
            <p:nvPr/>
          </p:nvSpPr>
          <p:spPr>
            <a:xfrm>
              <a:off x="10151729" y="5397530"/>
              <a:ext cx="51390" cy="33037"/>
            </a:xfrm>
            <a:custGeom>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6" name="Freeform 461">
              <a:extLst>
                <a:ext uri="{FF2B5EF4-FFF2-40B4-BE49-F238E27FC236}">
                  <a16:creationId xmlns:a16="http://schemas.microsoft.com/office/drawing/2014/main" id="{2052A4EF-AC38-0942-AC32-3923E7593F62}"/>
                </a:ext>
              </a:extLst>
            </p:cNvPr>
            <p:cNvSpPr/>
            <p:nvPr/>
          </p:nvSpPr>
          <p:spPr>
            <a:xfrm>
              <a:off x="10192105" y="5397530"/>
              <a:ext cx="77082" cy="44048"/>
            </a:xfrm>
            <a:custGeom>
              <a:gdLst>
                <a:gd name="T0" fmla="*/ 2 w 7"/>
                <a:gd name="T1" fmla="*/ 1 h 4"/>
                <a:gd name="T2" fmla="*/ 2 w 7"/>
                <a:gd name="T3" fmla="*/ 4 h 4"/>
                <a:gd name="T4" fmla="*/ 6 w 7"/>
                <a:gd name="T5" fmla="*/ 3 h 4"/>
                <a:gd name="T6" fmla="*/ 5 w 7"/>
                <a:gd name="T7" fmla="*/ 1 h 4"/>
                <a:gd name="T8" fmla="*/ 2 w 7"/>
                <a:gd name="T9" fmla="*/ 1 h 4"/>
              </a:gd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7" name="Freeform 462">
              <a:extLst>
                <a:ext uri="{FF2B5EF4-FFF2-40B4-BE49-F238E27FC236}">
                  <a16:creationId xmlns:a16="http://schemas.microsoft.com/office/drawing/2014/main" id="{58FEEBE0-C1DE-314C-9082-EDC58D5DB507}"/>
                </a:ext>
              </a:extLst>
            </p:cNvPr>
            <p:cNvSpPr/>
            <p:nvPr/>
          </p:nvSpPr>
          <p:spPr>
            <a:xfrm>
              <a:off x="10247161" y="5386517"/>
              <a:ext cx="88094" cy="55061"/>
            </a:xfrm>
            <a:custGeom>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8" name="Freeform 463">
              <a:extLst>
                <a:ext uri="{FF2B5EF4-FFF2-40B4-BE49-F238E27FC236}">
                  <a16:creationId xmlns:a16="http://schemas.microsoft.com/office/drawing/2014/main" id="{4D8B13D2-8506-B942-811E-4D5E5CD3FE9D}"/>
                </a:ext>
              </a:extLst>
            </p:cNvPr>
            <p:cNvSpPr/>
            <p:nvPr/>
          </p:nvSpPr>
          <p:spPr>
            <a:xfrm>
              <a:off x="10364624" y="5397530"/>
              <a:ext cx="132145" cy="44048"/>
            </a:xfrm>
            <a:custGeom>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9" name="Freeform 464">
              <a:extLst>
                <a:ext uri="{FF2B5EF4-FFF2-40B4-BE49-F238E27FC236}">
                  <a16:creationId xmlns:a16="http://schemas.microsoft.com/office/drawing/2014/main" id="{D5EDD0E2-99CD-2549-9C8E-ABFAB5A68DC5}"/>
                </a:ext>
              </a:extLst>
            </p:cNvPr>
            <p:cNvSpPr/>
            <p:nvPr/>
          </p:nvSpPr>
          <p:spPr>
            <a:xfrm>
              <a:off x="10324245" y="5459930"/>
              <a:ext cx="117455" cy="66068"/>
            </a:xfrm>
            <a:custGeom>
              <a:gdLst>
                <a:gd name="T0" fmla="*/ 0 w 11"/>
                <a:gd name="T1" fmla="*/ 0 h 6"/>
                <a:gd name="T2" fmla="*/ 8 w 11"/>
                <a:gd name="T3" fmla="*/ 4 h 6"/>
                <a:gd name="T4" fmla="*/ 0 w 11"/>
                <a:gd name="T5" fmla="*/ 0 h 6"/>
              </a:gd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0" name="Freeform 465">
              <a:extLst>
                <a:ext uri="{FF2B5EF4-FFF2-40B4-BE49-F238E27FC236}">
                  <a16:creationId xmlns:a16="http://schemas.microsoft.com/office/drawing/2014/main" id="{1BBF7FDC-2E1A-7043-8550-F5E18C133DB5}"/>
                </a:ext>
              </a:extLst>
            </p:cNvPr>
            <p:cNvSpPr/>
            <p:nvPr/>
          </p:nvSpPr>
          <p:spPr>
            <a:xfrm>
              <a:off x="10698649" y="5114893"/>
              <a:ext cx="66071" cy="44048"/>
            </a:xfrm>
            <a:custGeom>
              <a:gdLst>
                <a:gd name="T0" fmla="*/ 3 w 6"/>
                <a:gd name="T1" fmla="*/ 3 h 4"/>
                <a:gd name="T2" fmla="*/ 4 w 6"/>
                <a:gd name="T3" fmla="*/ 0 h 4"/>
                <a:gd name="T4" fmla="*/ 3 w 6"/>
                <a:gd name="T5" fmla="*/ 3 h 4"/>
                <a:gd name="T6" fmla="*/ 3 w 6"/>
                <a:gd name="T7" fmla="*/ 3 h 4"/>
              </a:gd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1" name="Freeform 466">
              <a:extLst>
                <a:ext uri="{FF2B5EF4-FFF2-40B4-BE49-F238E27FC236}">
                  <a16:creationId xmlns:a16="http://schemas.microsoft.com/office/drawing/2014/main" id="{309CFFB6-281E-D346-81F5-DE61548DDDCB}"/>
                </a:ext>
              </a:extLst>
            </p:cNvPr>
            <p:cNvSpPr/>
            <p:nvPr/>
          </p:nvSpPr>
          <p:spPr>
            <a:xfrm>
              <a:off x="10808770" y="5107553"/>
              <a:ext cx="161508" cy="51393"/>
            </a:xfrm>
            <a:custGeom>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2" name="Freeform 467">
              <a:extLst>
                <a:ext uri="{FF2B5EF4-FFF2-40B4-BE49-F238E27FC236}">
                  <a16:creationId xmlns:a16="http://schemas.microsoft.com/office/drawing/2014/main" id="{4C0CBA0B-C029-C442-BEA4-0A0BF976FC1F}"/>
                </a:ext>
              </a:extLst>
            </p:cNvPr>
            <p:cNvSpPr/>
            <p:nvPr/>
          </p:nvSpPr>
          <p:spPr>
            <a:xfrm>
              <a:off x="10313232" y="4857946"/>
              <a:ext cx="345041" cy="389086"/>
            </a:xfrm>
            <a:custGeom>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3" name="Freeform 468">
              <a:extLst>
                <a:ext uri="{FF2B5EF4-FFF2-40B4-BE49-F238E27FC236}">
                  <a16:creationId xmlns:a16="http://schemas.microsoft.com/office/drawing/2014/main" id="{AF7C9E44-C9F0-BA4A-81A3-878615C77E45}"/>
                </a:ext>
              </a:extLst>
            </p:cNvPr>
            <p:cNvSpPr/>
            <p:nvPr/>
          </p:nvSpPr>
          <p:spPr>
            <a:xfrm>
              <a:off x="10775734" y="4835923"/>
              <a:ext cx="84420" cy="161508"/>
            </a:xfrm>
            <a:custGeom>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4" name="Freeform 469">
              <a:extLst>
                <a:ext uri="{FF2B5EF4-FFF2-40B4-BE49-F238E27FC236}">
                  <a16:creationId xmlns:a16="http://schemas.microsoft.com/office/drawing/2014/main" id="{1B4AA568-786D-1A48-AD18-0AEC32D7AABE}"/>
                </a:ext>
              </a:extLst>
            </p:cNvPr>
            <p:cNvSpPr/>
            <p:nvPr/>
          </p:nvSpPr>
          <p:spPr>
            <a:xfrm>
              <a:off x="10819785" y="4813902"/>
              <a:ext cx="29365" cy="22026"/>
            </a:xfrm>
            <a:custGeom>
              <a:gdLst>
                <a:gd name="T0" fmla="*/ 1 w 3"/>
                <a:gd name="T1" fmla="*/ 2 h 2"/>
                <a:gd name="T2" fmla="*/ 2 w 3"/>
                <a:gd name="T3" fmla="*/ 0 h 2"/>
                <a:gd name="T4" fmla="*/ 1 w 3"/>
                <a:gd name="T5" fmla="*/ 2 h 2"/>
              </a:gd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5" name="Freeform 470">
              <a:extLst>
                <a:ext uri="{FF2B5EF4-FFF2-40B4-BE49-F238E27FC236}">
                  <a16:creationId xmlns:a16="http://schemas.microsoft.com/office/drawing/2014/main" id="{62D7B7F5-FC0C-5340-B356-3E608E5089AF}"/>
                </a:ext>
              </a:extLst>
            </p:cNvPr>
            <p:cNvSpPr/>
            <p:nvPr/>
          </p:nvSpPr>
          <p:spPr>
            <a:xfrm>
              <a:off x="10937243" y="4953384"/>
              <a:ext cx="51390" cy="22026"/>
            </a:xfrm>
            <a:custGeom>
              <a:gdLst>
                <a:gd name="T0" fmla="*/ 5 w 5"/>
                <a:gd name="T1" fmla="*/ 1 h 2"/>
                <a:gd name="T2" fmla="*/ 0 w 5"/>
                <a:gd name="T3" fmla="*/ 1 h 2"/>
                <a:gd name="T4" fmla="*/ 5 w 5"/>
                <a:gd name="T5" fmla="*/ 1 h 2"/>
              </a:gd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6" name="Freeform 471">
              <a:extLst>
                <a:ext uri="{FF2B5EF4-FFF2-40B4-BE49-F238E27FC236}">
                  <a16:creationId xmlns:a16="http://schemas.microsoft.com/office/drawing/2014/main" id="{6A943B51-115D-8745-B601-210F5931CA1C}"/>
                </a:ext>
              </a:extLst>
            </p:cNvPr>
            <p:cNvSpPr/>
            <p:nvPr/>
          </p:nvSpPr>
          <p:spPr>
            <a:xfrm>
              <a:off x="10948256" y="4964398"/>
              <a:ext cx="201886" cy="121135"/>
            </a:xfrm>
            <a:custGeom>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7" name="Freeform 485">
              <a:extLst>
                <a:ext uri="{FF2B5EF4-FFF2-40B4-BE49-F238E27FC236}">
                  <a16:creationId xmlns:a16="http://schemas.microsoft.com/office/drawing/2014/main" id="{2952A3DB-A8B7-6E40-BB1D-32AFA34F6AEE}"/>
                </a:ext>
              </a:extLst>
            </p:cNvPr>
            <p:cNvSpPr/>
            <p:nvPr/>
          </p:nvSpPr>
          <p:spPr>
            <a:xfrm>
              <a:off x="8290716" y="4424814"/>
              <a:ext cx="117455" cy="194543"/>
            </a:xfrm>
            <a:custGeom>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5" name="Freeform 610">
              <a:extLst>
                <a:ext uri="{FF2B5EF4-FFF2-40B4-BE49-F238E27FC236}">
                  <a16:creationId xmlns:a16="http://schemas.microsoft.com/office/drawing/2014/main" id="{26B3ACD5-470A-CD44-9F6E-59BAFDEA8A0D}"/>
                </a:ext>
              </a:extLst>
            </p:cNvPr>
            <p:cNvSpPr/>
            <p:nvPr/>
          </p:nvSpPr>
          <p:spPr>
            <a:xfrm>
              <a:off x="10915214" y="5052486"/>
              <a:ext cx="22026" cy="11013"/>
            </a:xfrm>
            <a:custGeom>
              <a:gdLst>
                <a:gd name="T0" fmla="*/ 2 w 2"/>
                <a:gd name="T1" fmla="*/ 0 h 1"/>
                <a:gd name="T2" fmla="*/ 0 w 2"/>
                <a:gd name="T3" fmla="*/ 0 h 1"/>
                <a:gd name="T4" fmla="*/ 2 w 2"/>
                <a:gd name="T5" fmla="*/ 0 h 1"/>
              </a:gd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6" name="Freeform 611">
              <a:extLst>
                <a:ext uri="{FF2B5EF4-FFF2-40B4-BE49-F238E27FC236}">
                  <a16:creationId xmlns:a16="http://schemas.microsoft.com/office/drawing/2014/main" id="{23C3A174-2EF4-7F4C-88AC-909CBB40ABCA}"/>
                </a:ext>
              </a:extLst>
            </p:cNvPr>
            <p:cNvSpPr/>
            <p:nvPr/>
          </p:nvSpPr>
          <p:spPr>
            <a:xfrm>
              <a:off x="10775734" y="5030463"/>
              <a:ext cx="22026" cy="22026"/>
            </a:xfrm>
            <a:custGeom>
              <a:gdLst>
                <a:gd name="T0" fmla="*/ 2 w 2"/>
                <a:gd name="T1" fmla="*/ 0 h 2"/>
                <a:gd name="T2" fmla="*/ 0 w 2"/>
                <a:gd name="T3" fmla="*/ 1 h 2"/>
                <a:gd name="T4" fmla="*/ 2 w 2"/>
                <a:gd name="T5" fmla="*/ 0 h 2"/>
              </a:gd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7" name="Freeform 643">
              <a:extLst>
                <a:ext uri="{FF2B5EF4-FFF2-40B4-BE49-F238E27FC236}">
                  <a16:creationId xmlns:a16="http://schemas.microsoft.com/office/drawing/2014/main" id="{24E77257-5C36-0549-A2B0-8A36CD2FE9DD}"/>
                </a:ext>
              </a:extLst>
            </p:cNvPr>
            <p:cNvSpPr/>
            <p:nvPr/>
          </p:nvSpPr>
          <p:spPr>
            <a:xfrm>
              <a:off x="10548157" y="5430564"/>
              <a:ext cx="110119" cy="95444"/>
            </a:xfrm>
            <a:custGeom>
              <a:gdLst>
                <a:gd name="T0" fmla="*/ 9 w 10"/>
                <a:gd name="T1" fmla="*/ 0 h 9"/>
                <a:gd name="T2" fmla="*/ 2 w 10"/>
                <a:gd name="T3" fmla="*/ 7 h 9"/>
                <a:gd name="T4" fmla="*/ 10 w 10"/>
                <a:gd name="T5" fmla="*/ 3 h 9"/>
                <a:gd name="T6" fmla="*/ 9 w 10"/>
                <a:gd name="T7" fmla="*/ 0 h 9"/>
              </a:gd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8" name="Freeform 644">
              <a:extLst>
                <a:ext uri="{FF2B5EF4-FFF2-40B4-BE49-F238E27FC236}">
                  <a16:creationId xmlns:a16="http://schemas.microsoft.com/office/drawing/2014/main" id="{F40AF0F1-E426-A040-9844-26B9FF6F8B3E}"/>
                </a:ext>
              </a:extLst>
            </p:cNvPr>
            <p:cNvSpPr/>
            <p:nvPr/>
          </p:nvSpPr>
          <p:spPr>
            <a:xfrm>
              <a:off x="10636251" y="5408544"/>
              <a:ext cx="139481" cy="51393"/>
            </a:xfrm>
            <a:custGeom>
              <a:gdLst>
                <a:gd name="T0" fmla="*/ 12 w 13"/>
                <a:gd name="T1" fmla="*/ 0 h 5"/>
                <a:gd name="T2" fmla="*/ 7 w 13"/>
                <a:gd name="T3" fmla="*/ 0 h 5"/>
                <a:gd name="T4" fmla="*/ 1 w 13"/>
                <a:gd name="T5" fmla="*/ 2 h 5"/>
                <a:gd name="T6" fmla="*/ 5 w 13"/>
                <a:gd name="T7" fmla="*/ 3 h 5"/>
                <a:gd name="T8" fmla="*/ 12 w 13"/>
                <a:gd name="T9" fmla="*/ 0 h 5"/>
              </a:gd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1" name="Freeform 694">
              <a:extLst>
                <a:ext uri="{FF2B5EF4-FFF2-40B4-BE49-F238E27FC236}">
                  <a16:creationId xmlns:a16="http://schemas.microsoft.com/office/drawing/2014/main" id="{05BCA6F6-0FE0-AA40-8553-2DB3FD833A81}"/>
                </a:ext>
              </a:extLst>
            </p:cNvPr>
            <p:cNvSpPr/>
            <p:nvPr/>
          </p:nvSpPr>
          <p:spPr>
            <a:xfrm>
              <a:off x="7299644" y="2927196"/>
              <a:ext cx="0" cy="11013"/>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4" name="Freeform 697">
              <a:extLst>
                <a:ext uri="{FF2B5EF4-FFF2-40B4-BE49-F238E27FC236}">
                  <a16:creationId xmlns:a16="http://schemas.microsoft.com/office/drawing/2014/main" id="{A7E454CE-4517-A54F-B58D-D6800D950796}"/>
                </a:ext>
              </a:extLst>
            </p:cNvPr>
            <p:cNvSpPr/>
            <p:nvPr/>
          </p:nvSpPr>
          <p:spPr>
            <a:xfrm>
              <a:off x="7288634" y="2853783"/>
              <a:ext cx="891966" cy="796526"/>
            </a:xfrm>
            <a:custGeom>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6" name="Freeform 699">
              <a:extLst>
                <a:ext uri="{FF2B5EF4-FFF2-40B4-BE49-F238E27FC236}">
                  <a16:creationId xmlns:a16="http://schemas.microsoft.com/office/drawing/2014/main" id="{8ED5B544-901F-384D-B461-EEDB9D1BA501}"/>
                </a:ext>
              </a:extLst>
            </p:cNvPr>
            <p:cNvSpPr/>
            <p:nvPr/>
          </p:nvSpPr>
          <p:spPr>
            <a:xfrm>
              <a:off x="7171173" y="2292176"/>
              <a:ext cx="29365" cy="44048"/>
            </a:xfrm>
            <a:custGeom>
              <a:gdLst>
                <a:gd name="T0" fmla="*/ 3 w 3"/>
                <a:gd name="T1" fmla="*/ 2 h 4"/>
                <a:gd name="T2" fmla="*/ 1 w 3"/>
                <a:gd name="T3" fmla="*/ 1 h 4"/>
                <a:gd name="T4" fmla="*/ 3 w 3"/>
                <a:gd name="T5" fmla="*/ 4 h 4"/>
                <a:gd name="T6" fmla="*/ 3 w 3"/>
                <a:gd name="T7" fmla="*/ 2 h 4"/>
                <a:gd name="T8" fmla="*/ 3 w 3"/>
                <a:gd name="T9" fmla="*/ 2 h 4"/>
              </a:gd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8" name="Freeform 701">
              <a:extLst>
                <a:ext uri="{FF2B5EF4-FFF2-40B4-BE49-F238E27FC236}">
                  <a16:creationId xmlns:a16="http://schemas.microsoft.com/office/drawing/2014/main" id="{7D263A44-2960-3340-B64E-60CFB53071B1}"/>
                </a:ext>
              </a:extLst>
            </p:cNvPr>
            <p:cNvSpPr/>
            <p:nvPr/>
          </p:nvSpPr>
          <p:spPr>
            <a:xfrm>
              <a:off x="7674051" y="2916183"/>
              <a:ext cx="1508630" cy="1607736"/>
            </a:xfrm>
            <a:custGeom>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9" name="Freeform 702">
              <a:extLst>
                <a:ext uri="{FF2B5EF4-FFF2-40B4-BE49-F238E27FC236}">
                  <a16:creationId xmlns:a16="http://schemas.microsoft.com/office/drawing/2014/main" id="{1238D343-E750-7A47-BAAC-DE3BAE11AD0C}"/>
                </a:ext>
              </a:extLst>
            </p:cNvPr>
            <p:cNvSpPr/>
            <p:nvPr/>
          </p:nvSpPr>
          <p:spPr>
            <a:xfrm>
              <a:off x="8914723" y="3360329"/>
              <a:ext cx="440475" cy="1057143"/>
            </a:xfrm>
            <a:custGeom>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0" name="Freeform 703">
              <a:extLst>
                <a:ext uri="{FF2B5EF4-FFF2-40B4-BE49-F238E27FC236}">
                  <a16:creationId xmlns:a16="http://schemas.microsoft.com/office/drawing/2014/main" id="{58776120-5890-EB46-8860-F0D3FFC171E4}"/>
                </a:ext>
              </a:extLst>
            </p:cNvPr>
            <p:cNvSpPr/>
            <p:nvPr/>
          </p:nvSpPr>
          <p:spPr>
            <a:xfrm>
              <a:off x="8709166" y="3488797"/>
              <a:ext cx="245936" cy="300993"/>
            </a:xfrm>
            <a:custGeom>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1" name="Freeform 704">
              <a:extLst>
                <a:ext uri="{FF2B5EF4-FFF2-40B4-BE49-F238E27FC236}">
                  <a16:creationId xmlns:a16="http://schemas.microsoft.com/office/drawing/2014/main" id="{47982D07-893B-1346-AEF7-E8D379482609}"/>
                </a:ext>
              </a:extLst>
            </p:cNvPr>
            <p:cNvSpPr/>
            <p:nvPr/>
          </p:nvSpPr>
          <p:spPr>
            <a:xfrm>
              <a:off x="9171668" y="3822827"/>
              <a:ext cx="451488" cy="829566"/>
            </a:xfrm>
            <a:custGeom>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2" name="Freeform 705">
              <a:extLst>
                <a:ext uri="{FF2B5EF4-FFF2-40B4-BE49-F238E27FC236}">
                  <a16:creationId xmlns:a16="http://schemas.microsoft.com/office/drawing/2014/main" id="{97B053F0-7E7A-444D-A778-847884E2CFD6}"/>
                </a:ext>
              </a:extLst>
            </p:cNvPr>
            <p:cNvSpPr/>
            <p:nvPr/>
          </p:nvSpPr>
          <p:spPr>
            <a:xfrm>
              <a:off x="9417601" y="3650309"/>
              <a:ext cx="411112" cy="840577"/>
            </a:xfrm>
            <a:custGeom>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3" name="Freeform 706">
              <a:extLst>
                <a:ext uri="{FF2B5EF4-FFF2-40B4-BE49-F238E27FC236}">
                  <a16:creationId xmlns:a16="http://schemas.microsoft.com/office/drawing/2014/main" id="{399DB04E-266E-DB4C-AAD0-9C4498692D09}"/>
                </a:ext>
              </a:extLst>
            </p:cNvPr>
            <p:cNvSpPr/>
            <p:nvPr/>
          </p:nvSpPr>
          <p:spPr>
            <a:xfrm>
              <a:off x="9322164" y="3716383"/>
              <a:ext cx="396427" cy="484523"/>
            </a:xfrm>
            <a:custGeom>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4" name="Freeform 707">
              <a:extLst>
                <a:ext uri="{FF2B5EF4-FFF2-40B4-BE49-F238E27FC236}">
                  <a16:creationId xmlns:a16="http://schemas.microsoft.com/office/drawing/2014/main" id="{98C5A657-49EE-6B4A-904D-61287B0DA428}"/>
                </a:ext>
              </a:extLst>
            </p:cNvPr>
            <p:cNvSpPr/>
            <p:nvPr/>
          </p:nvSpPr>
          <p:spPr>
            <a:xfrm>
              <a:off x="11021663" y="5030465"/>
              <a:ext cx="484523" cy="411112"/>
            </a:xfrm>
            <a:custGeom>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5" name="Freeform 709">
              <a:extLst>
                <a:ext uri="{FF2B5EF4-FFF2-40B4-BE49-F238E27FC236}">
                  <a16:creationId xmlns:a16="http://schemas.microsoft.com/office/drawing/2014/main" id="{462D0089-D017-1149-A76E-076DAEAFA354}"/>
                </a:ext>
              </a:extLst>
            </p:cNvPr>
            <p:cNvSpPr/>
            <p:nvPr/>
          </p:nvSpPr>
          <p:spPr>
            <a:xfrm>
              <a:off x="9784662" y="4696441"/>
              <a:ext cx="550596" cy="484523"/>
            </a:xfrm>
            <a:custGeom>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6" name="Freeform 710">
              <a:extLst>
                <a:ext uri="{FF2B5EF4-FFF2-40B4-BE49-F238E27FC236}">
                  <a16:creationId xmlns:a16="http://schemas.microsoft.com/office/drawing/2014/main" id="{E42F1E3A-F8A8-A042-8E1C-16BB93D75DCC}"/>
                </a:ext>
              </a:extLst>
            </p:cNvPr>
            <p:cNvSpPr/>
            <p:nvPr/>
          </p:nvSpPr>
          <p:spPr>
            <a:xfrm>
              <a:off x="9817696" y="4567966"/>
              <a:ext cx="528573" cy="345040"/>
            </a:xfrm>
            <a:custGeom>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7" name="Freeform 711">
              <a:extLst>
                <a:ext uri="{FF2B5EF4-FFF2-40B4-BE49-F238E27FC236}">
                  <a16:creationId xmlns:a16="http://schemas.microsoft.com/office/drawing/2014/main" id="{32E8C36F-EA0A-554D-80B2-1583B97D2CBA}"/>
                </a:ext>
              </a:extLst>
            </p:cNvPr>
            <p:cNvSpPr/>
            <p:nvPr/>
          </p:nvSpPr>
          <p:spPr>
            <a:xfrm>
              <a:off x="8742204" y="3371339"/>
              <a:ext cx="183529" cy="106448"/>
            </a:xfrm>
            <a:custGeom>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8" name="Freeform 712">
              <a:extLst>
                <a:ext uri="{FF2B5EF4-FFF2-40B4-BE49-F238E27FC236}">
                  <a16:creationId xmlns:a16="http://schemas.microsoft.com/office/drawing/2014/main" id="{1F883085-A627-F940-944B-F76330B561A1}"/>
                </a:ext>
              </a:extLst>
            </p:cNvPr>
            <p:cNvSpPr/>
            <p:nvPr/>
          </p:nvSpPr>
          <p:spPr>
            <a:xfrm>
              <a:off x="8320081" y="3250213"/>
              <a:ext cx="400098" cy="249603"/>
            </a:xfrm>
            <a:custGeom>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9" name="Freeform 713">
              <a:extLst>
                <a:ext uri="{FF2B5EF4-FFF2-40B4-BE49-F238E27FC236}">
                  <a16:creationId xmlns:a16="http://schemas.microsoft.com/office/drawing/2014/main" id="{91202445-DD28-8C4A-AF88-9B42AF5D7B06}"/>
                </a:ext>
              </a:extLst>
            </p:cNvPr>
            <p:cNvSpPr/>
            <p:nvPr/>
          </p:nvSpPr>
          <p:spPr>
            <a:xfrm>
              <a:off x="9428611" y="4156855"/>
              <a:ext cx="300990" cy="249603"/>
            </a:xfrm>
            <a:custGeom>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0" name="Freeform 714">
              <a:extLst>
                <a:ext uri="{FF2B5EF4-FFF2-40B4-BE49-F238E27FC236}">
                  <a16:creationId xmlns:a16="http://schemas.microsoft.com/office/drawing/2014/main" id="{BF0D5BA7-EED3-244C-8B35-33CB51689BFD}"/>
                </a:ext>
              </a:extLst>
            </p:cNvPr>
            <p:cNvSpPr/>
            <p:nvPr/>
          </p:nvSpPr>
          <p:spPr>
            <a:xfrm>
              <a:off x="9311151" y="4597333"/>
              <a:ext cx="238590" cy="282644"/>
            </a:xfrm>
            <a:custGeom>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1" name="Freeform 715">
              <a:extLst>
                <a:ext uri="{FF2B5EF4-FFF2-40B4-BE49-F238E27FC236}">
                  <a16:creationId xmlns:a16="http://schemas.microsoft.com/office/drawing/2014/main" id="{D7EF9EFE-6A65-5645-B220-EF7AF1F7EDDE}"/>
                </a:ext>
              </a:extLst>
            </p:cNvPr>
            <p:cNvSpPr/>
            <p:nvPr/>
          </p:nvSpPr>
          <p:spPr>
            <a:xfrm>
              <a:off x="7967701" y="1741582"/>
              <a:ext cx="3226487" cy="2103272"/>
            </a:xfrm>
            <a:custGeom>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2" name="Freeform 716">
              <a:extLst>
                <a:ext uri="{FF2B5EF4-FFF2-40B4-BE49-F238E27FC236}">
                  <a16:creationId xmlns:a16="http://schemas.microsoft.com/office/drawing/2014/main" id="{85511D23-7BFB-3D4D-9F9C-9A82E3BD2CF0}"/>
                </a:ext>
              </a:extLst>
            </p:cNvPr>
            <p:cNvSpPr/>
            <p:nvPr/>
          </p:nvSpPr>
          <p:spPr>
            <a:xfrm>
              <a:off x="8709166" y="1848029"/>
              <a:ext cx="1688489" cy="734122"/>
            </a:xfrm>
            <a:custGeom>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4" name="Freeform 721">
              <a:extLst>
                <a:ext uri="{FF2B5EF4-FFF2-40B4-BE49-F238E27FC236}">
                  <a16:creationId xmlns:a16="http://schemas.microsoft.com/office/drawing/2014/main" id="{30FF07F7-A639-F34F-91C9-FB57D3F8CC9C}"/>
                </a:ext>
              </a:extLst>
            </p:cNvPr>
            <p:cNvSpPr/>
            <p:nvPr/>
          </p:nvSpPr>
          <p:spPr>
            <a:xfrm>
              <a:off x="11528214" y="1697537"/>
              <a:ext cx="161508" cy="345040"/>
            </a:xfrm>
            <a:custGeom>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5" name="Freeform 722">
              <a:extLst>
                <a:ext uri="{FF2B5EF4-FFF2-40B4-BE49-F238E27FC236}">
                  <a16:creationId xmlns:a16="http://schemas.microsoft.com/office/drawing/2014/main" id="{AADF7D50-919A-AC4F-8F12-D0A2E7D1EA35}"/>
                </a:ext>
              </a:extLst>
            </p:cNvPr>
            <p:cNvSpPr/>
            <p:nvPr/>
          </p:nvSpPr>
          <p:spPr>
            <a:xfrm>
              <a:off x="11561246" y="2031561"/>
              <a:ext cx="161508" cy="249603"/>
            </a:xfrm>
            <a:custGeom>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6" name="Freeform 723">
              <a:extLst>
                <a:ext uri="{FF2B5EF4-FFF2-40B4-BE49-F238E27FC236}">
                  <a16:creationId xmlns:a16="http://schemas.microsoft.com/office/drawing/2014/main" id="{4D35B834-E76E-1844-9C25-5468A540FC8C}"/>
                </a:ext>
              </a:extLst>
            </p:cNvPr>
            <p:cNvSpPr/>
            <p:nvPr/>
          </p:nvSpPr>
          <p:spPr>
            <a:xfrm>
              <a:off x="10709662" y="2765687"/>
              <a:ext cx="227577" cy="271628"/>
            </a:xfrm>
            <a:custGeom>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7" name="Freeform 724">
              <a:extLst>
                <a:ext uri="{FF2B5EF4-FFF2-40B4-BE49-F238E27FC236}">
                  <a16:creationId xmlns:a16="http://schemas.microsoft.com/office/drawing/2014/main" id="{658A1A5F-63DC-0B4C-8036-B24D348D467A}"/>
                </a:ext>
              </a:extLst>
            </p:cNvPr>
            <p:cNvSpPr/>
            <p:nvPr/>
          </p:nvSpPr>
          <p:spPr>
            <a:xfrm>
              <a:off x="10614227" y="2475707"/>
              <a:ext cx="345041" cy="334028"/>
            </a:xfrm>
            <a:custGeom>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sp>
        <p:nvSpPr>
          <p:cNvPr id="241" name="Date Placeholder 3">
            <a:extLst>
              <a:ext uri="{FF2B5EF4-FFF2-40B4-BE49-F238E27FC236}">
                <a16:creationId xmlns:a16="http://schemas.microsoft.com/office/drawing/2014/main" id="{D09DB166-1A10-E343-8B81-2B34016782EF}"/>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82736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3350" cy="591316"/>
          </a:xfrm>
        </p:spPr>
        <p:txBody>
          <a:bodyPr>
            <a:normAutofit fontScale="90000"/>
          </a:bodyPr>
          <a:lstStyle/>
          <a:p>
            <a:r>
              <a:rPr lang="en-US" dirty="1"/>
              <a:t>Europe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47823" y="1460644"/>
            <a:ext cx="10202327" cy="4885113"/>
          </a:xfrm>
        </p:spPr>
        <p:txBody>
          <a:bodyPr>
            <a:noAutofit/>
          </a:bodyPr>
          <a:lstStyle/>
          <a:p>
            <a:pPr>
              <a:lnSpc>
                <a:spcPct val="130000"/>
              </a:lnSpc>
            </a:pPr>
            <a:r>
              <a:rPr lang="en-US" sz="1200" b="1" dirty="1">
                <a:latin typeface="Arial" panose="020b0604020202020204" pitchFamily="34" charset="0"/>
                <a:ea typeface="Times New Roman" panose="02020603050405020304" pitchFamily="18" charset="0"/>
              </a:rPr>
              <a:t>Portugal</a:t>
            </a:r>
            <a:r>
              <a:rPr lang="en-US" sz="1200" dirty="1">
                <a:latin typeface="Arial" panose="020b0604020202020204" pitchFamily="34" charset="0"/>
                <a:ea typeface="Times New Roman" panose="02020603050405020304" pitchFamily="18" charset="0"/>
              </a:rPr>
              <a:t> approved a supplemental budget that added $4.8bn. </a:t>
            </a:r>
          </a:p>
          <a:p>
            <a:pPr>
              <a:lnSpc>
                <a:spcPct val="130000"/>
              </a:lnSpc>
            </a:pPr>
            <a:r>
              <a:rPr lang="en-US" sz="1200" dirty="1">
                <a:latin typeface="Arial" panose="020b0604020202020204" pitchFamily="34" charset="0"/>
                <a:ea typeface="Times New Roman" panose="02020603050405020304" pitchFamily="18" charset="0"/>
              </a:rPr>
              <a:t>The</a:t>
            </a:r>
            <a:r>
              <a:rPr lang="en-US" sz="1200" b="1" dirty="1">
                <a:latin typeface="Arial" panose="020b0604020202020204" pitchFamily="34" charset="0"/>
                <a:ea typeface="Times New Roman" panose="02020603050405020304" pitchFamily="18" charset="0"/>
              </a:rPr>
              <a:t> French </a:t>
            </a:r>
            <a:r>
              <a:rPr lang="en-US" sz="1200" dirty="1">
                <a:latin typeface="Arial" panose="020b0604020202020204" pitchFamily="34" charset="0"/>
                <a:ea typeface="Times New Roman" panose="02020603050405020304" pitchFamily="18" charset="0"/>
              </a:rPr>
              <a:t>economy could shrink 17 percent in Q2. </a:t>
            </a:r>
          </a:p>
          <a:p>
            <a:pPr>
              <a:lnSpc>
                <a:spcPct val="130000"/>
              </a:lnSpc>
            </a:pPr>
            <a:r>
              <a:rPr lang="en-US" sz="1200" b="1" dirty="1">
                <a:latin typeface="Arial" panose="020b0604020202020204" pitchFamily="34" charset="0"/>
                <a:ea typeface="Times New Roman" panose="02020603050405020304" pitchFamily="18" charset="0"/>
              </a:rPr>
              <a:t>Germany</a:t>
            </a:r>
            <a:r>
              <a:rPr lang="en-US" sz="1200" dirty="1">
                <a:latin typeface="Arial" panose="020b0604020202020204" pitchFamily="34" charset="0"/>
                <a:ea typeface="Times New Roman" panose="02020603050405020304" pitchFamily="18" charset="0"/>
              </a:rPr>
              <a:t> banned large events through October. Germany’s coronavirus tracing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app was downloaded 6.5mn times in the 24 hours after its launch.</a:t>
            </a:r>
          </a:p>
          <a:p>
            <a:pPr>
              <a:lnSpc>
                <a:spcPct val="130000"/>
              </a:lnSpc>
            </a:pPr>
            <a:r>
              <a:rPr lang="en-US" sz="1200" dirty="1">
                <a:latin typeface="Arial" panose="020b0604020202020204" pitchFamily="34" charset="0"/>
                <a:ea typeface="Times New Roman" panose="02020603050405020304" pitchFamily="18" charset="0"/>
              </a:rPr>
              <a:t>In a videoconference of defense ministers, </a:t>
            </a:r>
            <a:r>
              <a:rPr lang="en-US" sz="1200" b="1" dirty="1">
                <a:latin typeface="Arial" panose="020b0604020202020204" pitchFamily="34" charset="0"/>
                <a:ea typeface="Times New Roman" panose="02020603050405020304" pitchFamily="18" charset="0"/>
              </a:rPr>
              <a:t>NATO</a:t>
            </a:r>
            <a:r>
              <a:rPr lang="en-US" sz="1200" dirty="1">
                <a:latin typeface="Arial" panose="020b0604020202020204" pitchFamily="34" charset="0"/>
                <a:ea typeface="Times New Roman" panose="02020603050405020304" pitchFamily="18" charset="0"/>
              </a:rPr>
              <a:t> allies cautiously pushed back against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President Trump’s decision to withdraw troops from </a:t>
            </a:r>
            <a:r>
              <a:rPr lang="en-US" sz="1200" b="1" dirty="1">
                <a:latin typeface="Arial" panose="020b0604020202020204" pitchFamily="34" charset="0"/>
                <a:ea typeface="Times New Roman" panose="02020603050405020304" pitchFamily="18" charset="0"/>
              </a:rPr>
              <a:t>Germany</a:t>
            </a:r>
            <a:r>
              <a:rPr lang="en-US" sz="1200" dirty="1">
                <a:latin typeface="Arial" panose="020b0604020202020204" pitchFamily="34" charset="0"/>
                <a:ea typeface="Times New Roman" panose="02020603050405020304" pitchFamily="18" charset="0"/>
              </a:rPr>
              <a:t>.  </a:t>
            </a:r>
          </a:p>
          <a:p>
            <a:pPr>
              <a:lnSpc>
                <a:spcPct val="130000"/>
              </a:lnSpc>
            </a:pPr>
            <a:r>
              <a:rPr lang="en-US" sz="1200" dirty="1">
                <a:latin typeface="Arial" panose="020b0604020202020204" pitchFamily="34" charset="0"/>
                <a:ea typeface="Times New Roman" panose="02020603050405020304" pitchFamily="18" charset="0"/>
              </a:rPr>
              <a:t>President </a:t>
            </a:r>
            <a:r>
              <a:rPr lang="en-US" sz="1200" dirty="1">
                <a:latin typeface="Arial" panose="020b0604020202020204" pitchFamily="34" charset="0"/>
                <a:ea typeface="Times New Roman" panose="02020603050405020304" pitchFamily="18" charset="0"/>
              </a:rPr>
              <a:t>Duda</a:t>
            </a:r>
            <a:r>
              <a:rPr lang="en-US" sz="1200" dirty="1">
                <a:latin typeface="Arial" panose="020b0604020202020204" pitchFamily="34" charset="0"/>
                <a:ea typeface="Times New Roman" panose="02020603050405020304" pitchFamily="18" charset="0"/>
              </a:rPr>
              <a:t> of </a:t>
            </a:r>
            <a:r>
              <a:rPr lang="en-US" sz="1200" b="1" dirty="1">
                <a:latin typeface="Arial" panose="020b0604020202020204" pitchFamily="34" charset="0"/>
                <a:ea typeface="Times New Roman" panose="02020603050405020304" pitchFamily="18" charset="0"/>
              </a:rPr>
              <a:t>Poland</a:t>
            </a:r>
            <a:r>
              <a:rPr lang="en-US" sz="1200" dirty="1">
                <a:latin typeface="Arial" panose="020b0604020202020204" pitchFamily="34" charset="0"/>
                <a:ea typeface="Times New Roman" panose="02020603050405020304" pitchFamily="18" charset="0"/>
              </a:rPr>
              <a:t> will visit the White House next week, amid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speculation that the </a:t>
            </a:r>
            <a:r>
              <a:rPr lang="en-US" sz="1200" b="1" dirty="1">
                <a:latin typeface="Arial" panose="020b0604020202020204" pitchFamily="34" charset="0"/>
                <a:ea typeface="Times New Roman" panose="02020603050405020304" pitchFamily="18" charset="0"/>
              </a:rPr>
              <a:t>US</a:t>
            </a:r>
            <a:r>
              <a:rPr lang="en-US" sz="1200" dirty="1">
                <a:latin typeface="Arial" panose="020b0604020202020204" pitchFamily="34" charset="0"/>
                <a:ea typeface="Times New Roman" panose="02020603050405020304" pitchFamily="18" charset="0"/>
              </a:rPr>
              <a:t> may further increase its military presence in Poland. </a:t>
            </a:r>
          </a:p>
          <a:p>
            <a:pPr>
              <a:lnSpc>
                <a:spcPct val="130000"/>
              </a:lnSpc>
            </a:pPr>
            <a:r>
              <a:rPr lang="en-US" sz="1200" dirty="1">
                <a:latin typeface="Arial" panose="020b0604020202020204" pitchFamily="34" charset="0"/>
                <a:ea typeface="Times New Roman" panose="02020603050405020304" pitchFamily="18" charset="0"/>
              </a:rPr>
              <a:t>The </a:t>
            </a:r>
            <a:r>
              <a:rPr lang="en-US" sz="1200" b="1" dirty="1">
                <a:latin typeface="Arial" panose="020b0604020202020204" pitchFamily="34" charset="0"/>
                <a:ea typeface="Times New Roman" panose="02020603050405020304" pitchFamily="18" charset="0"/>
              </a:rPr>
              <a:t>Champions League</a:t>
            </a:r>
            <a:r>
              <a:rPr lang="en-US" sz="1200" dirty="1">
                <a:latin typeface="Arial" panose="020b0604020202020204" pitchFamily="34" charset="0"/>
                <a:ea typeface="Times New Roman" panose="02020603050405020304" pitchFamily="18" charset="0"/>
              </a:rPr>
              <a:t>, Europe’s most prestigious football club competition,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will return in August, but it remains unclear if any fans will be allowed at matches. </a:t>
            </a:r>
          </a:p>
          <a:p>
            <a:pPr>
              <a:lnSpc>
                <a:spcPct val="130000"/>
              </a:lnSpc>
            </a:pPr>
            <a:r>
              <a:rPr lang="en-US" sz="1200" dirty="1">
                <a:latin typeface="Arial" panose="020b0604020202020204" pitchFamily="34" charset="0"/>
                <a:ea typeface="Times New Roman" panose="02020603050405020304" pitchFamily="18" charset="0"/>
              </a:rPr>
              <a:t>According to a new survey, half of </a:t>
            </a:r>
            <a:r>
              <a:rPr lang="en-US" sz="1200" b="1" dirty="1">
                <a:latin typeface="Arial" panose="020b0604020202020204" pitchFamily="34" charset="0"/>
                <a:ea typeface="Times New Roman" panose="02020603050405020304" pitchFamily="18" charset="0"/>
              </a:rPr>
              <a:t>UK </a:t>
            </a:r>
            <a:r>
              <a:rPr lang="en-US" sz="1200" dirty="1">
                <a:latin typeface="Arial" panose="020b0604020202020204" pitchFamily="34" charset="0"/>
                <a:ea typeface="Times New Roman" panose="02020603050405020304" pitchFamily="18" charset="0"/>
              </a:rPr>
              <a:t>businesses will cut jobs when the country’s furlough scheme ends, signaling the fragility of UK employment rates. </a:t>
            </a:r>
          </a:p>
          <a:p>
            <a:pPr>
              <a:lnSpc>
                <a:spcPct val="130000"/>
              </a:lnSpc>
            </a:pPr>
            <a:r>
              <a:rPr lang="en-US" sz="1200" dirty="1">
                <a:latin typeface="Arial" panose="020b0604020202020204" pitchFamily="34" charset="0"/>
                <a:ea typeface="Times New Roman" panose="02020603050405020304" pitchFamily="18" charset="0"/>
              </a:rPr>
              <a:t>The European Commission proposed a global alliance of high-income countries to ensure poorer nations have access to a coronavirus vaccine. The </a:t>
            </a:r>
            <a:r>
              <a:rPr lang="en-US" sz="1200" b="1" dirty="1">
                <a:latin typeface="Arial" panose="020b0604020202020204" pitchFamily="34" charset="0"/>
                <a:ea typeface="Times New Roman" panose="02020603050405020304" pitchFamily="18" charset="0"/>
              </a:rPr>
              <a:t>EU </a:t>
            </a:r>
            <a:r>
              <a:rPr lang="en-US" sz="1200" dirty="1">
                <a:latin typeface="Arial" panose="020b0604020202020204" pitchFamily="34" charset="0"/>
                <a:ea typeface="Times New Roman" panose="02020603050405020304" pitchFamily="18" charset="0"/>
              </a:rPr>
              <a:t>defended its proposed stringent rules against predatory foreign investment as part of the bloc’s efforts to establish “</a:t>
            </a:r>
            <a:r>
              <a:rPr lang="en-US" sz="1200" i="1" dirty="1">
                <a:latin typeface="Arial" panose="020b0604020202020204" pitchFamily="34" charset="0"/>
                <a:ea typeface="Times New Roman" panose="02020603050405020304" pitchFamily="18" charset="0"/>
              </a:rPr>
              <a:t>strategic autonomy</a:t>
            </a:r>
            <a:r>
              <a:rPr lang="en-US" sz="1200" dirty="1">
                <a:latin typeface="Arial" panose="020b0604020202020204" pitchFamily="34" charset="0"/>
                <a:ea typeface="Times New Roman" panose="02020603050405020304" pitchFamily="18" charset="0"/>
              </a:rPr>
              <a:t>” from the </a:t>
            </a:r>
            <a:r>
              <a:rPr lang="en-US" sz="1200" b="1" dirty="1">
                <a:latin typeface="Arial" panose="020b0604020202020204" pitchFamily="34" charset="0"/>
                <a:ea typeface="Times New Roman" panose="02020603050405020304" pitchFamily="18" charset="0"/>
              </a:rPr>
              <a:t>US and China</a:t>
            </a:r>
            <a:r>
              <a:rPr lang="en-US" sz="1200" dirty="1">
                <a:latin typeface="Arial" panose="020b0604020202020204" pitchFamily="34" charset="0"/>
                <a:ea typeface="Times New Roman" panose="02020603050405020304" pitchFamily="18" charset="0"/>
              </a:rPr>
              <a:t>. Angela Merkel urged EU member states to reach agreement on the bloc’s budget and the post-coronavirus recovery fund before the summer break, saying there was an urgent need to show </a:t>
            </a:r>
            <a:r>
              <a:rPr lang="en-US" sz="1200" i="1" dirty="1">
                <a:latin typeface="Arial" panose="020b0604020202020204" pitchFamily="34" charset="0"/>
                <a:ea typeface="Times New Roman" panose="02020603050405020304" pitchFamily="18" charset="0"/>
              </a:rPr>
              <a:t>“solidarity</a:t>
            </a:r>
            <a:r>
              <a:rPr lang="en-US" sz="1200" dirty="1">
                <a:latin typeface="Arial" panose="020b0604020202020204" pitchFamily="34" charset="0"/>
                <a:ea typeface="Times New Roman" panose="02020603050405020304" pitchFamily="18" charset="0"/>
              </a:rPr>
              <a:t>” with countries worst affected by the Covid-19 crisis.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33" name="Date Placeholder 3">
            <a:extLst>
              <a:ext uri="{FF2B5EF4-FFF2-40B4-BE49-F238E27FC236}">
                <a16:creationId xmlns:a16="http://schemas.microsoft.com/office/drawing/2014/main" id="{A0FF11A8-601E-954B-9DFB-2FB090B2FF8F}"/>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grpSp>
        <p:nvGrpSpPr>
          <p:cNvPr id="3" name="Group 2">
            <a:extLst>
              <a:ext uri="{FF2B5EF4-FFF2-40B4-BE49-F238E27FC236}">
                <a16:creationId xmlns:a16="http://schemas.microsoft.com/office/drawing/2014/main" id="{A1745E63-ACCF-A94F-B6D9-3AC21815188F}"/>
              </a:ext>
            </a:extLst>
          </p:cNvPr>
          <p:cNvGrpSpPr/>
          <p:nvPr/>
        </p:nvGrpSpPr>
        <p:grpSpPr>
          <a:xfrm>
            <a:off x="6236887" y="1118492"/>
            <a:ext cx="5690953" cy="3308482"/>
            <a:chOff x="6787670" y="606862"/>
            <a:chExt cx="2615933" cy="1520794"/>
          </a:xfrm>
        </p:grpSpPr>
        <p:sp>
          <p:nvSpPr>
            <p:cNvPr id="34" name="Freeform 33">
              <a:extLst>
                <a:ext uri="{FF2B5EF4-FFF2-40B4-BE49-F238E27FC236}">
                  <a16:creationId xmlns:a16="http://schemas.microsoft.com/office/drawing/2014/main" id="{055C2F43-40FE-AE41-9A74-77FD9D2EF70B}"/>
                </a:ext>
              </a:extLst>
            </p:cNvPr>
            <p:cNvSpPr>
              <a:spLocks noChangeAspect="1"/>
            </p:cNvSpPr>
            <p:nvPr/>
          </p:nvSpPr>
          <p:spPr>
            <a:xfrm>
              <a:off x="8327891" y="1726214"/>
              <a:ext cx="90807" cy="181675"/>
            </a:xfrm>
            <a:custGeom>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5" name="Freeform 15">
              <a:extLst>
                <a:ext uri="{FF2B5EF4-FFF2-40B4-BE49-F238E27FC236}">
                  <a16:creationId xmlns:a16="http://schemas.microsoft.com/office/drawing/2014/main" id="{BBCF15F7-7A7F-E244-9AC2-18288881A137}"/>
                </a:ext>
              </a:extLst>
            </p:cNvPr>
            <p:cNvSpPr>
              <a:spLocks noChangeAspect="1"/>
            </p:cNvSpPr>
            <p:nvPr/>
          </p:nvSpPr>
          <p:spPr>
            <a:xfrm>
              <a:off x="7807499" y="1315980"/>
              <a:ext cx="405138" cy="155304"/>
            </a:xfrm>
            <a:custGeom>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6" name="Freeform 17">
              <a:extLst>
                <a:ext uri="{FF2B5EF4-FFF2-40B4-BE49-F238E27FC236}">
                  <a16:creationId xmlns:a16="http://schemas.microsoft.com/office/drawing/2014/main" id="{A563F08F-8294-0A41-ACA3-51BCE2B3127A}"/>
                </a:ext>
              </a:extLst>
            </p:cNvPr>
            <p:cNvSpPr>
              <a:spLocks noChangeAspect="1"/>
            </p:cNvSpPr>
            <p:nvPr/>
          </p:nvSpPr>
          <p:spPr>
            <a:xfrm>
              <a:off x="7468722" y="1134306"/>
              <a:ext cx="167644" cy="123071"/>
            </a:xfrm>
            <a:custGeom>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7" name="Freeform 22">
              <a:extLst>
                <a:ext uri="{FF2B5EF4-FFF2-40B4-BE49-F238E27FC236}">
                  <a16:creationId xmlns:a16="http://schemas.microsoft.com/office/drawing/2014/main" id="{3964F6DD-1C43-3741-A2B8-4F4591FED505}"/>
                </a:ext>
              </a:extLst>
            </p:cNvPr>
            <p:cNvSpPr>
              <a:spLocks noChangeAspect="1"/>
            </p:cNvSpPr>
            <p:nvPr/>
          </p:nvSpPr>
          <p:spPr>
            <a:xfrm>
              <a:off x="8492042" y="1620726"/>
              <a:ext cx="328301" cy="187536"/>
            </a:xfrm>
            <a:custGeom>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8" name="Freeform 60">
              <a:extLst>
                <a:ext uri="{FF2B5EF4-FFF2-40B4-BE49-F238E27FC236}">
                  <a16:creationId xmlns:a16="http://schemas.microsoft.com/office/drawing/2014/main" id="{DA01019C-A7A4-A649-9242-8545AD3E9081}"/>
                </a:ext>
              </a:extLst>
            </p:cNvPr>
            <p:cNvSpPr>
              <a:spLocks noChangeAspect="1"/>
            </p:cNvSpPr>
            <p:nvPr/>
          </p:nvSpPr>
          <p:spPr>
            <a:xfrm>
              <a:off x="7940216" y="1096210"/>
              <a:ext cx="551826" cy="234420"/>
            </a:xfrm>
            <a:custGeom>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9" name="Freeform 61">
              <a:extLst>
                <a:ext uri="{FF2B5EF4-FFF2-40B4-BE49-F238E27FC236}">
                  <a16:creationId xmlns:a16="http://schemas.microsoft.com/office/drawing/2014/main" id="{BACD71C0-94E4-EE42-9D39-D687662A52A9}"/>
                </a:ext>
              </a:extLst>
            </p:cNvPr>
            <p:cNvSpPr>
              <a:spLocks noChangeAspect="1"/>
            </p:cNvSpPr>
            <p:nvPr/>
          </p:nvSpPr>
          <p:spPr>
            <a:xfrm>
              <a:off x="7741143" y="680117"/>
              <a:ext cx="139702" cy="208047"/>
            </a:xfrm>
            <a:custGeom>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62">
              <a:extLst>
                <a:ext uri="{FF2B5EF4-FFF2-40B4-BE49-F238E27FC236}">
                  <a16:creationId xmlns:a16="http://schemas.microsoft.com/office/drawing/2014/main" id="{AC502DEA-B53D-C345-80DB-75CD4E434549}"/>
                </a:ext>
              </a:extLst>
            </p:cNvPr>
            <p:cNvSpPr>
              <a:spLocks noChangeAspect="1"/>
            </p:cNvSpPr>
            <p:nvPr/>
          </p:nvSpPr>
          <p:spPr>
            <a:xfrm>
              <a:off x="7898304" y="794398"/>
              <a:ext cx="80331" cy="84978"/>
            </a:xfrm>
            <a:custGeom>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1" name="Freeform 69">
              <a:extLst>
                <a:ext uri="{FF2B5EF4-FFF2-40B4-BE49-F238E27FC236}">
                  <a16:creationId xmlns:a16="http://schemas.microsoft.com/office/drawing/2014/main" id="{07FFEB0B-BA8A-4C45-9758-253467D7381C}"/>
                </a:ext>
              </a:extLst>
            </p:cNvPr>
            <p:cNvSpPr>
              <a:spLocks noChangeAspect="1"/>
            </p:cNvSpPr>
            <p:nvPr/>
          </p:nvSpPr>
          <p:spPr>
            <a:xfrm>
              <a:off x="7074062" y="1154817"/>
              <a:ext cx="663589" cy="583119"/>
            </a:xfrm>
            <a:custGeom>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2" name="Freeform 70">
              <a:extLst>
                <a:ext uri="{FF2B5EF4-FFF2-40B4-BE49-F238E27FC236}">
                  <a16:creationId xmlns:a16="http://schemas.microsoft.com/office/drawing/2014/main" id="{6B2CAE55-DA47-D245-B9D1-BEC19C822296}"/>
                </a:ext>
              </a:extLst>
            </p:cNvPr>
            <p:cNvSpPr>
              <a:spLocks noChangeAspect="1"/>
            </p:cNvSpPr>
            <p:nvPr/>
          </p:nvSpPr>
          <p:spPr>
            <a:xfrm>
              <a:off x="7765588" y="1693980"/>
              <a:ext cx="38419" cy="111349"/>
            </a:xfrm>
            <a:custGeom>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3" name="Freeform 72">
              <a:extLst>
                <a:ext uri="{FF2B5EF4-FFF2-40B4-BE49-F238E27FC236}">
                  <a16:creationId xmlns:a16="http://schemas.microsoft.com/office/drawing/2014/main" id="{85695CC2-0956-AC43-A3BF-A59AC20E912F}"/>
                </a:ext>
              </a:extLst>
            </p:cNvPr>
            <p:cNvSpPr>
              <a:spLocks noChangeAspect="1"/>
            </p:cNvSpPr>
            <p:nvPr/>
          </p:nvSpPr>
          <p:spPr>
            <a:xfrm>
              <a:off x="7622393" y="888166"/>
              <a:ext cx="457527" cy="515722"/>
            </a:xfrm>
            <a:custGeom>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4" name="Freeform 73">
              <a:extLst>
                <a:ext uri="{FF2B5EF4-FFF2-40B4-BE49-F238E27FC236}">
                  <a16:creationId xmlns:a16="http://schemas.microsoft.com/office/drawing/2014/main" id="{0230879D-A565-3444-BF6E-EA23F6FA37F7}"/>
                </a:ext>
              </a:extLst>
            </p:cNvPr>
            <p:cNvSpPr>
              <a:spLocks noChangeAspect="1"/>
            </p:cNvSpPr>
            <p:nvPr/>
          </p:nvSpPr>
          <p:spPr>
            <a:xfrm>
              <a:off x="8369801" y="1776028"/>
              <a:ext cx="335287" cy="331119"/>
            </a:xfrm>
            <a:custGeom>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5" name="Freeform 80">
              <a:extLst>
                <a:ext uri="{FF2B5EF4-FFF2-40B4-BE49-F238E27FC236}">
                  <a16:creationId xmlns:a16="http://schemas.microsoft.com/office/drawing/2014/main" id="{D0CD7BA0-F5B9-FD49-94D2-083C196E22AB}"/>
                </a:ext>
              </a:extLst>
            </p:cNvPr>
            <p:cNvSpPr>
              <a:spLocks noChangeAspect="1"/>
            </p:cNvSpPr>
            <p:nvPr/>
          </p:nvSpPr>
          <p:spPr>
            <a:xfrm>
              <a:off x="8160248" y="1330630"/>
              <a:ext cx="345765" cy="187536"/>
            </a:xfrm>
            <a:custGeom>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6" name="Freeform 95">
              <a:extLst>
                <a:ext uri="{FF2B5EF4-FFF2-40B4-BE49-F238E27FC236}">
                  <a16:creationId xmlns:a16="http://schemas.microsoft.com/office/drawing/2014/main" id="{07EB11B4-64A8-4A47-A9FB-93C0EC9D60D6}"/>
                </a:ext>
              </a:extLst>
            </p:cNvPr>
            <p:cNvSpPr>
              <a:spLocks noChangeAspect="1"/>
            </p:cNvSpPr>
            <p:nvPr/>
          </p:nvSpPr>
          <p:spPr>
            <a:xfrm>
              <a:off x="7664303" y="1430259"/>
              <a:ext cx="621677" cy="586048"/>
            </a:xfrm>
            <a:custGeom>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7" name="Freeform 96">
              <a:extLst>
                <a:ext uri="{FF2B5EF4-FFF2-40B4-BE49-F238E27FC236}">
                  <a16:creationId xmlns:a16="http://schemas.microsoft.com/office/drawing/2014/main" id="{5D230031-0AD4-624C-8900-E99A83EFF8A4}"/>
                </a:ext>
              </a:extLst>
            </p:cNvPr>
            <p:cNvSpPr>
              <a:spLocks noChangeAspect="1"/>
            </p:cNvSpPr>
            <p:nvPr/>
          </p:nvSpPr>
          <p:spPr>
            <a:xfrm>
              <a:off x="7744633" y="1808261"/>
              <a:ext cx="80331" cy="140652"/>
            </a:xfrm>
            <a:custGeom>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8" name="Freeform 97">
              <a:extLst>
                <a:ext uri="{FF2B5EF4-FFF2-40B4-BE49-F238E27FC236}">
                  <a16:creationId xmlns:a16="http://schemas.microsoft.com/office/drawing/2014/main" id="{1E81B171-2A9D-3842-A500-0773215EDC3F}"/>
                </a:ext>
              </a:extLst>
            </p:cNvPr>
            <p:cNvSpPr>
              <a:spLocks noChangeAspect="1"/>
            </p:cNvSpPr>
            <p:nvPr/>
          </p:nvSpPr>
          <p:spPr>
            <a:xfrm>
              <a:off x="7971650" y="1992865"/>
              <a:ext cx="167644" cy="90840"/>
            </a:xfrm>
            <a:custGeom>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12">
              <a:extLst>
                <a:ext uri="{FF2B5EF4-FFF2-40B4-BE49-F238E27FC236}">
                  <a16:creationId xmlns:a16="http://schemas.microsoft.com/office/drawing/2014/main" id="{95AB779C-F5B6-D644-825D-E63315115CD0}"/>
                </a:ext>
              </a:extLst>
            </p:cNvPr>
            <p:cNvSpPr>
              <a:spLocks noChangeAspect="1"/>
            </p:cNvSpPr>
            <p:nvPr/>
          </p:nvSpPr>
          <p:spPr>
            <a:xfrm>
              <a:off x="7503646" y="1011236"/>
              <a:ext cx="181612" cy="169955"/>
            </a:xfrm>
            <a:custGeom>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30">
              <a:extLst>
                <a:ext uri="{FF2B5EF4-FFF2-40B4-BE49-F238E27FC236}">
                  <a16:creationId xmlns:a16="http://schemas.microsoft.com/office/drawing/2014/main" id="{7D8E89A0-E2C1-CE4F-A1BF-116EDDBAEF21}"/>
                </a:ext>
              </a:extLst>
            </p:cNvPr>
            <p:cNvSpPr>
              <a:spLocks noChangeAspect="1"/>
            </p:cNvSpPr>
            <p:nvPr/>
          </p:nvSpPr>
          <p:spPr>
            <a:xfrm>
              <a:off x="8055471" y="894027"/>
              <a:ext cx="527378" cy="401444"/>
            </a:xfrm>
            <a:custGeom>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31">
              <a:extLst>
                <a:ext uri="{FF2B5EF4-FFF2-40B4-BE49-F238E27FC236}">
                  <a16:creationId xmlns:a16="http://schemas.microsoft.com/office/drawing/2014/main" id="{B04CCEDA-57D7-1C47-A484-A7EEE5E55ED7}"/>
                </a:ext>
              </a:extLst>
            </p:cNvPr>
            <p:cNvSpPr>
              <a:spLocks noChangeAspect="1"/>
            </p:cNvSpPr>
            <p:nvPr/>
          </p:nvSpPr>
          <p:spPr>
            <a:xfrm>
              <a:off x="6826089" y="1776028"/>
              <a:ext cx="167644" cy="293024"/>
            </a:xfrm>
            <a:custGeom>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32">
              <a:extLst>
                <a:ext uri="{FF2B5EF4-FFF2-40B4-BE49-F238E27FC236}">
                  <a16:creationId xmlns:a16="http://schemas.microsoft.com/office/drawing/2014/main" id="{0053FE23-06E1-AB42-87A3-0342966FE48F}"/>
                </a:ext>
              </a:extLst>
            </p:cNvPr>
            <p:cNvSpPr>
              <a:spLocks noChangeAspect="1"/>
            </p:cNvSpPr>
            <p:nvPr/>
          </p:nvSpPr>
          <p:spPr>
            <a:xfrm>
              <a:off x="8369801" y="1354073"/>
              <a:ext cx="506423" cy="295956"/>
            </a:xfrm>
            <a:custGeom>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47">
              <a:extLst>
                <a:ext uri="{FF2B5EF4-FFF2-40B4-BE49-F238E27FC236}">
                  <a16:creationId xmlns:a16="http://schemas.microsoft.com/office/drawing/2014/main" id="{108B9611-2438-8048-BE54-1F896ABE8882}"/>
                </a:ext>
              </a:extLst>
            </p:cNvPr>
            <p:cNvSpPr>
              <a:spLocks noChangeAspect="1"/>
            </p:cNvSpPr>
            <p:nvPr/>
          </p:nvSpPr>
          <p:spPr>
            <a:xfrm>
              <a:off x="6833075" y="1658819"/>
              <a:ext cx="653112" cy="468837"/>
            </a:xfrm>
            <a:custGeom>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53">
              <a:extLst>
                <a:ext uri="{FF2B5EF4-FFF2-40B4-BE49-F238E27FC236}">
                  <a16:creationId xmlns:a16="http://schemas.microsoft.com/office/drawing/2014/main" id="{3E6BC390-FF5B-1044-AEC1-F42CD1D8713C}"/>
                </a:ext>
              </a:extLst>
            </p:cNvPr>
            <p:cNvSpPr>
              <a:spLocks noChangeAspect="1"/>
            </p:cNvSpPr>
            <p:nvPr/>
          </p:nvSpPr>
          <p:spPr>
            <a:xfrm>
              <a:off x="7622393" y="1392168"/>
              <a:ext cx="237494" cy="117210"/>
            </a:xfrm>
            <a:custGeom>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59">
              <a:extLst>
                <a:ext uri="{FF2B5EF4-FFF2-40B4-BE49-F238E27FC236}">
                  <a16:creationId xmlns:a16="http://schemas.microsoft.com/office/drawing/2014/main" id="{D98614B2-2EDE-4440-A4DF-9B6725D7166C}"/>
                </a:ext>
              </a:extLst>
            </p:cNvPr>
            <p:cNvSpPr>
              <a:spLocks noChangeAspect="1"/>
            </p:cNvSpPr>
            <p:nvPr/>
          </p:nvSpPr>
          <p:spPr>
            <a:xfrm>
              <a:off x="8691119" y="1767238"/>
              <a:ext cx="143196" cy="114279"/>
            </a:xfrm>
            <a:custGeom>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61">
              <a:extLst>
                <a:ext uri="{FF2B5EF4-FFF2-40B4-BE49-F238E27FC236}">
                  <a16:creationId xmlns:a16="http://schemas.microsoft.com/office/drawing/2014/main" id="{922EB2D2-BE8B-2249-915E-340D3A06BF44}"/>
                </a:ext>
              </a:extLst>
            </p:cNvPr>
            <p:cNvSpPr>
              <a:spLocks noChangeAspect="1"/>
            </p:cNvSpPr>
            <p:nvPr/>
          </p:nvSpPr>
          <p:spPr>
            <a:xfrm>
              <a:off x="6787670" y="873513"/>
              <a:ext cx="206063" cy="252001"/>
            </a:xfrm>
            <a:custGeom>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62">
              <a:extLst>
                <a:ext uri="{FF2B5EF4-FFF2-40B4-BE49-F238E27FC236}">
                  <a16:creationId xmlns:a16="http://schemas.microsoft.com/office/drawing/2014/main" id="{FF331918-1B2F-0846-8343-AD190C4FBF5B}"/>
                </a:ext>
              </a:extLst>
            </p:cNvPr>
            <p:cNvSpPr>
              <a:spLocks noChangeAspect="1"/>
            </p:cNvSpPr>
            <p:nvPr/>
          </p:nvSpPr>
          <p:spPr>
            <a:xfrm>
              <a:off x="6888956" y="850071"/>
              <a:ext cx="143196" cy="105488"/>
            </a:xfrm>
            <a:custGeom>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8" name="Freeform 164">
              <a:extLst>
                <a:ext uri="{FF2B5EF4-FFF2-40B4-BE49-F238E27FC236}">
                  <a16:creationId xmlns:a16="http://schemas.microsoft.com/office/drawing/2014/main" id="{BD2D8A20-9E9C-EA4F-8BC8-AF22EB1C1EE5}"/>
                </a:ext>
              </a:extLst>
            </p:cNvPr>
            <p:cNvSpPr>
              <a:spLocks noChangeAspect="1"/>
            </p:cNvSpPr>
            <p:nvPr/>
          </p:nvSpPr>
          <p:spPr>
            <a:xfrm>
              <a:off x="6997223" y="606862"/>
              <a:ext cx="408630" cy="630003"/>
            </a:xfrm>
            <a:custGeom>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79">
              <a:extLst>
                <a:ext uri="{FF2B5EF4-FFF2-40B4-BE49-F238E27FC236}">
                  <a16:creationId xmlns:a16="http://schemas.microsoft.com/office/drawing/2014/main" id="{B0362B4D-799C-F742-8A22-4BBA6836EFFB}"/>
                </a:ext>
              </a:extLst>
            </p:cNvPr>
            <p:cNvSpPr>
              <a:spLocks noChangeAspect="1"/>
            </p:cNvSpPr>
            <p:nvPr/>
          </p:nvSpPr>
          <p:spPr>
            <a:xfrm>
              <a:off x="8034516" y="1439052"/>
              <a:ext cx="485468" cy="392652"/>
            </a:xfrm>
            <a:custGeom>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234">
              <a:extLst>
                <a:ext uri="{FF2B5EF4-FFF2-40B4-BE49-F238E27FC236}">
                  <a16:creationId xmlns:a16="http://schemas.microsoft.com/office/drawing/2014/main" id="{084412FE-2660-0941-BA4E-35D6DD033885}"/>
                </a:ext>
              </a:extLst>
            </p:cNvPr>
            <p:cNvSpPr>
              <a:spLocks noChangeAspect="1"/>
            </p:cNvSpPr>
            <p:nvPr/>
          </p:nvSpPr>
          <p:spPr>
            <a:xfrm>
              <a:off x="8533954" y="832491"/>
              <a:ext cx="422602" cy="331119"/>
            </a:xfrm>
            <a:custGeom>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235">
              <a:extLst>
                <a:ext uri="{FF2B5EF4-FFF2-40B4-BE49-F238E27FC236}">
                  <a16:creationId xmlns:a16="http://schemas.microsoft.com/office/drawing/2014/main" id="{EB16C194-87ED-594B-8FD8-CAD9C4E7AA53}"/>
                </a:ext>
              </a:extLst>
            </p:cNvPr>
            <p:cNvSpPr>
              <a:spLocks noChangeAspect="1"/>
            </p:cNvSpPr>
            <p:nvPr/>
          </p:nvSpPr>
          <p:spPr>
            <a:xfrm>
              <a:off x="8471088" y="1069841"/>
              <a:ext cx="932515" cy="536235"/>
            </a:xfrm>
            <a:custGeom>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236">
              <a:extLst>
                <a:ext uri="{FF2B5EF4-FFF2-40B4-BE49-F238E27FC236}">
                  <a16:creationId xmlns:a16="http://schemas.microsoft.com/office/drawing/2014/main" id="{B70DFB9C-F226-FB45-A279-D5747166156D}"/>
                </a:ext>
              </a:extLst>
            </p:cNvPr>
            <p:cNvSpPr>
              <a:spLocks noChangeAspect="1"/>
            </p:cNvSpPr>
            <p:nvPr/>
          </p:nvSpPr>
          <p:spPr>
            <a:xfrm>
              <a:off x="8719063" y="1342353"/>
              <a:ext cx="167644" cy="202188"/>
            </a:xfrm>
            <a:custGeom>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Tree>
    <p:extLst>
      <p:ext uri="{BB962C8B-B14F-4D97-AF65-F5344CB8AC3E}">
        <p14:creationId xmlns:p14="http://schemas.microsoft.com/office/powerpoint/2010/main" val="740946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26</Slide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2020-06-19T08:48:55Z</cp:lastPrinted>
  <dcterms:created xsi:type="dcterms:W3CDTF">2020-06-19T08:48:55Z</dcterms:created>
  <dcterms:modified xsi:type="dcterms:W3CDTF">2020-06-19T08:48:55Z</dcterms:modified>
</cp:coreProperties>
</file>