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739" r:id="rId5"/>
    <p:sldId id="290" r:id="rId6"/>
    <p:sldId id="288" r:id="rId7"/>
    <p:sldId id="291" r:id="rId8"/>
    <p:sldId id="292" r:id="rId9"/>
    <p:sldId id="293" r:id="rId10"/>
    <p:sldId id="294" r:id="rId11"/>
    <p:sldId id="295" r:id="rId12"/>
    <p:sldId id="338" r:id="rId13"/>
    <p:sldId id="753" r:id="rId14"/>
    <p:sldId id="733" r:id="rId15"/>
    <p:sldId id="748" r:id="rId16"/>
    <p:sldId id="754" r:id="rId17"/>
    <p:sldId id="755" r:id="rId18"/>
    <p:sldId id="260" r:id="rId19"/>
    <p:sldId id="258" r:id="rId20"/>
    <p:sldId id="698" r:id="rId21"/>
    <p:sldId id="305" r:id="rId22"/>
    <p:sldId id="590" r:id="rId23"/>
    <p:sldId id="591" r:id="rId24"/>
    <p:sldId id="612" r:id="rId25"/>
    <p:sldId id="592" r:id="rId26"/>
    <p:sldId id="697" r:id="rId27"/>
    <p:sldId id="594" r:id="rId28"/>
    <p:sldId id="595" r:id="rId29"/>
    <p:sldId id="3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ahle" initials="MM" lastIdx="1" clrIdx="0">
    <p:extLst>
      <p:ext uri="{19B8F6BF-5375-455C-9EA6-DF929625EA0E}">
        <p15:presenceInfo xmlns:p15="http://schemas.microsoft.com/office/powerpoint/2012/main" userId="b264ff3b24d907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4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19"/>
  </p:normalViewPr>
  <p:slideViewPr>
    <p:cSldViewPr snapToGrid="0" snapToObjects="1">
      <p:cViewPr varScale="1">
        <p:scale>
          <a:sx n="64" d="100"/>
          <a:sy n="64" d="100"/>
        </p:scale>
        <p:origin x="6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61A24-D1D5-3D49-8B6B-DA6975ED5E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BD20A0-1E39-094E-B1D7-9734448B2BC5}" type="parTrans" cxnId="{68E115FA-3139-5B42-AA86-1463F6A1BC6B}">
      <dgm:prSet/>
      <dgm:spPr/>
      <dgm:t>
        <a:bodyPr/>
        <a:lstStyle/>
        <a:p>
          <a:endParaRPr lang="en-US"/>
        </a:p>
      </dgm:t>
    </dgm:pt>
    <dgm:pt modelId="{ED2206BC-FFAA-604C-9545-1DCEDCC70F71}">
      <dgm:prSet custT="1"/>
      <dgm:spPr/>
      <dgm:t>
        <a:bodyPr/>
        <a:lstStyle/>
        <a:p>
          <a:r>
            <a:rPr lang="en-US" sz="2400" dirty="0"/>
            <a:t>China is launching </a:t>
          </a:r>
          <a:br>
            <a:rPr lang="en-US" sz="2400" dirty="0"/>
          </a:br>
          <a:r>
            <a:rPr lang="en-US" sz="2400" dirty="0"/>
            <a:t>an initiative to set global standards on data security. </a:t>
          </a:r>
        </a:p>
      </dgm:t>
    </dgm:pt>
    <dgm:pt modelId="{D968E47F-E7F1-534E-9A58-CD9D6B57615A}" type="sibTrans" cxnId="{68E115FA-3139-5B42-AA86-1463F6A1BC6B}">
      <dgm:prSet/>
      <dgm:spPr/>
      <dgm:t>
        <a:bodyPr/>
        <a:lstStyle/>
        <a:p>
          <a:endParaRPr lang="en-US"/>
        </a:p>
      </dgm:t>
    </dgm:pt>
    <dgm:pt modelId="{137898C9-C6E0-E14B-AB77-6C1295BB7A9A}" type="parTrans" cxnId="{D4971698-751C-2341-9711-0CEC175AB387}">
      <dgm:prSet/>
      <dgm:spPr/>
      <dgm:t>
        <a:bodyPr/>
        <a:lstStyle/>
        <a:p>
          <a:endParaRPr lang="en-US"/>
        </a:p>
      </dgm:t>
    </dgm:pt>
    <dgm:pt modelId="{40A9A3BD-B0C7-2E4A-B058-80E2E8EE5ECC}">
      <dgm:prSet custT="1"/>
      <dgm:spPr>
        <a:solidFill>
          <a:schemeClr val="accent2"/>
        </a:solidFill>
      </dgm:spPr>
      <dgm:t>
        <a:bodyPr/>
        <a:lstStyle/>
        <a:p>
          <a:r>
            <a:rPr lang="en-US" sz="2400" dirty="0"/>
            <a:t>WHO assesses that global distribution of a COVID-19 vaccine </a:t>
          </a:r>
          <a:br>
            <a:rPr lang="en-US" sz="2400" dirty="0"/>
          </a:br>
          <a:r>
            <a:rPr lang="en-US" sz="2400" dirty="0"/>
            <a:t>will not begin until </a:t>
          </a:r>
          <a:br>
            <a:rPr lang="en-US" sz="2400" dirty="0"/>
          </a:br>
          <a:r>
            <a:rPr lang="en-US" sz="2400" dirty="0"/>
            <a:t>H2 2021. </a:t>
          </a:r>
        </a:p>
      </dgm:t>
    </dgm:pt>
    <dgm:pt modelId="{F0A3A23F-622B-DB48-850D-94DDBCD317ED}" type="sibTrans" cxnId="{D4971698-751C-2341-9711-0CEC175AB387}">
      <dgm:prSet/>
      <dgm:spPr/>
      <dgm:t>
        <a:bodyPr/>
        <a:lstStyle/>
        <a:p>
          <a:endParaRPr lang="en-US"/>
        </a:p>
      </dgm:t>
    </dgm:pt>
    <dgm:pt modelId="{4AFE447A-57FC-4996-911A-1A8E3430B54F}" type="parTrans" cxnId="{B64E95E0-55CF-490C-BF92-7B4268CF0EDD}">
      <dgm:prSet/>
      <dgm:spPr/>
      <dgm:t>
        <a:bodyPr/>
        <a:lstStyle/>
        <a:p>
          <a:endParaRPr lang="en-US"/>
        </a:p>
      </dgm:t>
    </dgm:pt>
    <dgm:pt modelId="{CF333E83-1C7E-41D5-8E12-1DF5B59671F3}">
      <dgm:prSet custT="1"/>
      <dgm:spPr>
        <a:solidFill>
          <a:schemeClr val="accent1"/>
        </a:solidFill>
      </dgm:spPr>
      <dgm:t>
        <a:bodyPr/>
        <a:lstStyle/>
        <a:p>
          <a:r>
            <a:rPr lang="en-US" sz="2400" dirty="0"/>
            <a:t>The US considers economic decoupling from China. </a:t>
          </a:r>
        </a:p>
      </dgm:t>
    </dgm:pt>
    <dgm:pt modelId="{45A908CA-0CDB-49AE-B673-8F4D70EF6071}" type="sibTrans" cxnId="{B64E95E0-55CF-490C-BF92-7B4268CF0EDD}">
      <dgm:prSet/>
      <dgm:spPr/>
      <dgm:t>
        <a:bodyPr/>
        <a:lstStyle/>
        <a:p>
          <a:endParaRPr lang="en-US"/>
        </a:p>
      </dgm:t>
    </dgm:pt>
    <dgm:pt modelId="{A235E923-9583-4A45-A84D-643D08BE14CB}" type="pres">
      <dgm:prSet presAssocID="{7E861A24-D1D5-3D49-8B6B-DA6975ED5E6C}" presName="diagram" presStyleCnt="0">
        <dgm:presLayoutVars>
          <dgm:dir/>
          <dgm:resizeHandles val="exact"/>
        </dgm:presLayoutVars>
      </dgm:prSet>
      <dgm:spPr/>
      <dgm:t>
        <a:bodyPr/>
        <a:lstStyle/>
        <a:p>
          <a:endParaRPr lang="en-US"/>
        </a:p>
      </dgm:t>
    </dgm:pt>
    <dgm:pt modelId="{3D9C4282-8B4C-DE40-9E90-6F1C48581274}" type="pres">
      <dgm:prSet presAssocID="{ED2206BC-FFAA-604C-9545-1DCEDCC70F71}" presName="node" presStyleLbl="node1" presStyleIdx="0" presStyleCnt="3" custScaleY="138969">
        <dgm:presLayoutVars>
          <dgm:bulletEnabled val="1"/>
        </dgm:presLayoutVars>
      </dgm:prSet>
      <dgm:spPr/>
      <dgm:t>
        <a:bodyPr/>
        <a:lstStyle/>
        <a:p>
          <a:endParaRPr lang="en-US"/>
        </a:p>
      </dgm:t>
    </dgm:pt>
    <dgm:pt modelId="{1A5919B7-85E9-EA4E-B72F-35FF4656CD23}" type="pres">
      <dgm:prSet presAssocID="{D968E47F-E7F1-534E-9A58-CD9D6B57615A}" presName="sibTrans" presStyleCnt="0"/>
      <dgm:spPr/>
    </dgm:pt>
    <dgm:pt modelId="{C4A98C23-22EF-6B42-B886-C8A61FFC1A06}" type="pres">
      <dgm:prSet presAssocID="{40A9A3BD-B0C7-2E4A-B058-80E2E8EE5ECC}" presName="node" presStyleLbl="node1" presStyleIdx="1" presStyleCnt="3" custScaleY="138969">
        <dgm:presLayoutVars>
          <dgm:bulletEnabled val="1"/>
        </dgm:presLayoutVars>
      </dgm:prSet>
      <dgm:spPr/>
      <dgm:t>
        <a:bodyPr/>
        <a:lstStyle/>
        <a:p>
          <a:endParaRPr lang="en-US"/>
        </a:p>
      </dgm:t>
    </dgm:pt>
    <dgm:pt modelId="{BC1B7FC0-99EE-D140-AE81-103DA71E94ED}" type="pres">
      <dgm:prSet presAssocID="{F0A3A23F-622B-DB48-850D-94DDBCD317ED}" presName="sibTrans" presStyleCnt="0"/>
      <dgm:spPr/>
    </dgm:pt>
    <dgm:pt modelId="{634F212E-B583-4367-9FD3-813F239044E4}" type="pres">
      <dgm:prSet presAssocID="{CF333E83-1C7E-41D5-8E12-1DF5B59671F3}" presName="node" presStyleLbl="node1" presStyleIdx="2" presStyleCnt="3" custScaleY="138098">
        <dgm:presLayoutVars>
          <dgm:bulletEnabled val="1"/>
        </dgm:presLayoutVars>
      </dgm:prSet>
      <dgm:spPr/>
      <dgm:t>
        <a:bodyPr/>
        <a:lstStyle/>
        <a:p>
          <a:endParaRPr lang="en-US"/>
        </a:p>
      </dgm:t>
    </dgm:pt>
  </dgm:ptLst>
  <dgm:cxnLst>
    <dgm:cxn modelId="{81195CB0-72F4-46E0-A9C2-1C8AF879549B}" type="presOf" srcId="{ED2206BC-FFAA-604C-9545-1DCEDCC70F71}" destId="{3D9C4282-8B4C-DE40-9E90-6F1C48581274}" srcOrd="0" destOrd="0" presId="urn:microsoft.com/office/officeart/2005/8/layout/default"/>
    <dgm:cxn modelId="{B64E95E0-55CF-490C-BF92-7B4268CF0EDD}" srcId="{7E861A24-D1D5-3D49-8B6B-DA6975ED5E6C}" destId="{CF333E83-1C7E-41D5-8E12-1DF5B59671F3}" srcOrd="2" destOrd="0" parTransId="{4AFE447A-57FC-4996-911A-1A8E3430B54F}" sibTransId="{45A908CA-0CDB-49AE-B673-8F4D70EF6071}"/>
    <dgm:cxn modelId="{DA9D7FC4-66BB-412C-9842-8D48CCDEB2CD}" type="presOf" srcId="{CF333E83-1C7E-41D5-8E12-1DF5B59671F3}" destId="{634F212E-B583-4367-9FD3-813F239044E4}" srcOrd="0" destOrd="0" presId="urn:microsoft.com/office/officeart/2005/8/layout/default"/>
    <dgm:cxn modelId="{D4971698-751C-2341-9711-0CEC175AB387}" srcId="{7E861A24-D1D5-3D49-8B6B-DA6975ED5E6C}" destId="{40A9A3BD-B0C7-2E4A-B058-80E2E8EE5ECC}" srcOrd="1" destOrd="0" parTransId="{137898C9-C6E0-E14B-AB77-6C1295BB7A9A}" sibTransId="{F0A3A23F-622B-DB48-850D-94DDBCD317ED}"/>
    <dgm:cxn modelId="{7F52F90E-D967-473B-86DC-13D1C28F4F19}" type="presOf" srcId="{40A9A3BD-B0C7-2E4A-B058-80E2E8EE5ECC}" destId="{C4A98C23-22EF-6B42-B886-C8A61FFC1A06}" srcOrd="0" destOrd="0" presId="urn:microsoft.com/office/officeart/2005/8/layout/default"/>
    <dgm:cxn modelId="{68E115FA-3139-5B42-AA86-1463F6A1BC6B}" srcId="{7E861A24-D1D5-3D49-8B6B-DA6975ED5E6C}" destId="{ED2206BC-FFAA-604C-9545-1DCEDCC70F71}" srcOrd="0" destOrd="0" parTransId="{4EBD20A0-1E39-094E-B1D7-9734448B2BC5}" sibTransId="{D968E47F-E7F1-534E-9A58-CD9D6B57615A}"/>
    <dgm:cxn modelId="{AC04B15B-7B74-45AC-A500-F70855174632}" type="presOf" srcId="{7E861A24-D1D5-3D49-8B6B-DA6975ED5E6C}" destId="{A235E923-9583-4A45-A84D-643D08BE14CB}" srcOrd="0" destOrd="0" presId="urn:microsoft.com/office/officeart/2005/8/layout/default"/>
    <dgm:cxn modelId="{12994414-0F45-4238-82A1-2FB7E2D0B14F}" type="presParOf" srcId="{A235E923-9583-4A45-A84D-643D08BE14CB}" destId="{3D9C4282-8B4C-DE40-9E90-6F1C48581274}" srcOrd="0" destOrd="0" presId="urn:microsoft.com/office/officeart/2005/8/layout/default"/>
    <dgm:cxn modelId="{9997DDB4-7899-42F9-A2F9-BA432CECEB83}" type="presParOf" srcId="{A235E923-9583-4A45-A84D-643D08BE14CB}" destId="{1A5919B7-85E9-EA4E-B72F-35FF4656CD23}" srcOrd="1" destOrd="0" presId="urn:microsoft.com/office/officeart/2005/8/layout/default"/>
    <dgm:cxn modelId="{378B5BC2-8143-4FFC-95EE-EF7257274038}" type="presParOf" srcId="{A235E923-9583-4A45-A84D-643D08BE14CB}" destId="{C4A98C23-22EF-6B42-B886-C8A61FFC1A06}" srcOrd="2" destOrd="0" presId="urn:microsoft.com/office/officeart/2005/8/layout/default"/>
    <dgm:cxn modelId="{5F65CFF5-4402-44D0-B6F8-D7782C73E2B6}" type="presParOf" srcId="{A235E923-9583-4A45-A84D-643D08BE14CB}" destId="{BC1B7FC0-99EE-D140-AE81-103DA71E94ED}" srcOrd="3" destOrd="0" presId="urn:microsoft.com/office/officeart/2005/8/layout/default"/>
    <dgm:cxn modelId="{D5186245-BBC7-4231-B3C1-354F52DB59C2}" type="presParOf" srcId="{A235E923-9583-4A45-A84D-643D08BE14CB}" destId="{634F212E-B583-4367-9FD3-813F239044E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4282-8B4C-DE40-9E90-6F1C48581274}">
      <dsp:nvSpPr>
        <dsp:cNvPr id="0" name=""/>
        <dsp:cNvSpPr/>
      </dsp:nvSpPr>
      <dsp:spPr>
        <a:xfrm>
          <a:off x="0" y="612778"/>
          <a:ext cx="3286125" cy="2740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China is launching </a:t>
          </a:r>
          <a:br>
            <a:rPr lang="en-US" sz="2400" kern="1200" dirty="0"/>
          </a:br>
          <a:r>
            <a:rPr lang="en-US" sz="2400" kern="1200" dirty="0"/>
            <a:t>an initiative to set global standards on data security. </a:t>
          </a:r>
        </a:p>
      </dsp:txBody>
      <dsp:txXfrm>
        <a:off x="0" y="612778"/>
        <a:ext cx="3286125" cy="2740017"/>
      </dsp:txXfrm>
    </dsp:sp>
    <dsp:sp modelId="{C4A98C23-22EF-6B42-B886-C8A61FFC1A06}">
      <dsp:nvSpPr>
        <dsp:cNvPr id="0" name=""/>
        <dsp:cNvSpPr/>
      </dsp:nvSpPr>
      <dsp:spPr>
        <a:xfrm>
          <a:off x="3614737" y="612778"/>
          <a:ext cx="3286125" cy="274001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WHO assesses that global distribution of a COVID-19 vaccine </a:t>
          </a:r>
          <a:br>
            <a:rPr lang="en-US" sz="2400" kern="1200" dirty="0"/>
          </a:br>
          <a:r>
            <a:rPr lang="en-US" sz="2400" kern="1200" dirty="0"/>
            <a:t>will not begin until </a:t>
          </a:r>
          <a:br>
            <a:rPr lang="en-US" sz="2400" kern="1200" dirty="0"/>
          </a:br>
          <a:r>
            <a:rPr lang="en-US" sz="2400" kern="1200" dirty="0"/>
            <a:t>H2 2021. </a:t>
          </a:r>
        </a:p>
      </dsp:txBody>
      <dsp:txXfrm>
        <a:off x="3614737" y="612778"/>
        <a:ext cx="3286125" cy="2740017"/>
      </dsp:txXfrm>
    </dsp:sp>
    <dsp:sp modelId="{634F212E-B583-4367-9FD3-813F239044E4}">
      <dsp:nvSpPr>
        <dsp:cNvPr id="0" name=""/>
        <dsp:cNvSpPr/>
      </dsp:nvSpPr>
      <dsp:spPr>
        <a:xfrm>
          <a:off x="7229475" y="621365"/>
          <a:ext cx="3286125" cy="27228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The US considers economic decoupling from China. </a:t>
          </a:r>
        </a:p>
      </dsp:txBody>
      <dsp:txXfrm>
        <a:off x="7229475" y="621365"/>
        <a:ext cx="3286125" cy="27228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DE1-78FB-4F4A-86F2-42C3B845B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1976A-B4A5-E94A-ABB7-E886E78AA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987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A0E-E8EB-504B-B70C-2189DFC45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C44D1-451D-5047-AE54-807E61E1C3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68DB32C-C2B9-8241-AC3E-3C4434F139E8}"/>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1B24DC04-CBBD-3447-BFC4-F3FB265B45A1}"/>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52522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93DA-E4D4-044F-8F4F-A164F46F39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47E00-C048-2C47-964D-190F2005D5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69CD35B-92FB-3540-8432-E8730F77A6C0}"/>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4A34F7C4-4EBE-4441-8401-F16D905E44E6}"/>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406776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8596-2197-F847-BC0D-6EE7D4F3B6F2}"/>
              </a:ext>
            </a:extLst>
          </p:cNvPr>
          <p:cNvSpPr>
            <a:spLocks noGrp="1"/>
          </p:cNvSpPr>
          <p:nvPr>
            <p:ph type="title"/>
          </p:nvPr>
        </p:nvSpPr>
        <p:spPr/>
        <p:txBody>
          <a:bodyPr/>
          <a:lstStyle>
            <a:lvl1pPr>
              <a:defRPr>
                <a:solidFill>
                  <a:srgbClr val="A2A4A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CCFD2D-2523-5540-8477-870CA24276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9AA7B56-19AA-234D-BD79-2EC707CFE6BA}"/>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1BB37490-95FB-C749-BCFA-13F9014801DE}"/>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0" name="Date Placeholder 3">
            <a:extLst>
              <a:ext uri="{FF2B5EF4-FFF2-40B4-BE49-F238E27FC236}">
                <a16:creationId xmlns:a16="http://schemas.microsoft.com/office/drawing/2014/main" id="{0D2E7D67-E34B-904C-92E4-707F3307770A}"/>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84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C4A3-7D91-7445-B734-3A8DC54FFE7D}"/>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8D0B16A-B9CA-7F41-A0B3-6A1005A9A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C55CE785-39B3-9E40-974B-FE6EAF714AAC}"/>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C3C33523-DBE1-6648-A47E-D881C1F74D28}"/>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788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BFA2-617C-BC4E-B503-F2CE040F1D27}"/>
              </a:ext>
            </a:extLst>
          </p:cNvPr>
          <p:cNvSpPr>
            <a:spLocks noGrp="1"/>
          </p:cNvSpPr>
          <p:nvPr>
            <p:ph type="title"/>
          </p:nvPr>
        </p:nvSpPr>
        <p:spPr/>
        <p:txBody>
          <a:bodyPr/>
          <a:lstStyle>
            <a:lvl1pPr>
              <a:defRPr>
                <a:solidFill>
                  <a:srgbClr val="A2A4A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28775A8-9EAA-AD4F-B9C6-80BFC5BCA0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D26B1-54CB-6244-AAF5-7C9457837B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8666FFD-BDD1-7C44-8CAE-5D35F8CD70C7}"/>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139EEDFC-51C7-BE4F-886D-705400FBF32C}"/>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1" name="Date Placeholder 3">
            <a:extLst>
              <a:ext uri="{FF2B5EF4-FFF2-40B4-BE49-F238E27FC236}">
                <a16:creationId xmlns:a16="http://schemas.microsoft.com/office/drawing/2014/main" id="{AB70F87F-5752-F04F-9F23-03BBF851198B}"/>
              </a:ext>
            </a:extLst>
          </p:cNvPr>
          <p:cNvSpPr>
            <a:spLocks noGrp="1"/>
          </p:cNvSpPr>
          <p:nvPr>
            <p:ph type="dt" sz="half" idx="1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77853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3C84-9665-E046-A41A-6F86A2CA6859}"/>
              </a:ext>
            </a:extLst>
          </p:cNvPr>
          <p:cNvSpPr>
            <a:spLocks noGrp="1"/>
          </p:cNvSpPr>
          <p:nvPr>
            <p:ph type="title"/>
          </p:nvPr>
        </p:nvSpPr>
        <p:spPr>
          <a:xfrm>
            <a:off x="839788" y="365125"/>
            <a:ext cx="10515600" cy="1325563"/>
          </a:xfrm>
        </p:spPr>
        <p:txBody>
          <a:bodyPr/>
          <a:lstStyle>
            <a:lvl1pPr>
              <a:defRPr>
                <a:solidFill>
                  <a:srgbClr val="A2A4A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9682A4-8FE0-614C-9FAF-C66B4C37B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980334-5C75-2C4E-8374-3D03939731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14747-1874-ED44-A8EF-016DF03A4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EDE6EA-0CE3-C244-981D-0350E03D5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1899C6A-0D45-5642-AC68-4F7658245DC5}"/>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2" name="Slide Number Placeholder 11">
            <a:extLst>
              <a:ext uri="{FF2B5EF4-FFF2-40B4-BE49-F238E27FC236}">
                <a16:creationId xmlns:a16="http://schemas.microsoft.com/office/drawing/2014/main" id="{B1F3A570-724A-3B45-9910-F7088E09F841}"/>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3" name="Date Placeholder 3">
            <a:extLst>
              <a:ext uri="{FF2B5EF4-FFF2-40B4-BE49-F238E27FC236}">
                <a16:creationId xmlns:a16="http://schemas.microsoft.com/office/drawing/2014/main" id="{1A6E31E0-F114-784A-9D24-09C8795F21B0}"/>
              </a:ext>
            </a:extLst>
          </p:cNvPr>
          <p:cNvSpPr>
            <a:spLocks noGrp="1"/>
          </p:cNvSpPr>
          <p:nvPr>
            <p:ph type="dt" sz="half" idx="1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36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177F-8AC0-A743-9FF8-CBE37D0ADF8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6" name="Picture 5">
            <a:extLst>
              <a:ext uri="{FF2B5EF4-FFF2-40B4-BE49-F238E27FC236}">
                <a16:creationId xmlns:a16="http://schemas.microsoft.com/office/drawing/2014/main" id="{A065DBC7-1145-F142-AA59-47F9F9FB8FEC}"/>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8" name="Slide Number Placeholder 7">
            <a:extLst>
              <a:ext uri="{FF2B5EF4-FFF2-40B4-BE49-F238E27FC236}">
                <a16:creationId xmlns:a16="http://schemas.microsoft.com/office/drawing/2014/main" id="{F56F19A9-7429-3F4F-BF0C-0170DA959BBF}"/>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9" name="Date Placeholder 3">
            <a:extLst>
              <a:ext uri="{FF2B5EF4-FFF2-40B4-BE49-F238E27FC236}">
                <a16:creationId xmlns:a16="http://schemas.microsoft.com/office/drawing/2014/main" id="{F162875E-19E0-B94D-9A9B-0BE66C1DF6E1}"/>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38643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D0101-4DBD-D541-9BFB-333BC61C9242}"/>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7" name="Slide Number Placeholder 6">
            <a:extLst>
              <a:ext uri="{FF2B5EF4-FFF2-40B4-BE49-F238E27FC236}">
                <a16:creationId xmlns:a16="http://schemas.microsoft.com/office/drawing/2014/main" id="{FB687152-2E6B-8347-98D0-1604874D034D}"/>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8" name="Date Placeholder 3">
            <a:extLst>
              <a:ext uri="{FF2B5EF4-FFF2-40B4-BE49-F238E27FC236}">
                <a16:creationId xmlns:a16="http://schemas.microsoft.com/office/drawing/2014/main" id="{91293A61-5B55-064E-A6EE-2DA2C00B3385}"/>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9754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05C7-CEA0-A744-A70B-FCD89C98D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2A9E5C-3AD9-224B-BFA4-3AFE0FF5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C891D-A288-A84D-A5FE-200924AE0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217C31F-E140-7344-A0CF-5A494E9AB435}"/>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37EDD3C5-E2EB-8A47-9B2A-CCD7CF34146D}"/>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4324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A178-8246-0C49-B4A9-44ABDD043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EC6E1-7714-C043-9E3D-0003725DE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E1F17-134A-634F-BE7C-B4E6FE878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EBABB8D5-B8E2-BA46-9899-6331C1DE084B}"/>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611E5FFA-8D76-6C4B-9A2E-9AAA90F53E77}"/>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95438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387B9-BB5D-B540-BB5D-879A17192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900A3-6D8F-1C4E-87FD-60F93CB5B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BF7AFC7-7AF5-364D-8530-4BD42E1C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34309-327C-9E4D-97FC-459E2D77B371}" type="slidenum">
              <a:rPr lang="en-US" smtClean="0"/>
              <a:t>‹#›</a:t>
            </a:fld>
            <a:endParaRPr lang="en-US"/>
          </a:p>
        </p:txBody>
      </p:sp>
    </p:spTree>
    <p:extLst>
      <p:ext uri="{BB962C8B-B14F-4D97-AF65-F5344CB8AC3E}">
        <p14:creationId xmlns:p14="http://schemas.microsoft.com/office/powerpoint/2010/main" val="53590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dentons.com/en/insights/newsletters/dentons-flashpoin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4D2A-9FAD-FC48-9442-3B6B4E56FB22}"/>
              </a:ext>
            </a:extLst>
          </p:cNvPr>
          <p:cNvSpPr>
            <a:spLocks noGrp="1"/>
          </p:cNvSpPr>
          <p:nvPr>
            <p:ph type="ctrTitle"/>
          </p:nvPr>
        </p:nvSpPr>
        <p:spPr/>
        <p:txBody>
          <a:bodyPr>
            <a:normAutofit/>
          </a:bodyPr>
          <a:lstStyle/>
          <a:p>
            <a:pPr algn="l"/>
            <a:r>
              <a:rPr lang="en-US" sz="4800">
                <a:solidFill>
                  <a:schemeClr val="bg1"/>
                </a:solidFill>
              </a:rPr>
              <a:t>Dentons Flashpoint</a:t>
            </a:r>
          </a:p>
        </p:txBody>
      </p:sp>
      <p:sp>
        <p:nvSpPr>
          <p:cNvPr id="3" name="Subtitle 2">
            <a:extLst>
              <a:ext uri="{FF2B5EF4-FFF2-40B4-BE49-F238E27FC236}">
                <a16:creationId xmlns:a16="http://schemas.microsoft.com/office/drawing/2014/main" id="{5564069E-66EE-CD4A-8015-65008497F5D6}"/>
              </a:ext>
            </a:extLst>
          </p:cNvPr>
          <p:cNvSpPr>
            <a:spLocks noGrp="1"/>
          </p:cNvSpPr>
          <p:nvPr>
            <p:ph type="subTitle" idx="1"/>
          </p:nvPr>
        </p:nvSpPr>
        <p:spPr>
          <a:xfrm>
            <a:off x="1524000" y="3602037"/>
            <a:ext cx="9144000" cy="2399370"/>
          </a:xfrm>
        </p:spPr>
        <p:txBody>
          <a:bodyPr>
            <a:normAutofit/>
          </a:bodyPr>
          <a:lstStyle/>
          <a:p>
            <a:pPr algn="l"/>
            <a:r>
              <a:rPr lang="en-US" sz="3200" dirty="0">
                <a:solidFill>
                  <a:schemeClr val="bg1"/>
                </a:solidFill>
              </a:rPr>
              <a:t>Daily Global Situation Report</a:t>
            </a:r>
          </a:p>
          <a:p>
            <a:pPr algn="l"/>
            <a:endParaRPr lang="en-US" sz="3200" dirty="0">
              <a:solidFill>
                <a:schemeClr val="bg1"/>
              </a:solidFill>
            </a:endParaRPr>
          </a:p>
          <a:p>
            <a:pPr algn="l"/>
            <a:endParaRPr lang="en-US" sz="1800" b="1" dirty="0">
              <a:solidFill>
                <a:schemeClr val="bg1"/>
              </a:solidFill>
            </a:endParaRPr>
          </a:p>
          <a:p>
            <a:pPr algn="l"/>
            <a:r>
              <a:rPr lang="en-US" sz="1800" b="1" dirty="0">
                <a:solidFill>
                  <a:schemeClr val="bg1"/>
                </a:solidFill>
              </a:rPr>
              <a:t>September 8, 2020</a:t>
            </a:r>
          </a:p>
        </p:txBody>
      </p:sp>
      <p:pic>
        <p:nvPicPr>
          <p:cNvPr id="9" name="Picture 8">
            <a:extLst>
              <a:ext uri="{FF2B5EF4-FFF2-40B4-BE49-F238E27FC236}">
                <a16:creationId xmlns:a16="http://schemas.microsoft.com/office/drawing/2014/main" id="{4D63ED16-A2AA-FB42-956B-6EE60876CBCE}"/>
              </a:ext>
            </a:extLst>
          </p:cNvPr>
          <p:cNvPicPr>
            <a:picLocks noChangeAspect="1"/>
          </p:cNvPicPr>
          <p:nvPr/>
        </p:nvPicPr>
        <p:blipFill>
          <a:blip r:embed="rId2"/>
          <a:srcRect/>
          <a:stretch>
            <a:fillRect/>
          </a:stretch>
        </p:blipFill>
        <p:spPr>
          <a:xfrm>
            <a:off x="9137743" y="695107"/>
            <a:ext cx="2201386" cy="427256"/>
          </a:xfrm>
          <a:prstGeom prst="rect">
            <a:avLst/>
          </a:prstGeom>
        </p:spPr>
      </p:pic>
    </p:spTree>
    <p:extLst>
      <p:ext uri="{BB962C8B-B14F-4D97-AF65-F5344CB8AC3E}">
        <p14:creationId xmlns:p14="http://schemas.microsoft.com/office/powerpoint/2010/main" val="84053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Middle East</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47327" y="1432938"/>
            <a:ext cx="9928071" cy="4876097"/>
          </a:xfrm>
        </p:spPr>
        <p:txBody>
          <a:bodyPr>
            <a:noAutofit/>
          </a:bodyPr>
          <a:lstStyle/>
          <a:p>
            <a:pPr>
              <a:lnSpc>
                <a:spcPct val="130000"/>
              </a:lnSpc>
            </a:pPr>
            <a:r>
              <a:rPr lang="en-US" sz="1500" dirty="0">
                <a:solidFill>
                  <a:srgbClr val="000000"/>
                </a:solidFill>
              </a:rPr>
              <a:t>Attackers with knives killed a </a:t>
            </a:r>
            <a:r>
              <a:rPr lang="en-US" sz="1500" b="1" dirty="0">
                <a:solidFill>
                  <a:srgbClr val="000000"/>
                </a:solidFill>
              </a:rPr>
              <a:t>Tunisian </a:t>
            </a:r>
            <a:r>
              <a:rPr lang="en-US" sz="1500" dirty="0">
                <a:solidFill>
                  <a:srgbClr val="000000"/>
                </a:solidFill>
              </a:rPr>
              <a:t>National Guard officer and wounded another </a:t>
            </a:r>
            <a:br>
              <a:rPr lang="en-US" sz="1500" dirty="0">
                <a:solidFill>
                  <a:srgbClr val="000000"/>
                </a:solidFill>
              </a:rPr>
            </a:br>
            <a:r>
              <a:rPr lang="en-US" sz="1500" dirty="0">
                <a:solidFill>
                  <a:srgbClr val="000000"/>
                </a:solidFill>
              </a:rPr>
              <a:t>in Sousse before three assailants were shot dead in a firefight, the </a:t>
            </a:r>
            <a:br>
              <a:rPr lang="en-US" sz="1500" dirty="0">
                <a:solidFill>
                  <a:srgbClr val="000000"/>
                </a:solidFill>
              </a:rPr>
            </a:br>
            <a:r>
              <a:rPr lang="en-US" sz="1500" dirty="0">
                <a:solidFill>
                  <a:srgbClr val="000000"/>
                </a:solidFill>
              </a:rPr>
              <a:t>security force said, labelling it a "</a:t>
            </a:r>
            <a:r>
              <a:rPr lang="en-US" sz="1500" i="1" dirty="0">
                <a:solidFill>
                  <a:srgbClr val="000000"/>
                </a:solidFill>
              </a:rPr>
              <a:t>terrorist</a:t>
            </a:r>
            <a:r>
              <a:rPr lang="en-US" sz="1500" dirty="0">
                <a:solidFill>
                  <a:srgbClr val="000000"/>
                </a:solidFill>
              </a:rPr>
              <a:t>" act.  </a:t>
            </a:r>
          </a:p>
          <a:p>
            <a:pPr>
              <a:lnSpc>
                <a:spcPct val="130000"/>
              </a:lnSpc>
            </a:pPr>
            <a:r>
              <a:rPr lang="en-US" sz="1500" dirty="0">
                <a:solidFill>
                  <a:srgbClr val="000000"/>
                </a:solidFill>
              </a:rPr>
              <a:t>Young people fleeing </a:t>
            </a:r>
            <a:r>
              <a:rPr lang="en-US" sz="1500" b="1" dirty="0">
                <a:solidFill>
                  <a:srgbClr val="000000"/>
                </a:solidFill>
              </a:rPr>
              <a:t>Lebanon</a:t>
            </a:r>
            <a:r>
              <a:rPr lang="en-US" sz="1500" dirty="0">
                <a:solidFill>
                  <a:srgbClr val="000000"/>
                </a:solidFill>
              </a:rPr>
              <a:t> in flimsy boats and heading for </a:t>
            </a:r>
            <a:br>
              <a:rPr lang="en-US" sz="1500" dirty="0">
                <a:solidFill>
                  <a:srgbClr val="000000"/>
                </a:solidFill>
              </a:rPr>
            </a:br>
            <a:r>
              <a:rPr lang="en-US" sz="1500" b="1" dirty="0">
                <a:solidFill>
                  <a:srgbClr val="000000"/>
                </a:solidFill>
              </a:rPr>
              <a:t>Cyprus </a:t>
            </a:r>
            <a:r>
              <a:rPr lang="en-US" sz="1500" dirty="0">
                <a:solidFill>
                  <a:srgbClr val="000000"/>
                </a:solidFill>
              </a:rPr>
              <a:t>are adding to the refugee crisis in the eastern Mediterranean.  </a:t>
            </a:r>
          </a:p>
          <a:p>
            <a:pPr>
              <a:lnSpc>
                <a:spcPct val="130000"/>
              </a:lnSpc>
            </a:pPr>
            <a:r>
              <a:rPr lang="en-US" sz="1500" dirty="0">
                <a:solidFill>
                  <a:srgbClr val="000000"/>
                </a:solidFill>
              </a:rPr>
              <a:t>The </a:t>
            </a:r>
            <a:r>
              <a:rPr lang="en-US" sz="1500" b="1" dirty="0">
                <a:solidFill>
                  <a:srgbClr val="000000"/>
                </a:solidFill>
              </a:rPr>
              <a:t>Iranian</a:t>
            </a:r>
            <a:r>
              <a:rPr lang="en-US" sz="1500" dirty="0">
                <a:solidFill>
                  <a:srgbClr val="000000"/>
                </a:solidFill>
              </a:rPr>
              <a:t> Ministry of Education decision to reopen schools last week </a:t>
            </a:r>
            <a:br>
              <a:rPr lang="en-US" sz="1500" dirty="0">
                <a:solidFill>
                  <a:srgbClr val="000000"/>
                </a:solidFill>
              </a:rPr>
            </a:br>
            <a:r>
              <a:rPr lang="en-US" sz="1500" dirty="0">
                <a:solidFill>
                  <a:srgbClr val="000000"/>
                </a:solidFill>
              </a:rPr>
              <a:t>is facing growing criticism from Iran’s medical officials. </a:t>
            </a:r>
          </a:p>
          <a:p>
            <a:pPr>
              <a:lnSpc>
                <a:spcPct val="130000"/>
              </a:lnSpc>
            </a:pPr>
            <a:r>
              <a:rPr lang="en-US" sz="1500" dirty="0">
                <a:solidFill>
                  <a:srgbClr val="000000"/>
                </a:solidFill>
              </a:rPr>
              <a:t>In </a:t>
            </a:r>
            <a:r>
              <a:rPr lang="en-US" sz="1500" b="1" dirty="0">
                <a:solidFill>
                  <a:srgbClr val="000000"/>
                </a:solidFill>
              </a:rPr>
              <a:t>Iraq</a:t>
            </a:r>
            <a:r>
              <a:rPr lang="en-US" sz="1500" dirty="0">
                <a:solidFill>
                  <a:srgbClr val="000000"/>
                </a:solidFill>
              </a:rPr>
              <a:t>, three missiles targeted the military terminal at Baghdad International </a:t>
            </a:r>
            <a:br>
              <a:rPr lang="en-US" sz="1500" dirty="0">
                <a:solidFill>
                  <a:srgbClr val="000000"/>
                </a:solidFill>
              </a:rPr>
            </a:br>
            <a:r>
              <a:rPr lang="en-US" sz="1500" dirty="0">
                <a:solidFill>
                  <a:srgbClr val="000000"/>
                </a:solidFill>
              </a:rPr>
              <a:t>Airport on Sunday; the rockets did not cause any casualties. </a:t>
            </a:r>
          </a:p>
          <a:p>
            <a:pPr>
              <a:lnSpc>
                <a:spcPct val="130000"/>
              </a:lnSpc>
            </a:pPr>
            <a:r>
              <a:rPr lang="en-US" sz="1500" b="1" dirty="0">
                <a:solidFill>
                  <a:srgbClr val="000000"/>
                </a:solidFill>
              </a:rPr>
              <a:t>Israel's </a:t>
            </a:r>
            <a:r>
              <a:rPr lang="en-US" sz="1500" dirty="0">
                <a:solidFill>
                  <a:srgbClr val="000000"/>
                </a:solidFill>
              </a:rPr>
              <a:t>rapidly escalating coronavirus crisis is aggravating a religious divide in </a:t>
            </a:r>
            <a:br>
              <a:rPr lang="en-US" sz="1500" dirty="0">
                <a:solidFill>
                  <a:srgbClr val="000000"/>
                </a:solidFill>
              </a:rPr>
            </a:br>
            <a:r>
              <a:rPr lang="en-US" sz="1500" dirty="0">
                <a:solidFill>
                  <a:srgbClr val="000000"/>
                </a:solidFill>
              </a:rPr>
              <a:t>the Jewish state, with ultra-Orthodox leaders accusing mostly secular health officials of discrimination and fostering anti-Semitism by focusing on outbreaks in highly observant communities. </a:t>
            </a:r>
          </a:p>
          <a:p>
            <a:pPr>
              <a:lnSpc>
                <a:spcPct val="130000"/>
              </a:lnSpc>
            </a:pPr>
            <a:r>
              <a:rPr lang="en-US" sz="1500" dirty="0">
                <a:solidFill>
                  <a:srgbClr val="000000"/>
                </a:solidFill>
              </a:rPr>
              <a:t>Over the weekend, </a:t>
            </a:r>
            <a:r>
              <a:rPr lang="en-US" sz="1500" b="1" dirty="0">
                <a:solidFill>
                  <a:srgbClr val="000000"/>
                </a:solidFill>
              </a:rPr>
              <a:t>Egypt </a:t>
            </a:r>
            <a:r>
              <a:rPr lang="en-US" sz="1500" dirty="0">
                <a:solidFill>
                  <a:srgbClr val="000000"/>
                </a:solidFill>
              </a:rPr>
              <a:t>surpassed 100,000 confirmed virus cases, and the </a:t>
            </a:r>
            <a:r>
              <a:rPr lang="en-US" sz="1500" b="1" dirty="0">
                <a:solidFill>
                  <a:srgbClr val="000000"/>
                </a:solidFill>
              </a:rPr>
              <a:t>West Bank </a:t>
            </a:r>
            <a:r>
              <a:rPr lang="en-US" sz="1500" dirty="0">
                <a:solidFill>
                  <a:srgbClr val="000000"/>
                </a:solidFill>
              </a:rPr>
              <a:t>surged past 25,000.</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067DC0D-CE50-8C4E-BF0E-A8E85AFC1CDA}"/>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grpSp>
        <p:nvGrpSpPr>
          <p:cNvPr id="5" name="Group 4">
            <a:extLst>
              <a:ext uri="{FF2B5EF4-FFF2-40B4-BE49-F238E27FC236}">
                <a16:creationId xmlns:a16="http://schemas.microsoft.com/office/drawing/2014/main" id="{43573C3C-DAE2-6E49-B013-41270979C50D}"/>
              </a:ext>
            </a:extLst>
          </p:cNvPr>
          <p:cNvGrpSpPr/>
          <p:nvPr/>
        </p:nvGrpSpPr>
        <p:grpSpPr>
          <a:xfrm>
            <a:off x="6501008" y="475107"/>
            <a:ext cx="5451213" cy="4567067"/>
            <a:chOff x="5394587" y="1613111"/>
            <a:chExt cx="3281540" cy="2749299"/>
          </a:xfrm>
        </p:grpSpPr>
        <p:sp>
          <p:nvSpPr>
            <p:cNvPr id="15" name="Freeform 496">
              <a:extLst>
                <a:ext uri="{FF2B5EF4-FFF2-40B4-BE49-F238E27FC236}">
                  <a16:creationId xmlns:a16="http://schemas.microsoft.com/office/drawing/2014/main" id="{41F2BE44-F147-A64F-A812-8AC9832F45F9}"/>
                </a:ext>
              </a:extLst>
            </p:cNvPr>
            <p:cNvSpPr/>
            <p:nvPr/>
          </p:nvSpPr>
          <p:spPr>
            <a:xfrm>
              <a:off x="5728615" y="2916183"/>
              <a:ext cx="139481" cy="77082"/>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 name="Freeform 675">
              <a:extLst>
                <a:ext uri="{FF2B5EF4-FFF2-40B4-BE49-F238E27FC236}">
                  <a16:creationId xmlns:a16="http://schemas.microsoft.com/office/drawing/2014/main" id="{8B1CB969-BC08-064F-BD36-C1F1BCF2B9D0}"/>
                </a:ext>
              </a:extLst>
            </p:cNvPr>
            <p:cNvSpPr/>
            <p:nvPr/>
          </p:nvSpPr>
          <p:spPr>
            <a:xfrm>
              <a:off x="6297564" y="2571142"/>
              <a:ext cx="205556" cy="172519"/>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 name="Freeform 676">
              <a:extLst>
                <a:ext uri="{FF2B5EF4-FFF2-40B4-BE49-F238E27FC236}">
                  <a16:creationId xmlns:a16="http://schemas.microsoft.com/office/drawing/2014/main" id="{42C026BD-14F5-E94F-A57D-714DCBFBF669}"/>
                </a:ext>
              </a:extLst>
            </p:cNvPr>
            <p:cNvSpPr/>
            <p:nvPr/>
          </p:nvSpPr>
          <p:spPr>
            <a:xfrm>
              <a:off x="6374646" y="2659237"/>
              <a:ext cx="1064485" cy="90297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 name="Freeform 677">
              <a:extLst>
                <a:ext uri="{FF2B5EF4-FFF2-40B4-BE49-F238E27FC236}">
                  <a16:creationId xmlns:a16="http://schemas.microsoft.com/office/drawing/2014/main" id="{4A6579A6-7E1C-0440-9FDF-2D81CB2FC382}"/>
                </a:ext>
              </a:extLst>
            </p:cNvPr>
            <p:cNvSpPr/>
            <p:nvPr/>
          </p:nvSpPr>
          <p:spPr>
            <a:xfrm>
              <a:off x="6396669" y="2670253"/>
              <a:ext cx="84428" cy="62404"/>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9" name="Freeform 678">
              <a:extLst>
                <a:ext uri="{FF2B5EF4-FFF2-40B4-BE49-F238E27FC236}">
                  <a16:creationId xmlns:a16="http://schemas.microsoft.com/office/drawing/2014/main" id="{3B5B2B9D-7A78-454A-BEC4-1A17BAC4C6BE}"/>
                </a:ext>
              </a:extLst>
            </p:cNvPr>
            <p:cNvSpPr/>
            <p:nvPr/>
          </p:nvSpPr>
          <p:spPr>
            <a:xfrm>
              <a:off x="6147065" y="2409634"/>
              <a:ext cx="378081" cy="19454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0" name="Freeform 679">
              <a:extLst>
                <a:ext uri="{FF2B5EF4-FFF2-40B4-BE49-F238E27FC236}">
                  <a16:creationId xmlns:a16="http://schemas.microsoft.com/office/drawing/2014/main" id="{63AE57E4-071E-0F4A-A5FE-B4349181C267}"/>
                </a:ext>
              </a:extLst>
            </p:cNvPr>
            <p:cNvSpPr/>
            <p:nvPr/>
          </p:nvSpPr>
          <p:spPr>
            <a:xfrm>
              <a:off x="6407684" y="2538110"/>
              <a:ext cx="289980" cy="227580"/>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 name="Freeform 681">
              <a:extLst>
                <a:ext uri="{FF2B5EF4-FFF2-40B4-BE49-F238E27FC236}">
                  <a16:creationId xmlns:a16="http://schemas.microsoft.com/office/drawing/2014/main" id="{84A704C3-AA4E-514A-AF2F-F7152384008D}"/>
                </a:ext>
              </a:extLst>
            </p:cNvPr>
            <p:cNvSpPr/>
            <p:nvPr/>
          </p:nvSpPr>
          <p:spPr>
            <a:xfrm>
              <a:off x="5901136" y="2842769"/>
              <a:ext cx="374404" cy="289980"/>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 name="Freeform 682">
              <a:extLst>
                <a:ext uri="{FF2B5EF4-FFF2-40B4-BE49-F238E27FC236}">
                  <a16:creationId xmlns:a16="http://schemas.microsoft.com/office/drawing/2014/main" id="{6FA6FF03-4B23-0D4D-8FAC-614DCA53114B}"/>
                </a:ext>
              </a:extLst>
            </p:cNvPr>
            <p:cNvSpPr/>
            <p:nvPr/>
          </p:nvSpPr>
          <p:spPr>
            <a:xfrm>
              <a:off x="6073653" y="2820749"/>
              <a:ext cx="535912" cy="5065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 name="Freeform 683">
              <a:extLst>
                <a:ext uri="{FF2B5EF4-FFF2-40B4-BE49-F238E27FC236}">
                  <a16:creationId xmlns:a16="http://schemas.microsoft.com/office/drawing/2014/main" id="{A9329C6B-1730-4C4D-98C4-819603674A05}"/>
                </a:ext>
              </a:extLst>
            </p:cNvPr>
            <p:cNvSpPr/>
            <p:nvPr/>
          </p:nvSpPr>
          <p:spPr>
            <a:xfrm>
              <a:off x="5394587" y="2527101"/>
              <a:ext cx="1020434" cy="389086"/>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4" name="Freeform 684">
              <a:extLst>
                <a:ext uri="{FF2B5EF4-FFF2-40B4-BE49-F238E27FC236}">
                  <a16:creationId xmlns:a16="http://schemas.microsoft.com/office/drawing/2014/main" id="{0CDA576B-A297-3544-B4CF-2C015F1D2959}"/>
                </a:ext>
              </a:extLst>
            </p:cNvPr>
            <p:cNvSpPr/>
            <p:nvPr/>
          </p:nvSpPr>
          <p:spPr>
            <a:xfrm>
              <a:off x="5857086" y="3143765"/>
              <a:ext cx="1130556" cy="906648"/>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5" name="Freeform 685">
              <a:extLst>
                <a:ext uri="{FF2B5EF4-FFF2-40B4-BE49-F238E27FC236}">
                  <a16:creationId xmlns:a16="http://schemas.microsoft.com/office/drawing/2014/main" id="{2162A7A7-EE7B-0344-BE49-428361EFEF0E}"/>
                </a:ext>
              </a:extLst>
            </p:cNvPr>
            <p:cNvSpPr/>
            <p:nvPr/>
          </p:nvSpPr>
          <p:spPr>
            <a:xfrm>
              <a:off x="5879110" y="3077691"/>
              <a:ext cx="223909" cy="238587"/>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6" name="Freeform 686">
              <a:extLst>
                <a:ext uri="{FF2B5EF4-FFF2-40B4-BE49-F238E27FC236}">
                  <a16:creationId xmlns:a16="http://schemas.microsoft.com/office/drawing/2014/main" id="{80A62BDA-D5B1-004A-BF4D-54F7E900BD57}"/>
                </a:ext>
              </a:extLst>
            </p:cNvPr>
            <p:cNvSpPr/>
            <p:nvPr/>
          </p:nvSpPr>
          <p:spPr>
            <a:xfrm>
              <a:off x="5890123" y="2993267"/>
              <a:ext cx="84428" cy="95444"/>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7" name="Freeform 687">
              <a:extLst>
                <a:ext uri="{FF2B5EF4-FFF2-40B4-BE49-F238E27FC236}">
                  <a16:creationId xmlns:a16="http://schemas.microsoft.com/office/drawing/2014/main" id="{AD0A63A7-8825-0043-9C36-1F3A386BCBBE}"/>
                </a:ext>
              </a:extLst>
            </p:cNvPr>
            <p:cNvSpPr/>
            <p:nvPr/>
          </p:nvSpPr>
          <p:spPr>
            <a:xfrm>
              <a:off x="5879110" y="3121742"/>
              <a:ext cx="33038" cy="77082"/>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8" name="Freeform 688">
              <a:extLst>
                <a:ext uri="{FF2B5EF4-FFF2-40B4-BE49-F238E27FC236}">
                  <a16:creationId xmlns:a16="http://schemas.microsoft.com/office/drawing/2014/main" id="{E7B83926-A75C-2F4E-8FD5-C97873DB31C0}"/>
                </a:ext>
              </a:extLst>
            </p:cNvPr>
            <p:cNvSpPr/>
            <p:nvPr/>
          </p:nvSpPr>
          <p:spPr>
            <a:xfrm>
              <a:off x="5835065" y="3077691"/>
              <a:ext cx="88094" cy="282644"/>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9" name="Freeform 689">
              <a:extLst>
                <a:ext uri="{FF2B5EF4-FFF2-40B4-BE49-F238E27FC236}">
                  <a16:creationId xmlns:a16="http://schemas.microsoft.com/office/drawing/2014/main" id="{2CC91128-A91A-0647-AF5A-DA6EB94BF605}"/>
                </a:ext>
              </a:extLst>
            </p:cNvPr>
            <p:cNvSpPr/>
            <p:nvPr/>
          </p:nvSpPr>
          <p:spPr>
            <a:xfrm>
              <a:off x="6727025" y="3499810"/>
              <a:ext cx="55058" cy="84428"/>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0" name="Freeform 690">
              <a:extLst>
                <a:ext uri="{FF2B5EF4-FFF2-40B4-BE49-F238E27FC236}">
                  <a16:creationId xmlns:a16="http://schemas.microsoft.com/office/drawing/2014/main" id="{A93E3070-4E99-3E4A-A187-73A127665E76}"/>
                </a:ext>
              </a:extLst>
            </p:cNvPr>
            <p:cNvSpPr/>
            <p:nvPr/>
          </p:nvSpPr>
          <p:spPr>
            <a:xfrm>
              <a:off x="6286550" y="3899916"/>
              <a:ext cx="572617" cy="363393"/>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1" name="Freeform 691">
              <a:extLst>
                <a:ext uri="{FF2B5EF4-FFF2-40B4-BE49-F238E27FC236}">
                  <a16:creationId xmlns:a16="http://schemas.microsoft.com/office/drawing/2014/main" id="{8D968197-7647-8446-916D-0FB4343DEF07}"/>
                </a:ext>
              </a:extLst>
            </p:cNvPr>
            <p:cNvSpPr/>
            <p:nvPr/>
          </p:nvSpPr>
          <p:spPr>
            <a:xfrm>
              <a:off x="6793097" y="3499810"/>
              <a:ext cx="440475" cy="528573"/>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2" name="Freeform 692">
              <a:extLst>
                <a:ext uri="{FF2B5EF4-FFF2-40B4-BE49-F238E27FC236}">
                  <a16:creationId xmlns:a16="http://schemas.microsoft.com/office/drawing/2014/main" id="{2A71012F-FEE7-D946-B7B9-6B8B1F2FC242}"/>
                </a:ext>
              </a:extLst>
            </p:cNvPr>
            <p:cNvSpPr/>
            <p:nvPr/>
          </p:nvSpPr>
          <p:spPr>
            <a:xfrm>
              <a:off x="7729103" y="2464697"/>
              <a:ext cx="590973" cy="256946"/>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1" name="Freeform 693">
              <a:extLst>
                <a:ext uri="{FF2B5EF4-FFF2-40B4-BE49-F238E27FC236}">
                  <a16:creationId xmlns:a16="http://schemas.microsoft.com/office/drawing/2014/main" id="{40A471F5-0596-184C-B918-666BC64730AB}"/>
                </a:ext>
              </a:extLst>
            </p:cNvPr>
            <p:cNvSpPr/>
            <p:nvPr/>
          </p:nvSpPr>
          <p:spPr>
            <a:xfrm>
              <a:off x="7009666" y="2303189"/>
              <a:ext cx="958034" cy="561607"/>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2" name="Freeform 695">
              <a:extLst>
                <a:ext uri="{FF2B5EF4-FFF2-40B4-BE49-F238E27FC236}">
                  <a16:creationId xmlns:a16="http://schemas.microsoft.com/office/drawing/2014/main" id="{FCB8FDA8-9268-4F4F-9694-26A96235DC1F}"/>
                </a:ext>
              </a:extLst>
            </p:cNvPr>
            <p:cNvSpPr/>
            <p:nvPr/>
          </p:nvSpPr>
          <p:spPr>
            <a:xfrm>
              <a:off x="6804107" y="2497732"/>
              <a:ext cx="785512" cy="46249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3" name="Freeform 696">
              <a:extLst>
                <a:ext uri="{FF2B5EF4-FFF2-40B4-BE49-F238E27FC236}">
                  <a16:creationId xmlns:a16="http://schemas.microsoft.com/office/drawing/2014/main" id="{29AAAFD3-0ADD-424A-B364-E0CE54B26C35}"/>
                </a:ext>
              </a:extLst>
            </p:cNvPr>
            <p:cNvSpPr/>
            <p:nvPr/>
          </p:nvSpPr>
          <p:spPr>
            <a:xfrm>
              <a:off x="7633673" y="2604179"/>
              <a:ext cx="429459" cy="289980"/>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4" name="Freeform 697">
              <a:extLst>
                <a:ext uri="{FF2B5EF4-FFF2-40B4-BE49-F238E27FC236}">
                  <a16:creationId xmlns:a16="http://schemas.microsoft.com/office/drawing/2014/main" id="{AFB2661E-926E-D545-A8CC-6EECF2AF3C54}"/>
                </a:ext>
              </a:extLst>
            </p:cNvPr>
            <p:cNvSpPr/>
            <p:nvPr/>
          </p:nvSpPr>
          <p:spPr>
            <a:xfrm>
              <a:off x="7288633" y="2853783"/>
              <a:ext cx="891966" cy="7965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5" name="Freeform 698">
              <a:extLst>
                <a:ext uri="{FF2B5EF4-FFF2-40B4-BE49-F238E27FC236}">
                  <a16:creationId xmlns:a16="http://schemas.microsoft.com/office/drawing/2014/main" id="{35ECD80E-1E5C-8A48-AEFA-77F1BD640FC4}"/>
                </a:ext>
              </a:extLst>
            </p:cNvPr>
            <p:cNvSpPr/>
            <p:nvPr/>
          </p:nvSpPr>
          <p:spPr>
            <a:xfrm>
              <a:off x="7244586" y="2754674"/>
              <a:ext cx="807539" cy="572618"/>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6" name="Freeform 700">
              <a:extLst>
                <a:ext uri="{FF2B5EF4-FFF2-40B4-BE49-F238E27FC236}">
                  <a16:creationId xmlns:a16="http://schemas.microsoft.com/office/drawing/2014/main" id="{BB903944-4041-244B-9AEE-C0B9DF2EE68C}"/>
                </a:ext>
              </a:extLst>
            </p:cNvPr>
            <p:cNvSpPr>
              <a:spLocks noEditPoints="1"/>
            </p:cNvSpPr>
            <p:nvPr/>
          </p:nvSpPr>
          <p:spPr>
            <a:xfrm>
              <a:off x="6492103" y="1613111"/>
              <a:ext cx="2184024" cy="104613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7" name="Freeform 748">
              <a:extLst>
                <a:ext uri="{FF2B5EF4-FFF2-40B4-BE49-F238E27FC236}">
                  <a16:creationId xmlns:a16="http://schemas.microsoft.com/office/drawing/2014/main" id="{7A9E3C07-2913-184B-8665-1F943BBEB209}"/>
                </a:ext>
              </a:extLst>
            </p:cNvPr>
            <p:cNvSpPr/>
            <p:nvPr/>
          </p:nvSpPr>
          <p:spPr>
            <a:xfrm>
              <a:off x="6235167" y="4244952"/>
              <a:ext cx="95434" cy="11745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5449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a:t>Americas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198" y="1534963"/>
            <a:ext cx="8051992" cy="4605885"/>
          </a:xfrm>
        </p:spPr>
        <p:txBody>
          <a:bodyPr>
            <a:noAutofit/>
          </a:bodyPr>
          <a:lstStyle/>
          <a:p>
            <a:pPr>
              <a:lnSpc>
                <a:spcPct val="120000"/>
              </a:lnSpc>
            </a:pPr>
            <a:r>
              <a:rPr lang="en-US" sz="1600" dirty="0"/>
              <a:t>In </a:t>
            </a:r>
            <a:r>
              <a:rPr lang="en-US" sz="1600" b="1" dirty="0"/>
              <a:t>Canada</a:t>
            </a:r>
            <a:r>
              <a:rPr lang="en-US" sz="1600" dirty="0"/>
              <a:t>, parents in Quebec have challenged the requirement that students return to school in court, arguing it deprives them of their right to make decisions related to the health and safety of their children. </a:t>
            </a:r>
          </a:p>
          <a:p>
            <a:pPr>
              <a:lnSpc>
                <a:spcPct val="120000"/>
              </a:lnSpc>
            </a:pPr>
            <a:r>
              <a:rPr lang="en-US" sz="1600" dirty="0"/>
              <a:t>According to the Pan American Health Organization, in </a:t>
            </a:r>
            <a:r>
              <a:rPr lang="en-US" sz="1600" b="1" dirty="0"/>
              <a:t>Latin America </a:t>
            </a:r>
            <a:r>
              <a:rPr lang="en-US" sz="1600" dirty="0"/>
              <a:t>alone, 570,000 medics have contracted Covid-19 and 2,500 have died.  </a:t>
            </a:r>
          </a:p>
          <a:p>
            <a:pPr>
              <a:lnSpc>
                <a:spcPct val="120000"/>
              </a:lnSpc>
            </a:pPr>
            <a:r>
              <a:rPr lang="en-US" sz="1600" b="1" dirty="0"/>
              <a:t>Mexico</a:t>
            </a:r>
            <a:r>
              <a:rPr lang="en-US" sz="1600" dirty="0"/>
              <a:t> reported more than 122,700 more deaths than expected between mid-March and the start of August – an excess mortality rate of 59 percent. Mexico's National Electoral Institute (INE) has denied former President Felipe Calderon's bid to register his Free Mexico movement as a new political party, saying some of its funding was questionable. </a:t>
            </a:r>
          </a:p>
          <a:p>
            <a:pPr>
              <a:lnSpc>
                <a:spcPct val="120000"/>
              </a:lnSpc>
            </a:pPr>
            <a:r>
              <a:rPr lang="en-US" sz="1600" dirty="0"/>
              <a:t>Over the weekend, </a:t>
            </a:r>
            <a:r>
              <a:rPr lang="en-US" sz="1600" b="1" dirty="0"/>
              <a:t>Venezuela</a:t>
            </a:r>
            <a:r>
              <a:rPr lang="en-US" sz="1600" dirty="0"/>
              <a:t> surged past 50,000 confirmed virus cases.</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7822069" y="316202"/>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61099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a:t>Americas: US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6772" y="1495508"/>
            <a:ext cx="9226498" cy="4754880"/>
          </a:xfrm>
        </p:spPr>
        <p:txBody>
          <a:bodyPr>
            <a:noAutofit/>
          </a:bodyPr>
          <a:lstStyle/>
          <a:p>
            <a:pPr>
              <a:lnSpc>
                <a:spcPct val="120000"/>
              </a:lnSpc>
            </a:pPr>
            <a:r>
              <a:rPr lang="en-US" sz="1300" dirty="0"/>
              <a:t>Hopes of a deal on further </a:t>
            </a:r>
            <a:r>
              <a:rPr lang="en-US" sz="1300" b="1" dirty="0"/>
              <a:t>economic stimulus </a:t>
            </a:r>
            <a:r>
              <a:rPr lang="en-US" sz="1300" dirty="0"/>
              <a:t>dimmed after an unexpectedly steep drop in the jobless rate.</a:t>
            </a:r>
            <a:br>
              <a:rPr lang="en-US" sz="1300" dirty="0"/>
            </a:br>
            <a:r>
              <a:rPr lang="en-US" sz="1300" dirty="0"/>
              <a:t>Treasury Secretary Mnuchin said that he and House Speaker Pelosi (D-CA) have agreed to work on a </a:t>
            </a:r>
            <a:br>
              <a:rPr lang="en-US" sz="1300" dirty="0"/>
            </a:br>
            <a:r>
              <a:rPr lang="en-US" sz="1300" b="1" dirty="0"/>
              <a:t>short-term spending bill </a:t>
            </a:r>
            <a:r>
              <a:rPr lang="en-US" sz="1300" dirty="0"/>
              <a:t>to avert a government shutdown October 1, weeks before the election. </a:t>
            </a:r>
          </a:p>
          <a:p>
            <a:pPr>
              <a:lnSpc>
                <a:spcPct val="120000"/>
              </a:lnSpc>
            </a:pPr>
            <a:r>
              <a:rPr lang="en-US" sz="1300" dirty="0"/>
              <a:t>Public health officials urged caution over the Labor Day holiday weekend to avoid setting off a </a:t>
            </a:r>
            <a:r>
              <a:rPr lang="en-US" sz="1300" b="1" dirty="0"/>
              <a:t>new wave of coronavirus </a:t>
            </a:r>
            <a:r>
              <a:rPr lang="en-US" sz="1300" dirty="0"/>
              <a:t>infections. Nearly two-thirds of US voters fear that a </a:t>
            </a:r>
            <a:r>
              <a:rPr lang="en-US" sz="1300" b="1" dirty="0"/>
              <a:t>Covid-19 vaccine </a:t>
            </a:r>
            <a:r>
              <a:rPr lang="en-US" sz="1300" dirty="0"/>
              <a:t>introduced as early as this </a:t>
            </a:r>
            <a:br>
              <a:rPr lang="en-US" sz="1300" dirty="0"/>
            </a:br>
            <a:r>
              <a:rPr lang="en-US" sz="1300" dirty="0"/>
              <a:t>year would be too rushed to be safe, a YouGov poll has found. </a:t>
            </a:r>
          </a:p>
          <a:p>
            <a:pPr>
              <a:lnSpc>
                <a:spcPct val="120000"/>
              </a:lnSpc>
            </a:pPr>
            <a:r>
              <a:rPr lang="en-US" sz="1300" b="1" dirty="0"/>
              <a:t>New York</a:t>
            </a:r>
            <a:r>
              <a:rPr lang="en-US" sz="1300" dirty="0"/>
              <a:t>, the focus of the earliest virus outbreak in the US, has kept its new infection rate below 1 percent for 30 days. </a:t>
            </a:r>
            <a:r>
              <a:rPr lang="en-US" sz="1300" b="1" dirty="0"/>
              <a:t>West Virginia </a:t>
            </a:r>
            <a:r>
              <a:rPr lang="en-US" sz="1300" dirty="0"/>
              <a:t>University suspends in-person classes after “</a:t>
            </a:r>
            <a:r>
              <a:rPr lang="en-US" sz="1300" i="1" dirty="0"/>
              <a:t>super-spreader</a:t>
            </a:r>
            <a:r>
              <a:rPr lang="en-US" sz="1300" dirty="0"/>
              <a:t>” fraternity party. </a:t>
            </a:r>
            <a:r>
              <a:rPr lang="en-US" sz="1300" b="1" dirty="0"/>
              <a:t>Indiana</a:t>
            </a:r>
            <a:r>
              <a:rPr lang="en-US" sz="1300" dirty="0"/>
              <a:t> surpassed 100,000 confirmed cases.</a:t>
            </a:r>
          </a:p>
          <a:p>
            <a:pPr>
              <a:lnSpc>
                <a:spcPct val="120000"/>
              </a:lnSpc>
            </a:pPr>
            <a:r>
              <a:rPr lang="en-US" sz="1300" dirty="0"/>
              <a:t>Doctors and health officials are urging Americans to get </a:t>
            </a:r>
            <a:r>
              <a:rPr lang="en-US" sz="1300" b="1" dirty="0"/>
              <a:t>vaccinated against influenza </a:t>
            </a:r>
            <a:r>
              <a:rPr lang="en-US" sz="1300" dirty="0"/>
              <a:t>in record numbers this fall to avoid a dreaded scenario: flu colliding with a raging coronavirus pandemic.  </a:t>
            </a:r>
          </a:p>
          <a:p>
            <a:pPr>
              <a:lnSpc>
                <a:spcPct val="120000"/>
              </a:lnSpc>
            </a:pPr>
            <a:r>
              <a:rPr lang="en-US" sz="1300" dirty="0"/>
              <a:t>Violence broke out in Salem, Oregon between Black Lives Matters </a:t>
            </a:r>
            <a:r>
              <a:rPr lang="en-US" sz="1300" b="1" dirty="0"/>
              <a:t>protestors </a:t>
            </a:r>
            <a:r>
              <a:rPr lang="en-US" sz="1300" dirty="0"/>
              <a:t>and Trump supporters, including the all-male, alt-right group the Proud Boys who converged upon the town in a caravan, waving the American flag and some carrying weapons. </a:t>
            </a:r>
          </a:p>
          <a:p>
            <a:pPr>
              <a:lnSpc>
                <a:spcPct val="120000"/>
              </a:lnSpc>
            </a:pPr>
            <a:r>
              <a:rPr lang="en-US" sz="1300" dirty="0"/>
              <a:t>President Trump raised the prospect of “</a:t>
            </a:r>
            <a:r>
              <a:rPr lang="en-US" sz="1300" i="1" dirty="0"/>
              <a:t>decoupling</a:t>
            </a:r>
            <a:r>
              <a:rPr lang="en-US" sz="1300" dirty="0"/>
              <a:t>” the US economy from </a:t>
            </a:r>
            <a:r>
              <a:rPr lang="en-US" sz="1300" b="1" dirty="0"/>
              <a:t>China</a:t>
            </a:r>
            <a:r>
              <a:rPr lang="en-US" sz="1300" dirty="0"/>
              <a:t> and claimed that America was experiencing “the fastest recovery in US history.” The Trump administration is considering whether to add China's top chipmaker SMIC to a trade blacklist, provoking Chinese accusations that the US is "</a:t>
            </a:r>
            <a:r>
              <a:rPr lang="en-US" sz="1300" i="1" dirty="0"/>
              <a:t>blatantly bullying</a:t>
            </a:r>
            <a:r>
              <a:rPr lang="en-US" sz="1300" dirty="0"/>
              <a:t>" Chinese firms.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7997874" y="316595"/>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95359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35ADD-F3EE-0E49-A586-FDFC1DFD95C2}"/>
              </a:ext>
            </a:extLst>
          </p:cNvPr>
          <p:cNvSpPr txBox="1"/>
          <p:nvPr/>
        </p:nvSpPr>
        <p:spPr>
          <a:xfrm>
            <a:off x="838201" y="591445"/>
            <a:ext cx="10515600" cy="591316"/>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a:lstStyle>
          <a:p>
            <a:r>
              <a:rPr lang="en-US" sz="4000" dirty="0"/>
              <a:t>Americas: US</a:t>
            </a:r>
          </a:p>
        </p:txBody>
      </p:sp>
      <p:cxnSp>
        <p:nvCxnSpPr>
          <p:cNvPr id="6" name="Straight Connector 5">
            <a:extLst>
              <a:ext uri="{FF2B5EF4-FFF2-40B4-BE49-F238E27FC236}">
                <a16:creationId xmlns:a16="http://schemas.microsoft.com/office/drawing/2014/main" id="{2BBAAAAE-0F33-6545-B06A-6F97EC32F899}"/>
              </a:ext>
            </a:extLst>
          </p:cNvPr>
          <p:cNvCxnSpPr/>
          <p:nvPr/>
        </p:nvCxnSpPr>
        <p:spPr>
          <a:xfrm>
            <a:off x="964324" y="1341748"/>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D1AF11C-49E5-5441-BDA2-1FE625463CED}"/>
              </a:ext>
            </a:extLst>
          </p:cNvPr>
          <p:cNvSpPr>
            <a:spLocks noGrp="1"/>
          </p:cNvSpPr>
          <p:nvPr>
            <p:ph type="dt" sz="half" idx="2"/>
          </p:nvPr>
        </p:nvSpPr>
        <p:spPr>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0" name="TextBox 9">
            <a:extLst>
              <a:ext uri="{FF2B5EF4-FFF2-40B4-BE49-F238E27FC236}">
                <a16:creationId xmlns:a16="http://schemas.microsoft.com/office/drawing/2014/main" id="{3013AE8E-9DE8-4D6C-9BAD-AD4A7C71E17A}"/>
              </a:ext>
            </a:extLst>
          </p:cNvPr>
          <p:cNvSpPr txBox="1"/>
          <p:nvPr/>
        </p:nvSpPr>
        <p:spPr>
          <a:xfrm>
            <a:off x="5279835" y="5167390"/>
            <a:ext cx="2583712" cy="230832"/>
          </a:xfrm>
          <a:prstGeom prst="rect">
            <a:avLst/>
          </a:prstGeom>
          <a:noFill/>
        </p:spPr>
        <p:txBody>
          <a:bodyPr wrap="square" rtlCol="0">
            <a:spAutoFit/>
          </a:bodyPr>
          <a:lstStyle/>
          <a:p>
            <a:r>
              <a:rPr lang="en-US" sz="900" dirty="0">
                <a:solidFill>
                  <a:schemeClr val="bg1">
                    <a:lumMod val="65000"/>
                  </a:schemeClr>
                </a:solidFill>
              </a:rPr>
              <a:t>Source: Johns Hopkins University</a:t>
            </a:r>
            <a:endParaRPr lang="en-US" dirty="0">
              <a:solidFill>
                <a:schemeClr val="bg1">
                  <a:lumMod val="65000"/>
                </a:schemeClr>
              </a:solidFill>
            </a:endParaRPr>
          </a:p>
        </p:txBody>
      </p:sp>
      <p:sp>
        <p:nvSpPr>
          <p:cNvPr id="8" name="TextBox 7">
            <a:extLst>
              <a:ext uri="{FF2B5EF4-FFF2-40B4-BE49-F238E27FC236}">
                <a16:creationId xmlns:a16="http://schemas.microsoft.com/office/drawing/2014/main" id="{8C04E76F-9A5A-4882-8255-4E2BD1AC4F74}"/>
              </a:ext>
            </a:extLst>
          </p:cNvPr>
          <p:cNvSpPr txBox="1"/>
          <p:nvPr/>
        </p:nvSpPr>
        <p:spPr>
          <a:xfrm>
            <a:off x="964323" y="1657658"/>
            <a:ext cx="3894755" cy="4539704"/>
          </a:xfrm>
          <a:prstGeom prst="rect">
            <a:avLst/>
          </a:prstGeom>
          <a:solidFill>
            <a:srgbClr val="7030A0"/>
          </a:solidFill>
        </p:spPr>
        <p:txBody>
          <a:bodyPr wrap="square" rtlCol="0">
            <a:spAutoFit/>
          </a:bodyPr>
          <a:lstStyle/>
          <a:p>
            <a:pPr algn="ctr">
              <a:spcAft>
                <a:spcPts val="600"/>
              </a:spcAft>
            </a:pPr>
            <a:r>
              <a:rPr lang="en-US" sz="1700" b="1" dirty="0">
                <a:solidFill>
                  <a:schemeClr val="bg1"/>
                </a:solidFill>
                <a:latin typeface="+mj-lt"/>
              </a:rPr>
              <a:t>Over the summer, from Memorial Day to Labor Day, US coronavirus infections almost quadrupled, growing  from 1.6m to 6.2m.  Public health officials are warning of a new fall surge in infections.  Dr. </a:t>
            </a:r>
            <a:r>
              <a:rPr lang="en-US" sz="1700" b="1" dirty="0" err="1">
                <a:solidFill>
                  <a:schemeClr val="bg1"/>
                </a:solidFill>
                <a:latin typeface="+mj-lt"/>
              </a:rPr>
              <a:t>Fauci</a:t>
            </a:r>
            <a:r>
              <a:rPr lang="en-US" sz="1700" b="1" dirty="0">
                <a:solidFill>
                  <a:schemeClr val="bg1"/>
                </a:solidFill>
                <a:latin typeface="+mj-lt"/>
              </a:rPr>
              <a:t> is pointing to the Midwest as at risk of emerging as potential hotspots.  The current trend across the US, however, shows improvement, with 32 states having declining infection rate averages over the past 14 days.  Of the remaining 19 states, only three have increasing averaging over 1 percent: West Virginia, Delaware and South Dakota.</a:t>
            </a:r>
          </a:p>
        </p:txBody>
      </p:sp>
      <p:pic>
        <p:nvPicPr>
          <p:cNvPr id="9" name="Content Placeholder 8">
            <a:extLst>
              <a:ext uri="{FF2B5EF4-FFF2-40B4-BE49-F238E27FC236}">
                <a16:creationId xmlns:a16="http://schemas.microsoft.com/office/drawing/2014/main" id="{CEAFC1C0-0806-408D-84BA-7029D35A0840}"/>
              </a:ext>
            </a:extLst>
          </p:cNvPr>
          <p:cNvPicPr>
            <a:picLocks noGrp="1" noChangeAspect="1"/>
          </p:cNvPicPr>
          <p:nvPr>
            <p:ph idx="1"/>
          </p:nvPr>
        </p:nvPicPr>
        <p:blipFill rotWithShape="1">
          <a:blip r:embed="rId2"/>
          <a:srcRect r="28007"/>
          <a:stretch/>
        </p:blipFill>
        <p:spPr>
          <a:xfrm>
            <a:off x="5279835" y="392330"/>
            <a:ext cx="5934588" cy="2264664"/>
          </a:xfrm>
          <a:prstGeom prst="rect">
            <a:avLst/>
          </a:prstGeom>
        </p:spPr>
      </p:pic>
      <p:pic>
        <p:nvPicPr>
          <p:cNvPr id="14" name="Picture 13">
            <a:extLst>
              <a:ext uri="{FF2B5EF4-FFF2-40B4-BE49-F238E27FC236}">
                <a16:creationId xmlns:a16="http://schemas.microsoft.com/office/drawing/2014/main" id="{883D98FA-B354-4FB2-9089-4F5D6B7AA38E}"/>
              </a:ext>
            </a:extLst>
          </p:cNvPr>
          <p:cNvPicPr>
            <a:picLocks noChangeAspect="1"/>
          </p:cNvPicPr>
          <p:nvPr/>
        </p:nvPicPr>
        <p:blipFill rotWithShape="1">
          <a:blip r:embed="rId3"/>
          <a:srcRect r="28007"/>
          <a:stretch/>
        </p:blipFill>
        <p:spPr>
          <a:xfrm>
            <a:off x="5377920" y="2925947"/>
            <a:ext cx="5934588" cy="3340608"/>
          </a:xfrm>
          <a:prstGeom prst="rect">
            <a:avLst/>
          </a:prstGeom>
        </p:spPr>
      </p:pic>
    </p:spTree>
    <p:extLst>
      <p:ext uri="{BB962C8B-B14F-4D97-AF65-F5344CB8AC3E}">
        <p14:creationId xmlns:p14="http://schemas.microsoft.com/office/powerpoint/2010/main" val="79468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38200" y="353323"/>
            <a:ext cx="10515600" cy="822700"/>
          </a:xfrm>
        </p:spPr>
        <p:txBody>
          <a:bodyPr>
            <a:normAutofit/>
          </a:bodyPr>
          <a:lstStyle/>
          <a:p>
            <a:r>
              <a:rPr lang="en-US" sz="2800" dirty="0"/>
              <a:t>Resilience and Dual Circulation in Chinese Economic Policy</a:t>
            </a:r>
            <a:endParaRPr lang="en-US" sz="2000" b="0" dirty="0"/>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0792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3488636" y="1681507"/>
            <a:ext cx="7865164" cy="5977021"/>
          </a:xfrm>
        </p:spPr>
        <p:txBody>
          <a:bodyPr wrap="square" numCol="2" spcCol="182880">
            <a:spAutoFit/>
          </a:bodyPr>
          <a:lstStyle/>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smtClean="0">
              <a:solidFill>
                <a:srgbClr val="7030A0"/>
              </a:solidFill>
            </a:endParaRPr>
          </a:p>
          <a:p>
            <a:pPr marL="0" indent="0" algn="just">
              <a:lnSpc>
                <a:spcPct val="110000"/>
              </a:lnSpc>
              <a:buNone/>
            </a:pPr>
            <a:endParaRPr lang="en-US" sz="1300" b="1" i="1" dirty="0">
              <a:solidFill>
                <a:srgbClr val="7030A0"/>
              </a:solidFill>
            </a:endParaRPr>
          </a:p>
          <a:p>
            <a:pPr marL="0" indent="0" algn="just">
              <a:lnSpc>
                <a:spcPct val="110000"/>
              </a:lnSpc>
              <a:buNone/>
            </a:pPr>
            <a:endParaRPr lang="en-US" sz="1300" b="1" i="1" dirty="0" smtClean="0">
              <a:solidFill>
                <a:srgbClr val="7030A0"/>
              </a:solidFill>
            </a:endParaRPr>
          </a:p>
          <a:p>
            <a:pPr marL="0" indent="0" algn="just">
              <a:lnSpc>
                <a:spcPct val="110000"/>
              </a:lnSpc>
              <a:buNone/>
            </a:pPr>
            <a:r>
              <a:rPr lang="en-US" sz="1300" b="1" i="1" dirty="0" smtClean="0">
                <a:solidFill>
                  <a:srgbClr val="7030A0"/>
                </a:solidFill>
              </a:rPr>
              <a:t>Xi </a:t>
            </a:r>
            <a:r>
              <a:rPr lang="en-US" sz="1300" b="1" i="1" dirty="0">
                <a:solidFill>
                  <a:srgbClr val="7030A0"/>
                </a:solidFill>
              </a:rPr>
              <a:t>Jinping’s Economy</a:t>
            </a:r>
          </a:p>
          <a:p>
            <a:pPr marL="0" indent="0" algn="just">
              <a:lnSpc>
                <a:spcPct val="110000"/>
              </a:lnSpc>
              <a:buNone/>
            </a:pPr>
            <a:r>
              <a:rPr lang="en-US" sz="1300" dirty="0"/>
              <a:t>The current position of China’s economic policy should be understood not only in the context of contemporary geopolitics, but also in the context of wider reform agendas under President Xi Jinping.  China’s economic growth has long met skepticism, especially from the west, as analysts and politicians cast doubt on the country’s ability to sustain its surging growth through a state-led approach.  However, China’s state capitalism model has never been static, and under President Xi the country has seen a new stage of economic evolution. Many analysts draw parallels between Xi’s economic and political agenda, as both can be seen through the lens of increasing state control over ever more aspects of society. Criticism of Xi often focuses on this trend towards heightened government control, especially in the suppression of political dissent and free speech. </a:t>
            </a:r>
            <a:endParaRPr lang="en-US" sz="1300" dirty="0"/>
          </a:p>
        </p:txBody>
      </p:sp>
      <p:sp>
        <p:nvSpPr>
          <p:cNvPr id="3" name="TextBox 2">
            <a:extLst>
              <a:ext uri="{FF2B5EF4-FFF2-40B4-BE49-F238E27FC236}">
                <a16:creationId xmlns:a16="http://schemas.microsoft.com/office/drawing/2014/main" id="{4F22CDD2-1A3E-44FD-B89F-2256FF4AC6AD}"/>
              </a:ext>
            </a:extLst>
          </p:cNvPr>
          <p:cNvSpPr txBox="1"/>
          <p:nvPr/>
        </p:nvSpPr>
        <p:spPr>
          <a:xfrm>
            <a:off x="1116419" y="1318440"/>
            <a:ext cx="1743739" cy="261610"/>
          </a:xfrm>
          <a:prstGeom prst="rect">
            <a:avLst/>
          </a:prstGeom>
          <a:noFill/>
        </p:spPr>
        <p:txBody>
          <a:bodyPr wrap="square" rtlCol="0">
            <a:spAutoFit/>
          </a:bodyPr>
          <a:lstStyle/>
          <a:p>
            <a:r>
              <a:rPr lang="en-US" sz="1100" dirty="0"/>
              <a:t>By </a:t>
            </a:r>
            <a:r>
              <a:rPr lang="en-US" sz="1100" dirty="0" smtClean="0"/>
              <a:t>Briana Boland</a:t>
            </a:r>
            <a:endParaRPr lang="en-US" sz="1100" dirty="0"/>
          </a:p>
        </p:txBody>
      </p:sp>
      <p:sp>
        <p:nvSpPr>
          <p:cNvPr id="4" name="TextBox 3">
            <a:extLst>
              <a:ext uri="{FF2B5EF4-FFF2-40B4-BE49-F238E27FC236}">
                <a16:creationId xmlns:a16="http://schemas.microsoft.com/office/drawing/2014/main" id="{DD2AA099-84CB-4011-9A59-7119BFE4F3F1}"/>
              </a:ext>
            </a:extLst>
          </p:cNvPr>
          <p:cNvSpPr txBox="1"/>
          <p:nvPr/>
        </p:nvSpPr>
        <p:spPr>
          <a:xfrm>
            <a:off x="838201" y="1732800"/>
            <a:ext cx="6357730" cy="4369825"/>
          </a:xfrm>
          <a:prstGeom prst="rect">
            <a:avLst/>
          </a:prstGeom>
          <a:solidFill>
            <a:srgbClr val="7030A0"/>
          </a:solidFill>
        </p:spPr>
        <p:txBody>
          <a:bodyPr wrap="square" rtlCol="0">
            <a:spAutoFit/>
          </a:bodyPr>
          <a:lstStyle/>
          <a:p>
            <a:pPr algn="ctr">
              <a:lnSpc>
                <a:spcPct val="110000"/>
              </a:lnSpc>
            </a:pPr>
            <a:r>
              <a:rPr lang="en-US" sz="1400" b="1" i="1" dirty="0">
                <a:solidFill>
                  <a:schemeClr val="bg1"/>
                </a:solidFill>
              </a:rPr>
              <a:t>China’s economy sits at the center of major geopolitical shifts underway in the wider global economy.  An increasingly adversarial relationship between the US and China, coupled with the supply chain and economic impacts of the coronavirus pandemic, have instigated a global reassessment of resiliency and interconnectedness. While the coronavirus pandemic and escalation of US-China tensions have had many adverse impacts on China, both have also created a context for actors within the Chinese Communist Party (</a:t>
            </a:r>
            <a:r>
              <a:rPr lang="en-US" sz="1400" b="1" i="1" dirty="0" err="1">
                <a:solidFill>
                  <a:schemeClr val="bg1"/>
                </a:solidFill>
              </a:rPr>
              <a:t>CCP</a:t>
            </a:r>
            <a:r>
              <a:rPr lang="en-US" sz="1400" b="1" i="1" dirty="0">
                <a:solidFill>
                  <a:schemeClr val="bg1"/>
                </a:solidFill>
              </a:rPr>
              <a:t>) to push forward with wider reform.  As China faces a new and more hostile global economic environment, existing trends in Chinese economic reform are set to accelerate, driven by a perceived need to increase resiliency and independence. The narrative of China’s success in mitigating COVID-19 outbreaks within its borders and its speedy economic recovery have reinforced beliefs that China’s one-party system is able to bring together resources to overcome great obstacles. The combined context of 2020 has provided an opportunity for China to accelerate economic reform, a trend many analysts see in the recent emergence of the ‘’Dual Circulation Strategy.” </a:t>
            </a:r>
            <a:endParaRPr lang="en-US" sz="1400" b="1" i="1" dirty="0">
              <a:solidFill>
                <a:schemeClr val="bg1"/>
              </a:solidFill>
            </a:endParaRPr>
          </a:p>
        </p:txBody>
      </p:sp>
    </p:spTree>
    <p:extLst>
      <p:ext uri="{BB962C8B-B14F-4D97-AF65-F5344CB8AC3E}">
        <p14:creationId xmlns:p14="http://schemas.microsoft.com/office/powerpoint/2010/main" val="406667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38200" y="353323"/>
            <a:ext cx="10515600" cy="822700"/>
          </a:xfrm>
        </p:spPr>
        <p:txBody>
          <a:bodyPr>
            <a:normAutofit/>
          </a:bodyPr>
          <a:lstStyle/>
          <a:p>
            <a:r>
              <a:rPr lang="en-US" sz="2800" dirty="0"/>
              <a:t>Resilience and Dual Circulation in Chinese Economic Policy</a:t>
            </a:r>
            <a:endParaRPr lang="en-US" sz="2000" b="0" dirty="0"/>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0792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200" y="1362169"/>
            <a:ext cx="10676860" cy="5029200"/>
          </a:xfrm>
        </p:spPr>
        <p:txBody>
          <a:bodyPr wrap="square" numCol="2" spcCol="182880">
            <a:spAutoFit/>
          </a:bodyPr>
          <a:lstStyle/>
          <a:p>
            <a:pPr marL="0" indent="0" algn="just">
              <a:lnSpc>
                <a:spcPct val="110000"/>
              </a:lnSpc>
              <a:buNone/>
            </a:pPr>
            <a:r>
              <a:rPr lang="en-US" sz="1300" dirty="0"/>
              <a:t>On the economic front, an increase in government control can be seen most clearly in heightened influence over state-owned enterprises (</a:t>
            </a:r>
            <a:r>
              <a:rPr lang="en-US" sz="1300" dirty="0" err="1"/>
              <a:t>SOEs</a:t>
            </a:r>
            <a:r>
              <a:rPr lang="en-US" sz="1300" dirty="0"/>
              <a:t>), a more developed commercial legal system, and increased state control over financial systems and debt-producing institutions.  </a:t>
            </a:r>
          </a:p>
          <a:p>
            <a:pPr marL="0" indent="0" algn="just">
              <a:lnSpc>
                <a:spcPct val="110000"/>
              </a:lnSpc>
              <a:buNone/>
            </a:pPr>
            <a:r>
              <a:rPr lang="en-US" sz="1300" dirty="0"/>
              <a:t>While criticism of this state-driven economic growth model remains prominent, particularly in western countries, many of the Xi-era economic reforms have been welcomed by economists and international governments alike.  The development of the commercial legal system and streamlining of bureaucratic rules and red tape have helped business operability in China.  Bankruptcies and patent lawsuits, once rare, have seen a fivefold increase under Xi’s government.  The country’s focus on financial institutions and monetary responsibility is thought to have greatly strengthened the economy against financial risks.  Increased “strategic control” of </a:t>
            </a:r>
            <a:r>
              <a:rPr lang="en-US" sz="1300" dirty="0" err="1"/>
              <a:t>SOEs</a:t>
            </a:r>
            <a:r>
              <a:rPr lang="en-US" sz="1300" dirty="0"/>
              <a:t> has resulted in the </a:t>
            </a:r>
            <a:r>
              <a:rPr lang="en-US" sz="1300" dirty="0" err="1"/>
              <a:t>CCP</a:t>
            </a:r>
            <a:r>
              <a:rPr lang="en-US" sz="1300" dirty="0"/>
              <a:t> pushing for increased financial returns and private investment. The government’s push for “mixed ownership,” state firms seeking private investors and vice versa, has shown some evidence of success for firms.  New credit blacklisting systems have created a mechanism for better accountability among business players, although they have also drawn concern for potential abuse by authorities. Through these reforms, attention to building Chinese economic resiliency and addressing weaknesses such as corruption and excessive debt have put China on a stronger economic footing, prompting some economists to warn against underestimating the Chinese economy based on outdated assumptions of its capacity. </a:t>
            </a:r>
            <a:endParaRPr lang="en-US" sz="1300" dirty="0" smtClean="0"/>
          </a:p>
          <a:p>
            <a:pPr marL="0" indent="0" algn="just">
              <a:lnSpc>
                <a:spcPct val="110000"/>
              </a:lnSpc>
              <a:buNone/>
            </a:pPr>
            <a:r>
              <a:rPr lang="en-US" sz="1300" b="1" i="1" dirty="0">
                <a:solidFill>
                  <a:srgbClr val="7030A0"/>
                </a:solidFill>
              </a:rPr>
              <a:t>The Dual Circulation Strategy </a:t>
            </a:r>
          </a:p>
          <a:p>
            <a:pPr marL="0" indent="0" algn="just">
              <a:lnSpc>
                <a:spcPct val="110000"/>
              </a:lnSpc>
              <a:buNone/>
            </a:pPr>
            <a:r>
              <a:rPr lang="en-US" sz="1300" dirty="0"/>
              <a:t>As the coronavirus pandemic has damaged economic growth and rising US tensions have presented escalating economic threats to China, a new framework has gained traction in </a:t>
            </a:r>
            <a:r>
              <a:rPr lang="en-US" sz="1300" dirty="0" err="1"/>
              <a:t>CCP</a:t>
            </a:r>
            <a:r>
              <a:rPr lang="en-US" sz="1300" dirty="0"/>
              <a:t> economic policy. The Dual Circulation Strategy (</a:t>
            </a:r>
            <a:r>
              <a:rPr lang="en-US" sz="1300" dirty="0" err="1"/>
              <a:t>DCS</a:t>
            </a:r>
            <a:r>
              <a:rPr lang="en-US" sz="1300" dirty="0"/>
              <a:t>), introduced at the May 2020 Politburo meeting, presents a strategy of rebalancing away from overreliance on global integration towards increased reliance on the domestic economy.  Details of the </a:t>
            </a:r>
            <a:r>
              <a:rPr lang="en-US" sz="1300" dirty="0" err="1"/>
              <a:t>DCS</a:t>
            </a:r>
            <a:r>
              <a:rPr lang="en-US" sz="1300" dirty="0"/>
              <a:t> remain elusive, and some commentators have dismissed the initiative as merely the latest iteration of old ideas.  Nonetheless, many China watchers anticipate that the </a:t>
            </a:r>
            <a:r>
              <a:rPr lang="en-US" sz="1300" dirty="0" err="1"/>
              <a:t>DCS</a:t>
            </a:r>
            <a:r>
              <a:rPr lang="en-US" sz="1300" dirty="0"/>
              <a:t> will become a key framework for future Chinese economic policy, likely even to emerge as a prominent part of the 14th </a:t>
            </a:r>
            <a:r>
              <a:rPr lang="en-US" sz="1300" dirty="0" err="1"/>
              <a:t>CCP</a:t>
            </a:r>
            <a:r>
              <a:rPr lang="en-US" sz="1300" dirty="0"/>
              <a:t> 5-year plan, which is currently being drafted. Andrew Polk, co-founder of </a:t>
            </a:r>
            <a:r>
              <a:rPr lang="en-US" sz="1300" dirty="0" err="1"/>
              <a:t>Trivium</a:t>
            </a:r>
            <a:r>
              <a:rPr lang="en-US" sz="1300" dirty="0"/>
              <a:t> China, believes that the new geopolitical context has caused an “</a:t>
            </a:r>
            <a:r>
              <a:rPr lang="en-US" sz="1300" i="1" dirty="0"/>
              <a:t>inflection point</a:t>
            </a:r>
            <a:r>
              <a:rPr lang="en-US" sz="1300" dirty="0"/>
              <a:t>” in Chinese economic thinking, as longstanding policy priorities must be accelerated, and reforms must be embraced in order to remain competitive in the face of adversity. </a:t>
            </a:r>
            <a:endParaRPr lang="en-US" sz="1300" dirty="0"/>
          </a:p>
        </p:txBody>
      </p:sp>
    </p:spTree>
    <p:extLst>
      <p:ext uri="{BB962C8B-B14F-4D97-AF65-F5344CB8AC3E}">
        <p14:creationId xmlns:p14="http://schemas.microsoft.com/office/powerpoint/2010/main" val="1786312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38200" y="353323"/>
            <a:ext cx="10515600" cy="822700"/>
          </a:xfrm>
        </p:spPr>
        <p:txBody>
          <a:bodyPr>
            <a:normAutofit/>
          </a:bodyPr>
          <a:lstStyle/>
          <a:p>
            <a:r>
              <a:rPr lang="en-US" sz="2800" dirty="0"/>
              <a:t>Resilience and Dual Circulation in Chinese Economic Policy</a:t>
            </a:r>
            <a:endParaRPr lang="en-US" sz="2000" b="0" dirty="0"/>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0792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199" y="1362169"/>
            <a:ext cx="10681253" cy="4829909"/>
          </a:xfrm>
        </p:spPr>
        <p:txBody>
          <a:bodyPr wrap="square" numCol="2" spcCol="182880">
            <a:spAutoFit/>
          </a:bodyPr>
          <a:lstStyle/>
          <a:p>
            <a:pPr marL="0" indent="0" algn="just">
              <a:lnSpc>
                <a:spcPct val="110000"/>
              </a:lnSpc>
              <a:buNone/>
            </a:pPr>
            <a:r>
              <a:rPr lang="en-US" sz="1300" dirty="0"/>
              <a:t>As a framework for economic policy, the </a:t>
            </a:r>
            <a:r>
              <a:rPr lang="en-US" sz="1300" dirty="0" err="1"/>
              <a:t>DCS</a:t>
            </a:r>
            <a:r>
              <a:rPr lang="en-US" sz="1300" dirty="0"/>
              <a:t> is focused on building resiliency and addressing vulnerabilities in the Chinese economy.  This broad scope provides a vague purview, but analysts have provided key insights into how the </a:t>
            </a:r>
            <a:r>
              <a:rPr lang="en-US" sz="1300" dirty="0" err="1"/>
              <a:t>DCS</a:t>
            </a:r>
            <a:r>
              <a:rPr lang="en-US" sz="1300" dirty="0"/>
              <a:t> is likely to impact China’s future domestic and international economic priorities.  The strategy is widely understood as the brainchild of Vice Premier Liu He, President Xi’s highly influential top economic advisor.  Liu is seen as a market-oriented advisor, likely to use the opportunity of the </a:t>
            </a:r>
            <a:r>
              <a:rPr lang="en-US" sz="1300" dirty="0" err="1"/>
              <a:t>DCS</a:t>
            </a:r>
            <a:r>
              <a:rPr lang="en-US" sz="1300" dirty="0"/>
              <a:t> to push for long-desired market reforms that will increase China’s economic capacity.  If the </a:t>
            </a:r>
            <a:r>
              <a:rPr lang="en-US" sz="1300" dirty="0" err="1"/>
              <a:t>DCS</a:t>
            </a:r>
            <a:r>
              <a:rPr lang="en-US" sz="1300" dirty="0"/>
              <a:t> will require increased reliance on the domestic market, then the domestic economy must become robust, opening the door for reform agendas.  The </a:t>
            </a:r>
            <a:r>
              <a:rPr lang="en-US" sz="1300" dirty="0" err="1"/>
              <a:t>CCP</a:t>
            </a:r>
            <a:r>
              <a:rPr lang="en-US" sz="1300" dirty="0"/>
              <a:t> rhetoric around the </a:t>
            </a:r>
            <a:r>
              <a:rPr lang="en-US" sz="1300" dirty="0" err="1"/>
              <a:t>DCS</a:t>
            </a:r>
            <a:r>
              <a:rPr lang="en-US" sz="1300" dirty="0"/>
              <a:t> also provides some insight into how China seeks to develop its domestic economy.  Little attention has been paid to driving domestic consumption and services; rather, analysts believe the government is likely to focus on more-familiar industrial policy, seeking to become a high-value manufacturer of goods rather than an economy overly reliant on services.  </a:t>
            </a:r>
          </a:p>
          <a:p>
            <a:pPr marL="0" indent="0" algn="just">
              <a:lnSpc>
                <a:spcPct val="110000"/>
              </a:lnSpc>
              <a:buNone/>
            </a:pPr>
            <a:r>
              <a:rPr lang="en-US" sz="1300" dirty="0"/>
              <a:t>There has been some debate around the impact of </a:t>
            </a:r>
            <a:r>
              <a:rPr lang="en-US" sz="1300" dirty="0" err="1"/>
              <a:t>DCS</a:t>
            </a:r>
            <a:r>
              <a:rPr lang="en-US" sz="1300" dirty="0"/>
              <a:t> on China’s global engagement, as some commentators have taken the focus on the domestic economy to mean that China will disengage from the international economy.  However, analysts such as Polk push back on this notion. Polk believes that </a:t>
            </a:r>
            <a:r>
              <a:rPr lang="en-US" sz="1300" dirty="0" err="1"/>
              <a:t>DCS</a:t>
            </a:r>
            <a:r>
              <a:rPr lang="en-US" sz="1300" dirty="0"/>
              <a:t> is not necessarily targeted at reducing economic ties to international countries, but rather is focused on identifying vulnerabilities and bottlenecks where domestic capacity must be built – such as in semiconductor manufacturing.  Where China sees opportunities, it may also deepen ties internationally.  The key part of the </a:t>
            </a:r>
            <a:r>
              <a:rPr lang="en-US" sz="1300" dirty="0" err="1"/>
              <a:t>DCS</a:t>
            </a:r>
            <a:r>
              <a:rPr lang="en-US" sz="1300" dirty="0"/>
              <a:t> is to balance two circulations: domestic reliance and international integration.  In many ways, the </a:t>
            </a:r>
            <a:r>
              <a:rPr lang="en-US" sz="1300" dirty="0" err="1"/>
              <a:t>DCS</a:t>
            </a:r>
            <a:r>
              <a:rPr lang="en-US" sz="1300" dirty="0"/>
              <a:t> resonates with economic policy priorities around the world, reckoning with overreliance on global supply chains and questioning the trustworthiness of exterior countries on which it relies.  However, China may be better prepared to implement these plans of increasing domestic resilience than other countries, namely the US.  While significant challenges to increased self-sufficiency such as reliance on US technology have become apparent over recent months, China has several economic advantages in building its resilience.  Unlike the US, the activities of the </a:t>
            </a:r>
            <a:r>
              <a:rPr lang="en-US" sz="1300" dirty="0" err="1"/>
              <a:t>CCP</a:t>
            </a:r>
            <a:r>
              <a:rPr lang="en-US" sz="1300" dirty="0"/>
              <a:t> and the release of policy framework like the </a:t>
            </a:r>
            <a:r>
              <a:rPr lang="en-US" sz="1300" dirty="0" err="1"/>
              <a:t>DCS</a:t>
            </a:r>
            <a:r>
              <a:rPr lang="en-US" sz="1300" dirty="0"/>
              <a:t> indicate a centralized strategy that the government is likely to prioritize, unfettered by partisan divides.  The economy’s fast economic recovery gives China a boost in being able to focus more on long-term goals beyond immediate damage control. </a:t>
            </a:r>
          </a:p>
        </p:txBody>
      </p:sp>
    </p:spTree>
    <p:extLst>
      <p:ext uri="{BB962C8B-B14F-4D97-AF65-F5344CB8AC3E}">
        <p14:creationId xmlns:p14="http://schemas.microsoft.com/office/powerpoint/2010/main" val="272530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38200" y="353323"/>
            <a:ext cx="10515600" cy="822700"/>
          </a:xfrm>
        </p:spPr>
        <p:txBody>
          <a:bodyPr>
            <a:normAutofit/>
          </a:bodyPr>
          <a:lstStyle/>
          <a:p>
            <a:r>
              <a:rPr lang="en-US" sz="2800" dirty="0"/>
              <a:t>Resilience and Dual Circulation in Chinese Economic Policy</a:t>
            </a:r>
            <a:endParaRPr lang="en-US" sz="2000" b="0" dirty="0"/>
          </a:p>
        </p:txBody>
      </p:sp>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0792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a:t>Note: This report is based on sources and information deemed to be true and reliable, but Dentons makes no representations to same. </a:t>
            </a:r>
          </a:p>
        </p:txBody>
      </p:sp>
      <p:sp>
        <p:nvSpPr>
          <p:cNvPr id="14"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200" y="1362170"/>
            <a:ext cx="10621617" cy="4392588"/>
          </a:xfrm>
        </p:spPr>
        <p:txBody>
          <a:bodyPr wrap="square" numCol="2" spcCol="182880">
            <a:spAutoFit/>
          </a:bodyPr>
          <a:lstStyle/>
          <a:p>
            <a:pPr marL="0" indent="0" algn="just">
              <a:lnSpc>
                <a:spcPct val="110000"/>
              </a:lnSpc>
              <a:buNone/>
            </a:pPr>
            <a:r>
              <a:rPr lang="en-US" sz="1300" dirty="0"/>
              <a:t>Analysts have also pointed to increased private sector involvement in economic reform, addressing some of the inefficiencies that resulted from past initiatives such as “Made in China 2025.”  In the words of the </a:t>
            </a:r>
            <a:r>
              <a:rPr lang="en-US" sz="1300" i="1" dirty="0"/>
              <a:t>Wall Street Journal’s </a:t>
            </a:r>
            <a:r>
              <a:rPr lang="en-US" sz="1300" dirty="0"/>
              <a:t>senior China correspondent Wei </a:t>
            </a:r>
            <a:r>
              <a:rPr lang="en-US" sz="1300" dirty="0" err="1"/>
              <a:t>Lingling</a:t>
            </a:r>
            <a:r>
              <a:rPr lang="en-US" sz="1300" dirty="0"/>
              <a:t>, “</a:t>
            </a:r>
            <a:r>
              <a:rPr lang="en-US" sz="1300" i="1" dirty="0"/>
              <a:t>this is China’s Sputnik moment</a:t>
            </a:r>
            <a:r>
              <a:rPr lang="en-US" sz="1300" dirty="0"/>
              <a:t>.” </a:t>
            </a:r>
          </a:p>
          <a:p>
            <a:pPr marL="0" indent="0" algn="just">
              <a:lnSpc>
                <a:spcPct val="110000"/>
              </a:lnSpc>
              <a:buNone/>
            </a:pPr>
            <a:r>
              <a:rPr lang="en-US" sz="1300" b="1" i="1" dirty="0">
                <a:solidFill>
                  <a:srgbClr val="7030A0"/>
                </a:solidFill>
              </a:rPr>
              <a:t>Great Power Strategy </a:t>
            </a:r>
          </a:p>
          <a:p>
            <a:pPr marL="0" indent="0" algn="just">
              <a:lnSpc>
                <a:spcPct val="110000"/>
              </a:lnSpc>
              <a:buNone/>
            </a:pPr>
            <a:r>
              <a:rPr lang="en-US" sz="1300" dirty="0"/>
              <a:t>The backdrop of rising US-China tensions is apparent in the rhetoric surrounding </a:t>
            </a:r>
            <a:r>
              <a:rPr lang="en-US" sz="1300" dirty="0" err="1"/>
              <a:t>DCS</a:t>
            </a:r>
            <a:r>
              <a:rPr lang="en-US" sz="1300" dirty="0"/>
              <a:t>. One headline from the Chinese state-backed Global Times spelled out this subtext, reading: “’</a:t>
            </a:r>
            <a:r>
              <a:rPr lang="en-US" sz="1300" i="1" dirty="0"/>
              <a:t>Dual circulation’ policy to quash America’s bullying</a:t>
            </a:r>
            <a:r>
              <a:rPr lang="en-US" sz="1300" dirty="0"/>
              <a:t>.”  The rising prospect of economic decoupling between the world’s two largest economies serves as motivation for economic reform and examining supply chains of strategic interest, accelerating existing trajectories in China’s economic policy. The effectiveness of China’s reforms and capacity of its economy are also key questions for the US to consider as it continues to pursue a more adversarial approach to China.  Some analysts see the current US strategy on China as one of pressing for capitulation, thinking that if enough pressure is put on China’s economy, the international community will be in a position to demand concessions from Chinese leadership.  US Secretary of State Mike Pompeo himself has stated this as a goal, saying “</a:t>
            </a:r>
            <a:r>
              <a:rPr lang="en-US" sz="1300" i="1" dirty="0"/>
              <a:t>freedom-loving nations of the world must induce China to change</a:t>
            </a:r>
            <a:r>
              <a:rPr lang="en-US" sz="1300" dirty="0"/>
              <a:t>.”  However, this apparent strategy relies on the idea that the Chinese economy will give in to pressure from the US.  The accelerating movement in Chinese economic policy towards a focus on resilience and self-sufficiency raises questions about the effectiveness of such a strategy. While the </a:t>
            </a:r>
            <a:r>
              <a:rPr lang="en-US" sz="1300" dirty="0" err="1"/>
              <a:t>CCP</a:t>
            </a:r>
            <a:r>
              <a:rPr lang="en-US" sz="1300" dirty="0"/>
              <a:t> has recently indicated that it seeks a halt to deteriorating relations, it has shown few indications that it will consider the type of concessions the US seeks. </a:t>
            </a:r>
          </a:p>
        </p:txBody>
      </p:sp>
    </p:spTree>
    <p:extLst>
      <p:ext uri="{BB962C8B-B14F-4D97-AF65-F5344CB8AC3E}">
        <p14:creationId xmlns:p14="http://schemas.microsoft.com/office/powerpoint/2010/main" val="419963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8846-679E-F147-B4CC-A9F6BBD457C9}"/>
              </a:ext>
            </a:extLst>
          </p:cNvPr>
          <p:cNvSpPr>
            <a:spLocks noGrp="1"/>
          </p:cNvSpPr>
          <p:nvPr>
            <p:ph type="title"/>
          </p:nvPr>
        </p:nvSpPr>
        <p:spPr/>
        <p:txBody>
          <a:bodyPr>
            <a:normAutofit/>
          </a:bodyPr>
          <a:lstStyle/>
          <a:p>
            <a:r>
              <a:rPr lang="en-US" sz="5400"/>
              <a:t>Coronavirus Condition Updates</a:t>
            </a:r>
          </a:p>
        </p:txBody>
      </p:sp>
      <p:sp>
        <p:nvSpPr>
          <p:cNvPr id="3" name="Text Placeholder 2">
            <a:extLst>
              <a:ext uri="{FF2B5EF4-FFF2-40B4-BE49-F238E27FC236}">
                <a16:creationId xmlns:a16="http://schemas.microsoft.com/office/drawing/2014/main" id="{BAD6366C-CDFE-FA4F-8D32-D0713254BFD5}"/>
              </a:ext>
            </a:extLst>
          </p:cNvPr>
          <p:cNvSpPr>
            <a:spLocks noGrp="1"/>
          </p:cNvSpPr>
          <p:nvPr>
            <p:ph type="body" idx="1"/>
          </p:nvPr>
        </p:nvSpPr>
        <p:spPr/>
        <p:txBody>
          <a:bodyPr/>
          <a:lstStyle/>
          <a:p>
            <a:r>
              <a:rPr lang="en-US" dirty="0"/>
              <a:t>As of 2100 hours US EDT on September 7</a:t>
            </a:r>
          </a:p>
        </p:txBody>
      </p:sp>
    </p:spTree>
    <p:extLst>
      <p:ext uri="{BB962C8B-B14F-4D97-AF65-F5344CB8AC3E}">
        <p14:creationId xmlns:p14="http://schemas.microsoft.com/office/powerpoint/2010/main" val="112167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050" b="1" dirty="0">
                <a:latin typeface="Arial" panose="020B0604020202020204" pitchFamily="34" charset="0"/>
              </a:rPr>
              <a:t>14,262,709 (54,270)</a:t>
            </a:r>
            <a:endParaRPr lang="en-US" sz="1050" dirty="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050" b="1" dirty="0"/>
              <a:t>522,407 (2,036)</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589738" y="4172606"/>
            <a:ext cx="1097280" cy="109728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000" b="1" dirty="0"/>
              <a:t>1,097,605 (4,199)</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Cruise Ships</a:t>
            </a:r>
          </a:p>
          <a:p>
            <a:pPr algn="ctr"/>
            <a:r>
              <a:rPr lang="en-US" sz="1050" b="1"/>
              <a:t>721 (0</a:t>
            </a:r>
            <a:r>
              <a:rPr lang="en-US" sz="1200" b="1"/>
              <a:t>)</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a:t>
            </a:r>
          </a:p>
          <a:p>
            <a:pPr algn="ctr"/>
            <a:r>
              <a:rPr lang="en-US" sz="1050" b="1" dirty="0"/>
              <a:t>4,869,020 (82,058)</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a:t>Confirmed Cases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188720" cy="118872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050" b="1" dirty="0"/>
              <a:t>4,568,822 (72,009)</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050" b="1" dirty="0"/>
              <a:t>2,011,149 (14,016)</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avLst/>
          </a:prstGeom>
          <a:noFill/>
        </p:spPr>
        <p:txBody>
          <a:bodyPr wrap="square" rtlCol="0">
            <a:spAutoFit/>
          </a:bodyPr>
          <a:lstStyle/>
          <a:p>
            <a:pPr algn="ctr"/>
            <a:r>
              <a:rPr lang="en-US" b="1" dirty="0">
                <a:solidFill>
                  <a:schemeClr val="accent1"/>
                </a:solidFill>
              </a:rPr>
              <a:t>Global: 27,332,433 (228,588)</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80" name="TextBox 179">
            <a:extLst>
              <a:ext uri="{FF2B5EF4-FFF2-40B4-BE49-F238E27FC236}">
                <a16:creationId xmlns:a16="http://schemas.microsoft.com/office/drawing/2014/main" id="{A9DECAD9-01B1-44C3-864F-A0B9CFC91913}"/>
              </a:ext>
            </a:extLst>
          </p:cNvPr>
          <p:cNvSpPr txBox="1"/>
          <p:nvPr/>
        </p:nvSpPr>
        <p:spPr>
          <a:xfrm>
            <a:off x="818310" y="5904180"/>
            <a:ext cx="4857409" cy="338554"/>
          </a:xfrm>
          <a:prstGeom prst="rect">
            <a:avLst/>
          </a:prstGeom>
          <a:noFill/>
        </p:spPr>
        <p:txBody>
          <a:bodyPr wrap="square" rtlCol="0">
            <a:spAutoFit/>
          </a:bodyPr>
          <a:lstStyle/>
          <a:p>
            <a:r>
              <a:rPr lang="en-US" sz="800">
                <a:solidFill>
                  <a:schemeClr val="bg2">
                    <a:lumMod val="75000"/>
                  </a:schemeClr>
                </a:solidFill>
              </a:rPr>
              <a:t>Reflects data as of 2100 hours the evening before the date of the situation report.</a:t>
            </a:r>
          </a:p>
          <a:p>
            <a:r>
              <a:rPr lang="en-US" sz="800">
                <a:solidFill>
                  <a:schemeClr val="bg2">
                    <a:lumMod val="75000"/>
                  </a:schemeClr>
                </a:solidFill>
              </a:rPr>
              <a:t>Data Source: Johns Hopkins University</a:t>
            </a:r>
          </a:p>
        </p:txBody>
      </p:sp>
    </p:spTree>
    <p:extLst>
      <p:ext uri="{BB962C8B-B14F-4D97-AF65-F5344CB8AC3E}">
        <p14:creationId xmlns:p14="http://schemas.microsoft.com/office/powerpoint/2010/main" val="7610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91-C9C2-944D-971F-2FC4CB000032}"/>
              </a:ext>
            </a:extLst>
          </p:cNvPr>
          <p:cNvSpPr>
            <a:spLocks noGrp="1"/>
          </p:cNvSpPr>
          <p:nvPr>
            <p:ph type="title"/>
          </p:nvPr>
        </p:nvSpPr>
        <p:spPr>
          <a:xfrm>
            <a:off x="838200" y="701456"/>
            <a:ext cx="10515600" cy="1325563"/>
          </a:xfrm>
        </p:spPr>
        <p:txBody>
          <a:bodyPr>
            <a:normAutofit fontScale="90000"/>
          </a:bodyPr>
          <a:lstStyle/>
          <a:p>
            <a:pPr algn="ctr"/>
            <a:r>
              <a:rPr lang="en-US" sz="3200" dirty="0"/>
              <a:t>Global Situation Update: September 8, 2020</a:t>
            </a:r>
            <a:br>
              <a:rPr lang="en-US" sz="3200" dirty="0"/>
            </a:br>
            <a:r>
              <a:rPr lang="en-US" sz="2400" dirty="0"/>
              <a:t/>
            </a:r>
            <a:br>
              <a:rPr lang="en-US" sz="2400" dirty="0"/>
            </a:br>
            <a:r>
              <a:rPr lang="en-US" sz="2400" dirty="0"/>
              <a:t/>
            </a:r>
            <a:br>
              <a:rPr lang="en-US" sz="2400" dirty="0"/>
            </a:br>
            <a:r>
              <a:rPr lang="en-US" sz="2400" b="0" dirty="0"/>
              <a:t>KEY TAKEAWAYS</a:t>
            </a:r>
          </a:p>
        </p:txBody>
      </p:sp>
      <p:graphicFrame>
        <p:nvGraphicFramePr>
          <p:cNvPr id="4" name="Content Placeholder 3">
            <a:extLst>
              <a:ext uri="{FF2B5EF4-FFF2-40B4-BE49-F238E27FC236}">
                <a16:creationId xmlns:a16="http://schemas.microsoft.com/office/drawing/2014/main" id="{B9A4A93F-22A9-BD47-A120-475464CA1FAF}"/>
              </a:ext>
            </a:extLst>
          </p:cNvPr>
          <p:cNvGraphicFramePr>
            <a:graphicFrameLocks noGrp="1"/>
          </p:cNvGraphicFramePr>
          <p:nvPr>
            <p:ph idx="1"/>
            <p:extLst>
              <p:ext uri="{D42A27DB-BD31-4B8C-83A1-F6EECF244321}">
                <p14:modId xmlns:p14="http://schemas.microsoft.com/office/powerpoint/2010/main" val="4143605593"/>
              </p:ext>
            </p:extLst>
          </p:nvPr>
        </p:nvGraphicFramePr>
        <p:xfrm>
          <a:off x="838200" y="1825625"/>
          <a:ext cx="10515600" cy="396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FC6076BF-E432-0141-9A84-3B5AF55E446B}"/>
              </a:ext>
            </a:extLst>
          </p:cNvPr>
          <p:cNvCxnSpPr/>
          <p:nvPr/>
        </p:nvCxnSpPr>
        <p:spPr>
          <a:xfrm>
            <a:off x="5788572" y="139303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8F05E12C-6F1A-0E40-9427-0AE2FEE757CA}"/>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54327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188720" cy="118872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050" b="1" dirty="0">
                <a:latin typeface="Arial" panose="020B0604020202020204" pitchFamily="34" charset="0"/>
              </a:rPr>
              <a:t>495,748 (6,924)</a:t>
            </a:r>
            <a:endParaRPr lang="en-US" sz="1050" dirty="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050" b="1" dirty="0"/>
              <a:t>11,357 (41)</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611004" y="4172606"/>
            <a:ext cx="1005840" cy="100584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050" b="1" dirty="0"/>
              <a:t>23,320 (162)</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Cruise Ships</a:t>
            </a:r>
          </a:p>
          <a:p>
            <a:pPr algn="ctr"/>
            <a:r>
              <a:rPr lang="en-US" sz="1050" b="1"/>
              <a:t>15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a:t>
            </a:r>
          </a:p>
          <a:p>
            <a:pPr algn="ctr"/>
            <a:r>
              <a:rPr lang="en-US" sz="1050" b="1" dirty="0"/>
              <a:t>85,828 (1,286)</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a:t>Total Deaths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90687"/>
            <a:ext cx="1097280" cy="109728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050" b="1" dirty="0"/>
              <a:t>222,863 (377)</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050" b="1" dirty="0"/>
              <a:t>53,312 (314)</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avLst/>
          </a:prstGeom>
          <a:noFill/>
        </p:spPr>
        <p:txBody>
          <a:bodyPr wrap="square" rtlCol="0">
            <a:spAutoFit/>
          </a:bodyPr>
          <a:lstStyle/>
          <a:p>
            <a:pPr algn="ctr"/>
            <a:r>
              <a:rPr lang="en-US" b="1" dirty="0">
                <a:solidFill>
                  <a:schemeClr val="accent1"/>
                </a:solidFill>
              </a:rPr>
              <a:t>Global: 893,443 (9,104)</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0BCA6A91-9C60-4F3A-807A-EA012B329650}"/>
              </a:ext>
            </a:extLst>
          </p:cNvPr>
          <p:cNvSpPr txBox="1"/>
          <p:nvPr/>
        </p:nvSpPr>
        <p:spPr>
          <a:xfrm>
            <a:off x="826448" y="5904180"/>
            <a:ext cx="4857409" cy="338554"/>
          </a:xfrm>
          <a:prstGeom prst="rect">
            <a:avLst/>
          </a:prstGeom>
          <a:noFill/>
        </p:spPr>
        <p:txBody>
          <a:bodyPr wrap="square" rtlCol="0">
            <a:spAutoFit/>
          </a:bodyPr>
          <a:lstStyle/>
          <a:p>
            <a:r>
              <a:rPr lang="en-US" sz="800">
                <a:solidFill>
                  <a:schemeClr val="bg2">
                    <a:lumMod val="75000"/>
                  </a:schemeClr>
                </a:solidFill>
              </a:rPr>
              <a:t>Reflects data as of 2100 hours the evening before the date of the situation report.</a:t>
            </a:r>
          </a:p>
          <a:p>
            <a:r>
              <a:rPr lang="en-US" sz="800">
                <a:solidFill>
                  <a:schemeClr val="bg2">
                    <a:lumMod val="75000"/>
                  </a:schemeClr>
                </a:solidFill>
              </a:rPr>
              <a:t>Data Source: Johns Hopkins University</a:t>
            </a:r>
          </a:p>
        </p:txBody>
      </p:sp>
    </p:spTree>
    <p:extLst>
      <p:ext uri="{BB962C8B-B14F-4D97-AF65-F5344CB8AC3E}">
        <p14:creationId xmlns:p14="http://schemas.microsoft.com/office/powerpoint/2010/main" val="328989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200" b="1" dirty="0">
                <a:latin typeface="Arial" panose="020B0604020202020204" pitchFamily="34" charset="0"/>
              </a:rPr>
              <a:t>4,929,283 (-25,904)</a:t>
            </a:r>
            <a:endParaRPr lang="en-US" sz="1200" dirty="0"/>
          </a:p>
        </p:txBody>
      </p:sp>
      <p:sp>
        <p:nvSpPr>
          <p:cNvPr id="182" name="Oval 181">
            <a:extLst>
              <a:ext uri="{FF2B5EF4-FFF2-40B4-BE49-F238E27FC236}">
                <a16:creationId xmlns:a16="http://schemas.microsoft.com/office/drawing/2014/main" id="{D85E956D-716E-9D47-A89B-29674E9D2FC8}"/>
              </a:ext>
            </a:extLst>
          </p:cNvPr>
          <p:cNvSpPr>
            <a:spLocks noChangeAspect="1"/>
          </p:cNvSpPr>
          <p:nvPr/>
        </p:nvSpPr>
        <p:spPr>
          <a:xfrm>
            <a:off x="9257915" y="2842970"/>
            <a:ext cx="1188720" cy="118872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200" b="1" dirty="0"/>
              <a:t>69,012 (519)</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514985" y="4235495"/>
            <a:ext cx="1097280" cy="109728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200" b="1" dirty="0"/>
              <a:t>173,200 (-3,235)</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Cruise Ships</a:t>
            </a:r>
          </a:p>
          <a:p>
            <a:pPr algn="ctr"/>
            <a:r>
              <a:rPr lang="en-US" sz="1200" b="1"/>
              <a:t>55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a:t>
            </a:r>
          </a:p>
          <a:p>
            <a:pPr algn="ctr"/>
            <a:r>
              <a:rPr lang="en-US" sz="1150" b="1" dirty="0"/>
              <a:t>1,050,514 (16)</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a:t>Active Cases</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001436" y="1616441"/>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200" b="1" dirty="0"/>
              <a:t>1,662,557 (58,139)</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200" b="1" dirty="0"/>
              <a:t>230,307 (2,197)</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avLst/>
          </a:prstGeom>
          <a:noFill/>
        </p:spPr>
        <p:txBody>
          <a:bodyPr wrap="square" rtlCol="0">
            <a:spAutoFit/>
          </a:bodyPr>
          <a:lstStyle/>
          <a:p>
            <a:pPr algn="ctr"/>
            <a:r>
              <a:rPr lang="en-US" b="1" dirty="0">
                <a:solidFill>
                  <a:schemeClr val="accent1"/>
                </a:solidFill>
              </a:rPr>
              <a:t>Global: 8,114,928 (31,732)</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1CD08322-2E11-4E06-BFE2-30C2E533395E}"/>
              </a:ext>
            </a:extLst>
          </p:cNvPr>
          <p:cNvSpPr txBox="1"/>
          <p:nvPr/>
        </p:nvSpPr>
        <p:spPr>
          <a:xfrm>
            <a:off x="818310" y="5894931"/>
            <a:ext cx="4857409" cy="338554"/>
          </a:xfrm>
          <a:prstGeom prst="rect">
            <a:avLst/>
          </a:prstGeom>
          <a:noFill/>
        </p:spPr>
        <p:txBody>
          <a:bodyPr wrap="square" rtlCol="0">
            <a:spAutoFit/>
          </a:bodyPr>
          <a:lstStyle/>
          <a:p>
            <a:r>
              <a:rPr lang="en-US" sz="800">
                <a:solidFill>
                  <a:schemeClr val="bg2">
                    <a:lumMod val="75000"/>
                  </a:schemeClr>
                </a:solidFill>
              </a:rPr>
              <a:t>Reflects data as of 2100 hours the evening before the date of the situation report.</a:t>
            </a:r>
          </a:p>
          <a:p>
            <a:r>
              <a:rPr lang="en-US" sz="800">
                <a:solidFill>
                  <a:schemeClr val="bg2">
                    <a:lumMod val="75000"/>
                  </a:schemeClr>
                </a:solidFill>
              </a:rPr>
              <a:t>Data Source: Johns Hopkins University</a:t>
            </a:r>
          </a:p>
        </p:txBody>
      </p:sp>
    </p:spTree>
    <p:extLst>
      <p:ext uri="{BB962C8B-B14F-4D97-AF65-F5344CB8AC3E}">
        <p14:creationId xmlns:p14="http://schemas.microsoft.com/office/powerpoint/2010/main" val="166949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461641292"/>
              </p:ext>
            </p:extLst>
          </p:nvPr>
        </p:nvGraphicFramePr>
        <p:xfrm>
          <a:off x="839788" y="1380803"/>
          <a:ext cx="5212080" cy="4625731"/>
        </p:xfrm>
        <a:graphic>
          <a:graphicData uri="http://schemas.openxmlformats.org/drawingml/2006/table">
            <a:tbl>
              <a:tblPr firstRow="1" bandRow="1">
                <a:tableStyleId>{3B4B98B0-60AC-42C2-AFA5-B58CD77FA1E5}</a:tableStyleId>
              </a:tblPr>
              <a:tblGrid>
                <a:gridCol w="723198">
                  <a:extLst>
                    <a:ext uri="{9D8B030D-6E8A-4147-A177-3AD203B41FA5}">
                      <a16:colId xmlns:a16="http://schemas.microsoft.com/office/drawing/2014/main" val="2875121375"/>
                    </a:ext>
                  </a:extLst>
                </a:gridCol>
                <a:gridCol w="637954">
                  <a:extLst>
                    <a:ext uri="{9D8B030D-6E8A-4147-A177-3AD203B41FA5}">
                      <a16:colId xmlns:a16="http://schemas.microsoft.com/office/drawing/2014/main" val="71849793"/>
                    </a:ext>
                  </a:extLst>
                </a:gridCol>
                <a:gridCol w="999460">
                  <a:extLst>
                    <a:ext uri="{9D8B030D-6E8A-4147-A177-3AD203B41FA5}">
                      <a16:colId xmlns:a16="http://schemas.microsoft.com/office/drawing/2014/main" val="2692257280"/>
                    </a:ext>
                  </a:extLst>
                </a:gridCol>
                <a:gridCol w="903767">
                  <a:extLst>
                    <a:ext uri="{9D8B030D-6E8A-4147-A177-3AD203B41FA5}">
                      <a16:colId xmlns:a16="http://schemas.microsoft.com/office/drawing/2014/main" val="2381864057"/>
                    </a:ext>
                  </a:extLst>
                </a:gridCol>
                <a:gridCol w="574159">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9519">
                <a:tc>
                  <a:txBody>
                    <a:bodyPr/>
                    <a:lstStyle/>
                    <a:p>
                      <a:pPr algn="ctr"/>
                      <a:r>
                        <a:rPr lang="en-US" sz="100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Daily Change7-Day Av</a:t>
                      </a:r>
                    </a:p>
                  </a:txBody>
                  <a:tcPr/>
                </a:tc>
                <a:extLst>
                  <a:ext uri="{0D108BD9-81ED-4DB2-BD59-A6C34878D82A}">
                    <a16:rowId xmlns:a16="http://schemas.microsoft.com/office/drawing/2014/main" val="1341419186"/>
                  </a:ext>
                </a:extLst>
              </a:tr>
              <a:tr h="291709">
                <a:tc>
                  <a:txBody>
                    <a:bodyPr/>
                    <a:lstStyle/>
                    <a:p>
                      <a:pPr algn="l" fontAlgn="ctr"/>
                      <a:r>
                        <a:rPr lang="en-US" sz="1100" b="0" i="0" u="none" strike="noStrike">
                          <a:solidFill>
                            <a:srgbClr val="000000"/>
                          </a:solidFill>
                          <a:effectLst/>
                          <a:latin typeface="Calibri" panose="020F0502020204030204" pitchFamily="34" charset="0"/>
                        </a:rPr>
                        <a:t>US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3741972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6262379 (23405)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188698 (267)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19572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3.59%</a:t>
                      </a:r>
                    </a:p>
                  </a:txBody>
                  <a:tcPr marL="9525" marR="9525" marT="9525" marB="0" anchor="ctr"/>
                </a:tc>
                <a:extLst>
                  <a:ext uri="{0D108BD9-81ED-4DB2-BD59-A6C34878D82A}">
                    <a16:rowId xmlns:a16="http://schemas.microsoft.com/office/drawing/2014/main" val="2260173922"/>
                  </a:ext>
                </a:extLst>
              </a:tr>
              <a:tr h="291709">
                <a:tc>
                  <a:txBody>
                    <a:bodyPr/>
                    <a:lstStyle/>
                    <a:p>
                      <a:pPr algn="l" fontAlgn="ctr"/>
                      <a:r>
                        <a:rPr lang="en-US" sz="1100" b="0" i="0" u="none" strike="noStrike">
                          <a:solidFill>
                            <a:srgbClr val="000000"/>
                          </a:solidFill>
                          <a:effectLst/>
                          <a:latin typeface="Calibri" panose="020F0502020204030204" pitchFamily="34" charset="0"/>
                        </a:rPr>
                        <a:t>India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883697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4280422 (75809)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72775 (1133)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11.94%</a:t>
                      </a:r>
                    </a:p>
                  </a:txBody>
                  <a:tcPr marL="9525" marR="9525" marT="9525" marB="0" anchor="ctr"/>
                </a:tc>
                <a:extLst>
                  <a:ext uri="{0D108BD9-81ED-4DB2-BD59-A6C34878D82A}">
                    <a16:rowId xmlns:a16="http://schemas.microsoft.com/office/drawing/2014/main" val="1820816567"/>
                  </a:ext>
                </a:extLst>
              </a:tr>
              <a:tr h="291709">
                <a:tc>
                  <a:txBody>
                    <a:bodyPr/>
                    <a:lstStyle/>
                    <a:p>
                      <a:pPr algn="l" fontAlgn="ctr"/>
                      <a:r>
                        <a:rPr lang="en-US" sz="1100" b="0" i="0" u="none" strike="noStrike">
                          <a:solidFill>
                            <a:srgbClr val="000000"/>
                          </a:solidFill>
                          <a:effectLst/>
                          <a:latin typeface="Calibri" panose="020F0502020204030204" pitchFamily="34" charset="0"/>
                        </a:rPr>
                        <a:t>Brazil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471633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4147794 (10273)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126960 (310)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19488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4.75%</a:t>
                      </a:r>
                    </a:p>
                  </a:txBody>
                  <a:tcPr marL="9525" marR="9525" marT="9525" marB="0" anchor="ctr"/>
                </a:tc>
                <a:extLst>
                  <a:ext uri="{0D108BD9-81ED-4DB2-BD59-A6C34878D82A}">
                    <a16:rowId xmlns:a16="http://schemas.microsoft.com/office/drawing/2014/main" val="501154767"/>
                  </a:ext>
                </a:extLst>
              </a:tr>
              <a:tr h="291709">
                <a:tc>
                  <a:txBody>
                    <a:bodyPr/>
                    <a:lstStyle/>
                    <a:p>
                      <a:pPr algn="l" fontAlgn="ctr"/>
                      <a:r>
                        <a:rPr lang="en-US" sz="1100" b="0" i="0" u="none" strike="noStrike">
                          <a:solidFill>
                            <a:srgbClr val="000000"/>
                          </a:solidFill>
                          <a:effectLst/>
                          <a:latin typeface="Calibri" panose="020F0502020204030204" pitchFamily="34" charset="0"/>
                        </a:rPr>
                        <a:t>Spain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345657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525549 (26560)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29516 (98)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10.38%</a:t>
                      </a:r>
                    </a:p>
                  </a:txBody>
                  <a:tcPr marL="9525" marR="9525" marT="9525" marB="0" anchor="ctr"/>
                </a:tc>
                <a:extLst>
                  <a:ext uri="{0D108BD9-81ED-4DB2-BD59-A6C34878D82A}">
                    <a16:rowId xmlns:a16="http://schemas.microsoft.com/office/drawing/2014/main" val="2304375435"/>
                  </a:ext>
                </a:extLst>
              </a:tr>
              <a:tr h="253995">
                <a:tc>
                  <a:txBody>
                    <a:bodyPr/>
                    <a:lstStyle/>
                    <a:p>
                      <a:pPr algn="l" fontAlgn="ctr"/>
                      <a:r>
                        <a:rPr lang="en-US" sz="1100" b="0" i="0" u="none" strike="noStrike">
                          <a:solidFill>
                            <a:srgbClr val="000000"/>
                          </a:solidFill>
                          <a:effectLst/>
                          <a:latin typeface="Calibri" panose="020F0502020204030204" pitchFamily="34" charset="0"/>
                        </a:rPr>
                        <a:t>UK</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308594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351380 (2950)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41626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3.69%</a:t>
                      </a:r>
                    </a:p>
                  </a:txBody>
                  <a:tcPr marL="9525" marR="9525" marT="9525" marB="0" anchor="ctr"/>
                </a:tc>
                <a:extLst>
                  <a:ext uri="{0D108BD9-81ED-4DB2-BD59-A6C34878D82A}">
                    <a16:rowId xmlns:a16="http://schemas.microsoft.com/office/drawing/2014/main" val="3053803976"/>
                  </a:ext>
                </a:extLst>
              </a:tr>
              <a:tr h="291709">
                <a:tc>
                  <a:txBody>
                    <a:bodyPr/>
                    <a:lstStyle/>
                    <a:p>
                      <a:pPr algn="l" fontAlgn="ctr"/>
                      <a:r>
                        <a:rPr lang="en-US" sz="1100" b="0" i="0" u="none" strike="noStrike">
                          <a:solidFill>
                            <a:srgbClr val="000000"/>
                          </a:solidFill>
                          <a:effectLst/>
                          <a:latin typeface="Calibri" panose="020F0502020204030204" pitchFamily="34" charset="0"/>
                        </a:rPr>
                        <a:t>France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244184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348982 (19736)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30575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12.04%</a:t>
                      </a:r>
                    </a:p>
                  </a:txBody>
                  <a:tcPr marL="9525" marR="9525" marT="9525" marB="0" anchor="ctr"/>
                </a:tc>
                <a:extLst>
                  <a:ext uri="{0D108BD9-81ED-4DB2-BD59-A6C34878D82A}">
                    <a16:rowId xmlns:a16="http://schemas.microsoft.com/office/drawing/2014/main" val="4258874425"/>
                  </a:ext>
                </a:extLst>
              </a:tr>
              <a:tr h="291709">
                <a:tc>
                  <a:txBody>
                    <a:bodyPr/>
                    <a:lstStyle/>
                    <a:p>
                      <a:pPr algn="l" fontAlgn="ctr"/>
                      <a:r>
                        <a:rPr lang="en-US" sz="1100" b="0" i="0" u="none" strike="noStrike">
                          <a:solidFill>
                            <a:srgbClr val="000000"/>
                          </a:solidFill>
                          <a:effectLst/>
                          <a:latin typeface="Calibri" panose="020F0502020204030204" pitchFamily="34" charset="0"/>
                        </a:rPr>
                        <a:t>Russia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168519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1027334 (5106)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17818 (50)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2.95%</a:t>
                      </a:r>
                    </a:p>
                  </a:txBody>
                  <a:tcPr marL="9525" marR="9525" marT="9525" marB="0" anchor="ctr"/>
                </a:tc>
                <a:extLst>
                  <a:ext uri="{0D108BD9-81ED-4DB2-BD59-A6C34878D82A}">
                    <a16:rowId xmlns:a16="http://schemas.microsoft.com/office/drawing/2014/main" val="2021659586"/>
                  </a:ext>
                </a:extLst>
              </a:tr>
              <a:tr h="291709">
                <a:tc>
                  <a:txBody>
                    <a:bodyPr/>
                    <a:lstStyle/>
                    <a:p>
                      <a:pPr algn="l" fontAlgn="ctr"/>
                      <a:r>
                        <a:rPr lang="en-US" sz="1100" b="0" i="0" u="none" strike="noStrike">
                          <a:solidFill>
                            <a:srgbClr val="000000"/>
                          </a:solidFill>
                          <a:effectLst/>
                          <a:latin typeface="Calibri" panose="020F0502020204030204" pitchFamily="34" charset="0"/>
                        </a:rPr>
                        <a:t>Peru</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137888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689977 (6275)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29838 (151)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20921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5.50%</a:t>
                      </a:r>
                    </a:p>
                  </a:txBody>
                  <a:tcPr marL="9525" marR="9525" marT="9525" marB="0" anchor="ctr"/>
                </a:tc>
                <a:extLst>
                  <a:ext uri="{0D108BD9-81ED-4DB2-BD59-A6C34878D82A}">
                    <a16:rowId xmlns:a16="http://schemas.microsoft.com/office/drawing/2014/main" val="875041793"/>
                  </a:ext>
                </a:extLst>
              </a:tr>
              <a:tr h="291709">
                <a:tc>
                  <a:txBody>
                    <a:bodyPr/>
                    <a:lstStyle/>
                    <a:p>
                      <a:pPr algn="l" fontAlgn="ctr"/>
                      <a:r>
                        <a:rPr lang="en-US" sz="1100" b="0" i="0" u="none" strike="noStrike">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126880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666521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21412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13178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6.38%</a:t>
                      </a:r>
                    </a:p>
                  </a:txBody>
                  <a:tcPr marL="9525" marR="9525" marT="9525" marB="0" anchor="ctr"/>
                </a:tc>
                <a:extLst>
                  <a:ext uri="{0D108BD9-81ED-4DB2-BD59-A6C34878D82A}">
                    <a16:rowId xmlns:a16="http://schemas.microsoft.com/office/drawing/2014/main" val="860750229"/>
                  </a:ext>
                </a:extLst>
              </a:tr>
              <a:tr h="291709">
                <a:tc>
                  <a:txBody>
                    <a:bodyPr/>
                    <a:lstStyle/>
                    <a:p>
                      <a:pPr algn="l" fontAlgn="ctr"/>
                      <a:r>
                        <a:rPr lang="en-US" sz="1100" b="0" i="0" u="none" strike="noStrike">
                          <a:solidFill>
                            <a:srgbClr val="000000"/>
                          </a:solidFill>
                          <a:effectLst/>
                          <a:latin typeface="Calibri" panose="020F0502020204030204" pitchFamily="34" charset="0"/>
                        </a:rPr>
                        <a:t>Argentina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120490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488007 (9215)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10129 (270)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12.25%</a:t>
                      </a:r>
                    </a:p>
                  </a:txBody>
                  <a:tcPr marL="9525" marR="9525" marT="9525" marB="0" anchor="ctr"/>
                </a:tc>
                <a:extLst>
                  <a:ext uri="{0D108BD9-81ED-4DB2-BD59-A6C34878D82A}">
                    <a16:rowId xmlns:a16="http://schemas.microsoft.com/office/drawing/2014/main" val="561199492"/>
                  </a:ext>
                </a:extLst>
              </a:tr>
              <a:tr h="291709">
                <a:tc>
                  <a:txBody>
                    <a:bodyPr/>
                    <a:lstStyle/>
                    <a:p>
                      <a:pPr algn="l" fontAlgn="ctr"/>
                      <a:r>
                        <a:rPr lang="en-US" sz="1100" b="0" i="0" u="none" strike="noStrike">
                          <a:solidFill>
                            <a:srgbClr val="000000"/>
                          </a:solidFill>
                          <a:effectLst/>
                          <a:latin typeface="Calibri" panose="020F0502020204030204" pitchFamily="34" charset="0"/>
                        </a:rPr>
                        <a:t>Bangladesh</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98270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327359 (2202)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4516 (37)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3.79%</a:t>
                      </a:r>
                    </a:p>
                  </a:txBody>
                  <a:tcPr marL="9525" marR="9525" marT="9525" marB="0" anchor="ctr"/>
                </a:tc>
                <a:extLst>
                  <a:ext uri="{0D108BD9-81ED-4DB2-BD59-A6C34878D82A}">
                    <a16:rowId xmlns:a16="http://schemas.microsoft.com/office/drawing/2014/main" val="1150141736"/>
                  </a:ext>
                </a:extLst>
              </a:tr>
              <a:tr h="291709">
                <a:tc>
                  <a:txBody>
                    <a:bodyPr/>
                    <a:lstStyle/>
                    <a:p>
                      <a:pPr algn="l" fontAlgn="ctr"/>
                      <a:r>
                        <a:rPr lang="en-US" sz="1100" b="0" i="0" u="none" strike="noStrike">
                          <a:solidFill>
                            <a:srgbClr val="000000"/>
                          </a:solidFill>
                          <a:effectLst/>
                          <a:latin typeface="Calibri" panose="020F0502020204030204" pitchFamily="34" charset="0"/>
                        </a:rPr>
                        <a:t>Sweden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79721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85558 (573)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5837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a:t>
                      </a:r>
                    </a:p>
                  </a:txBody>
                  <a:tcPr marL="9525" marR="9525" marT="9525" marB="0" anchor="ctr"/>
                </a:tc>
                <a:extLst>
                  <a:ext uri="{0D108BD9-81ED-4DB2-BD59-A6C34878D82A}">
                    <a16:rowId xmlns:a16="http://schemas.microsoft.com/office/drawing/2014/main" val="3128620526"/>
                  </a:ext>
                </a:extLst>
              </a:tr>
              <a:tr h="291709">
                <a:tc>
                  <a:txBody>
                    <a:bodyPr/>
                    <a:lstStyle/>
                    <a:p>
                      <a:pPr algn="l" fontAlgn="ctr"/>
                      <a:r>
                        <a:rPr lang="en-US" sz="1100" b="0" i="0" u="none" strike="noStrike">
                          <a:solidFill>
                            <a:srgbClr val="000000"/>
                          </a:solidFill>
                          <a:effectLst/>
                          <a:latin typeface="Calibri" panose="020F0502020204030204" pitchFamily="34" charset="0"/>
                        </a:rPr>
                        <a:t>Ukraine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73608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141424 (2253)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2930 (32)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10.71%</a:t>
                      </a:r>
                    </a:p>
                  </a:txBody>
                  <a:tcPr marL="9525" marR="9525" marT="9525" marB="0" anchor="ctr"/>
                </a:tc>
                <a:extLst>
                  <a:ext uri="{0D108BD9-81ED-4DB2-BD59-A6C34878D82A}">
                    <a16:rowId xmlns:a16="http://schemas.microsoft.com/office/drawing/2014/main" val="231444997"/>
                  </a:ext>
                </a:extLst>
              </a:tr>
              <a:tr h="291709">
                <a:tc>
                  <a:txBody>
                    <a:bodyPr/>
                    <a:lstStyle/>
                    <a:p>
                      <a:pPr algn="l" fontAlgn="ctr"/>
                      <a:r>
                        <a:rPr lang="en-US" sz="1100" b="0" i="0" u="none" strike="noStrike" dirty="0">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69341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75584 (797)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6243 (0)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4409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364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5.89%</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2439839714"/>
              </p:ext>
            </p:extLst>
          </p:nvPr>
        </p:nvGraphicFramePr>
        <p:xfrm>
          <a:off x="6159500" y="1406923"/>
          <a:ext cx="5157789" cy="4620471"/>
        </p:xfrm>
        <a:graphic>
          <a:graphicData uri="http://schemas.openxmlformats.org/drawingml/2006/table">
            <a:tbl>
              <a:tblPr firstRow="1" bandRow="1">
                <a:tableStyleId>{3B4B98B0-60AC-42C2-AFA5-B58CD77FA1E5}</a:tableStyleId>
              </a:tblPr>
              <a:tblGrid>
                <a:gridCol w="806555">
                  <a:extLst>
                    <a:ext uri="{9D8B030D-6E8A-4147-A177-3AD203B41FA5}">
                      <a16:colId xmlns:a16="http://schemas.microsoft.com/office/drawing/2014/main" val="2875121375"/>
                    </a:ext>
                  </a:extLst>
                </a:gridCol>
                <a:gridCol w="565045">
                  <a:extLst>
                    <a:ext uri="{9D8B030D-6E8A-4147-A177-3AD203B41FA5}">
                      <a16:colId xmlns:a16="http://schemas.microsoft.com/office/drawing/2014/main" val="1992441260"/>
                    </a:ext>
                  </a:extLst>
                </a:gridCol>
                <a:gridCol w="868621">
                  <a:extLst>
                    <a:ext uri="{9D8B030D-6E8A-4147-A177-3AD203B41FA5}">
                      <a16:colId xmlns:a16="http://schemas.microsoft.com/office/drawing/2014/main" val="1200645635"/>
                    </a:ext>
                  </a:extLst>
                </a:gridCol>
                <a:gridCol w="797442">
                  <a:extLst>
                    <a:ext uri="{9D8B030D-6E8A-4147-A177-3AD203B41FA5}">
                      <a16:colId xmlns:a16="http://schemas.microsoft.com/office/drawing/2014/main" val="2037567880"/>
                    </a:ext>
                  </a:extLst>
                </a:gridCol>
                <a:gridCol w="646472">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a:solidFill>
                            <a:srgbClr val="000000"/>
                          </a:solidFill>
                          <a:effectLst/>
                          <a:latin typeface="Calibri" panose="020F0502020204030204" pitchFamily="34" charset="0"/>
                        </a:rPr>
                        <a:t>Belgium</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60284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88769 (402)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9909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3.70%</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a:solidFill>
                            <a:srgbClr val="000000"/>
                          </a:solidFill>
                          <a:effectLst/>
                          <a:latin typeface="Calibri" panose="020F0502020204030204" pitchFamily="34" charset="0"/>
                        </a:rPr>
                        <a:t>South Africa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57803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639362 (845)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15004 (115)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10755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1.74%</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a:solidFill>
                            <a:srgbClr val="000000"/>
                          </a:solidFill>
                          <a:effectLst/>
                          <a:latin typeface="Calibri" panose="020F0502020204030204" pitchFamily="34" charset="0"/>
                        </a:rPr>
                        <a:t>Iraq</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54236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264684 (4314)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7589 (77)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9.95%</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a:solidFill>
                            <a:srgbClr val="000000"/>
                          </a:solidFill>
                          <a:effectLst/>
                          <a:latin typeface="Calibri" panose="020F0502020204030204" pitchFamily="34" charset="0"/>
                        </a:rPr>
                        <a:t>Romania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51517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95897 (883)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3926 (33)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7.62%</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a:solidFill>
                            <a:srgbClr val="000000"/>
                          </a:solidFill>
                          <a:effectLst/>
                          <a:latin typeface="Calibri" panose="020F0502020204030204" pitchFamily="34" charset="0"/>
                        </a:rPr>
                        <a:t>Philippines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49931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238727 (1362)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3890 (15)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6.06%</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a:solidFill>
                            <a:srgbClr val="000000"/>
                          </a:solidFill>
                          <a:effectLst/>
                          <a:latin typeface="Calibri" panose="020F0502020204030204" pitchFamily="34" charset="0"/>
                        </a:rPr>
                        <a:t>Honduras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48963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64814 (50)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2023 (16)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4.70%</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a:solidFill>
                            <a:srgbClr val="000000"/>
                          </a:solidFill>
                          <a:effectLst/>
                          <a:latin typeface="Calibri" panose="020F0502020204030204" pitchFamily="34" charset="0"/>
                        </a:rPr>
                        <a:t>Indonesia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48207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196989 (2880)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8130 (105)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9.86%</a:t>
                      </a:r>
                    </a:p>
                  </a:txBody>
                  <a:tcPr marL="9525" marR="9525" marT="9525" marB="0" anchor="ctr"/>
                </a:tc>
                <a:extLst>
                  <a:ext uri="{0D108BD9-81ED-4DB2-BD59-A6C34878D82A}">
                    <a16:rowId xmlns:a16="http://schemas.microsoft.com/office/drawing/2014/main" val="2249641261"/>
                  </a:ext>
                </a:extLst>
              </a:tr>
              <a:tr h="291724">
                <a:tc>
                  <a:txBody>
                    <a:bodyPr/>
                    <a:lstStyle/>
                    <a:p>
                      <a:pPr algn="l" fontAlgn="ctr"/>
                      <a:r>
                        <a:rPr lang="en-US" sz="1100" b="0" i="0" u="none" strike="noStrike">
                          <a:solidFill>
                            <a:srgbClr val="000000"/>
                          </a:solidFill>
                          <a:effectLst/>
                          <a:latin typeface="Calibri" panose="020F0502020204030204" pitchFamily="34" charset="0"/>
                        </a:rPr>
                        <a:t>Bolivia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41400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121604 (835)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7054 (1656)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3.57%</a:t>
                      </a:r>
                    </a:p>
                  </a:txBody>
                  <a:tcPr marL="9525" marR="9525" marT="9525" marB="0" anchor="ctr"/>
                </a:tc>
                <a:extLst>
                  <a:ext uri="{0D108BD9-81ED-4DB2-BD59-A6C34878D82A}">
                    <a16:rowId xmlns:a16="http://schemas.microsoft.com/office/drawing/2014/main" val="1607305078"/>
                  </a:ext>
                </a:extLst>
              </a:tr>
              <a:tr h="292357">
                <a:tc>
                  <a:txBody>
                    <a:bodyPr/>
                    <a:lstStyle/>
                    <a:p>
                      <a:pPr algn="l" fontAlgn="ctr"/>
                      <a:r>
                        <a:rPr lang="en-US" sz="1100" b="0" i="0" u="none" strike="noStrike">
                          <a:solidFill>
                            <a:srgbClr val="000000"/>
                          </a:solidFill>
                          <a:effectLst/>
                          <a:latin typeface="Calibri" panose="020F0502020204030204" pitchFamily="34" charset="0"/>
                        </a:rPr>
                        <a:t>Mexico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38394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637509 (3486)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67781 (223)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4.94%</a:t>
                      </a:r>
                    </a:p>
                  </a:txBody>
                  <a:tcPr marL="9525" marR="9525" marT="9525" marB="0" anchor="ctr"/>
                </a:tc>
                <a:extLst>
                  <a:ext uri="{0D108BD9-81ED-4DB2-BD59-A6C34878D82A}">
                    <a16:rowId xmlns:a16="http://schemas.microsoft.com/office/drawing/2014/main" val="1079742823"/>
                  </a:ext>
                </a:extLst>
              </a:tr>
              <a:tr h="292433">
                <a:tc>
                  <a:txBody>
                    <a:bodyPr/>
                    <a:lstStyle/>
                    <a:p>
                      <a:pPr algn="l" fontAlgn="ctr"/>
                      <a:r>
                        <a:rPr lang="en-US" sz="1100" b="0" i="0" u="none" strike="noStrike">
                          <a:solidFill>
                            <a:srgbClr val="000000"/>
                          </a:solidFill>
                          <a:effectLst/>
                          <a:latin typeface="Calibri" panose="020F0502020204030204" pitchFamily="34" charset="0"/>
                        </a:rPr>
                        <a:t>Ethiopia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36926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59648 (976)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933 (15)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10.64%</a:t>
                      </a:r>
                    </a:p>
                  </a:txBody>
                  <a:tcPr marL="9525" marR="9525" marT="9525" marB="0" anchor="ctr"/>
                </a:tc>
                <a:extLst>
                  <a:ext uri="{0D108BD9-81ED-4DB2-BD59-A6C34878D82A}">
                    <a16:rowId xmlns:a16="http://schemas.microsoft.com/office/drawing/2014/main" val="3160297253"/>
                  </a:ext>
                </a:extLst>
              </a:tr>
              <a:tr h="253480">
                <a:tc>
                  <a:txBody>
                    <a:bodyPr/>
                    <a:lstStyle/>
                    <a:p>
                      <a:pPr algn="l" fontAlgn="ctr"/>
                      <a:r>
                        <a:rPr lang="en-US" sz="1100" b="0" i="0" u="none" strike="noStrike">
                          <a:solidFill>
                            <a:srgbClr val="000000"/>
                          </a:solidFill>
                          <a:effectLst/>
                          <a:latin typeface="Calibri" panose="020F0502020204030204" pitchFamily="34" charset="0"/>
                        </a:rPr>
                        <a:t>Puerto Rico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34898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35375 (842)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5.52%</a:t>
                      </a:r>
                    </a:p>
                  </a:txBody>
                  <a:tcPr marL="9525" marR="9525" marT="9525" marB="0" anchor="ctr"/>
                </a:tc>
                <a:extLst>
                  <a:ext uri="{0D108BD9-81ED-4DB2-BD59-A6C34878D82A}">
                    <a16:rowId xmlns:a16="http://schemas.microsoft.com/office/drawing/2014/main" val="695875928"/>
                  </a:ext>
                </a:extLst>
              </a:tr>
              <a:tr h="299413">
                <a:tc>
                  <a:txBody>
                    <a:bodyPr/>
                    <a:lstStyle/>
                    <a:p>
                      <a:pPr algn="l" fontAlgn="ctr"/>
                      <a:r>
                        <a:rPr lang="en-US" sz="1100" b="0" i="0" u="none" strike="noStrike">
                          <a:solidFill>
                            <a:srgbClr val="000000"/>
                          </a:solidFill>
                          <a:effectLst/>
                          <a:latin typeface="Calibri" panose="020F0502020204030204" pitchFamily="34" charset="0"/>
                        </a:rPr>
                        <a:t>Italy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32993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278784 (1150)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35553 (12)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3.08%</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a:solidFill>
                            <a:srgbClr val="000000"/>
                          </a:solidFill>
                          <a:effectLst/>
                          <a:latin typeface="Calibri" panose="020F0502020204030204" pitchFamily="34" charset="0"/>
                        </a:rPr>
                        <a:t>Serbia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31216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31941 (36)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725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1.44%</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dirty="0">
                          <a:solidFill>
                            <a:srgbClr val="000000"/>
                          </a:solidFill>
                          <a:effectLst/>
                          <a:latin typeface="Calibri" panose="020F0502020204030204" pitchFamily="34" charset="0"/>
                        </a:rPr>
                        <a:t>Iran</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30828</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388810 (2152)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22410 (117)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4618</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266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3.06%</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20222"/>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78300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287150788"/>
              </p:ext>
            </p:extLst>
          </p:nvPr>
        </p:nvGraphicFramePr>
        <p:xfrm>
          <a:off x="839788" y="1380803"/>
          <a:ext cx="5212080" cy="4663434"/>
        </p:xfrm>
        <a:graphic>
          <a:graphicData uri="http://schemas.openxmlformats.org/drawingml/2006/table">
            <a:tbl>
              <a:tblPr firstRow="1" bandRow="1">
                <a:tableStyleId>{3B4B98B0-60AC-42C2-AFA5-B58CD77FA1E5}</a:tableStyleId>
              </a:tblPr>
              <a:tblGrid>
                <a:gridCol w="797626">
                  <a:extLst>
                    <a:ext uri="{9D8B030D-6E8A-4147-A177-3AD203B41FA5}">
                      <a16:colId xmlns:a16="http://schemas.microsoft.com/office/drawing/2014/main" val="2875121375"/>
                    </a:ext>
                  </a:extLst>
                </a:gridCol>
                <a:gridCol w="612576">
                  <a:extLst>
                    <a:ext uri="{9D8B030D-6E8A-4147-A177-3AD203B41FA5}">
                      <a16:colId xmlns:a16="http://schemas.microsoft.com/office/drawing/2014/main" val="71849793"/>
                    </a:ext>
                  </a:extLst>
                </a:gridCol>
                <a:gridCol w="1046103">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82504">
                <a:tc>
                  <a:txBody>
                    <a:bodyPr/>
                    <a:lstStyle/>
                    <a:p>
                      <a:pPr algn="ctr"/>
                      <a:r>
                        <a:rPr lang="en-US" sz="100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Daily Change7-Day Av</a:t>
                      </a:r>
                    </a:p>
                  </a:txBody>
                  <a:tcPr/>
                </a:tc>
                <a:extLst>
                  <a:ext uri="{0D108BD9-81ED-4DB2-BD59-A6C34878D82A}">
                    <a16:rowId xmlns:a16="http://schemas.microsoft.com/office/drawing/2014/main" val="1341419186"/>
                  </a:ext>
                </a:extLst>
              </a:tr>
              <a:tr h="291495">
                <a:tc>
                  <a:txBody>
                    <a:bodyPr/>
                    <a:lstStyle/>
                    <a:p>
                      <a:pPr algn="l" fontAlgn="ctr"/>
                      <a:r>
                        <a:rPr lang="en-US" sz="1100" b="0" i="0" u="none" strike="noStrike">
                          <a:solidFill>
                            <a:srgbClr val="000000"/>
                          </a:solidFill>
                          <a:effectLst/>
                          <a:latin typeface="Calibri" panose="020F0502020204030204" pitchFamily="34" charset="0"/>
                        </a:rPr>
                        <a:t>Costa Rica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29187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48780 (1860)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510 (32)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13.52%</a:t>
                      </a:r>
                    </a:p>
                  </a:txBody>
                  <a:tcPr marL="9525" marR="9525" marT="9525" marB="0" anchor="ctr"/>
                </a:tc>
                <a:extLst>
                  <a:ext uri="{0D108BD9-81ED-4DB2-BD59-A6C34878D82A}">
                    <a16:rowId xmlns:a16="http://schemas.microsoft.com/office/drawing/2014/main" val="2260173922"/>
                  </a:ext>
                </a:extLst>
              </a:tr>
              <a:tr h="291495">
                <a:tc>
                  <a:txBody>
                    <a:bodyPr/>
                    <a:lstStyle/>
                    <a:p>
                      <a:pPr algn="l" fontAlgn="ctr"/>
                      <a:r>
                        <a:rPr lang="en-US" sz="1100" b="0" i="0" u="none" strike="noStrike">
                          <a:solidFill>
                            <a:srgbClr val="000000"/>
                          </a:solidFill>
                          <a:effectLst/>
                          <a:latin typeface="Calibri" panose="020F0502020204030204" pitchFamily="34" charset="0"/>
                        </a:rPr>
                        <a:t>Israel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27494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133975 (3331)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1026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14566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11.52%</a:t>
                      </a:r>
                    </a:p>
                  </a:txBody>
                  <a:tcPr marL="9525" marR="9525" marT="9525" marB="0" anchor="ctr"/>
                </a:tc>
                <a:extLst>
                  <a:ext uri="{0D108BD9-81ED-4DB2-BD59-A6C34878D82A}">
                    <a16:rowId xmlns:a16="http://schemas.microsoft.com/office/drawing/2014/main" val="1820816567"/>
                  </a:ext>
                </a:extLst>
              </a:tr>
              <a:tr h="291495">
                <a:tc>
                  <a:txBody>
                    <a:bodyPr/>
                    <a:lstStyle/>
                    <a:p>
                      <a:pPr algn="l" fontAlgn="ctr"/>
                      <a:r>
                        <a:rPr lang="en-US" sz="1100" b="0" i="0" u="none" strike="noStrike">
                          <a:solidFill>
                            <a:srgbClr val="000000"/>
                          </a:solidFill>
                          <a:effectLst/>
                          <a:latin typeface="Calibri" panose="020F0502020204030204" pitchFamily="34" charset="0"/>
                        </a:rPr>
                        <a:t>Panama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25232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97578 (535)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2099 (13)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22550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4.13%</a:t>
                      </a:r>
                    </a:p>
                  </a:txBody>
                  <a:tcPr marL="9525" marR="9525" marT="9525" marB="0" anchor="ctr"/>
                </a:tc>
                <a:extLst>
                  <a:ext uri="{0D108BD9-81ED-4DB2-BD59-A6C34878D82A}">
                    <a16:rowId xmlns:a16="http://schemas.microsoft.com/office/drawing/2014/main" val="501154767"/>
                  </a:ext>
                </a:extLst>
              </a:tr>
              <a:tr h="291495">
                <a:tc>
                  <a:txBody>
                    <a:bodyPr/>
                    <a:lstStyle/>
                    <a:p>
                      <a:pPr algn="l" fontAlgn="ctr"/>
                      <a:r>
                        <a:rPr lang="en-US" sz="1000" b="0" i="0" u="none" strike="noStrike" dirty="0">
                          <a:solidFill>
                            <a:srgbClr val="000000"/>
                          </a:solidFill>
                          <a:effectLst/>
                          <a:latin typeface="Calibri" panose="020F0502020204030204" pitchFamily="34" charset="0"/>
                        </a:rPr>
                        <a:t>Dominican Rep</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24806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99898 (565)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1864 (19)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4.92%</a:t>
                      </a:r>
                    </a:p>
                  </a:txBody>
                  <a:tcPr marL="9525" marR="9525" marT="9525" marB="0" anchor="ctr"/>
                </a:tc>
                <a:extLst>
                  <a:ext uri="{0D108BD9-81ED-4DB2-BD59-A6C34878D82A}">
                    <a16:rowId xmlns:a16="http://schemas.microsoft.com/office/drawing/2014/main" val="2304375435"/>
                  </a:ext>
                </a:extLst>
              </a:tr>
              <a:tr h="291495">
                <a:tc>
                  <a:txBody>
                    <a:bodyPr/>
                    <a:lstStyle/>
                    <a:p>
                      <a:pPr algn="l" fontAlgn="ctr"/>
                      <a:r>
                        <a:rPr lang="en-US" sz="1100" b="0" i="0" u="none" strike="noStrike">
                          <a:solidFill>
                            <a:srgbClr val="000000"/>
                          </a:solidFill>
                          <a:effectLst/>
                          <a:latin typeface="Calibri" panose="020F0502020204030204" pitchFamily="34" charset="0"/>
                        </a:rPr>
                        <a:t>Turkey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22627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281509 (1703)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6730 (57)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3.48%</a:t>
                      </a:r>
                    </a:p>
                  </a:txBody>
                  <a:tcPr marL="9525" marR="9525" marT="9525" marB="0" anchor="ctr"/>
                </a:tc>
                <a:extLst>
                  <a:ext uri="{0D108BD9-81ED-4DB2-BD59-A6C34878D82A}">
                    <a16:rowId xmlns:a16="http://schemas.microsoft.com/office/drawing/2014/main" val="3053803976"/>
                  </a:ext>
                </a:extLst>
              </a:tr>
              <a:tr h="291495">
                <a:tc>
                  <a:txBody>
                    <a:bodyPr/>
                    <a:lstStyle/>
                    <a:p>
                      <a:pPr algn="l" fontAlgn="ctr"/>
                      <a:r>
                        <a:rPr lang="en-US" sz="11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19726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321456 (768)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4107 (26)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9207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1.49%</a:t>
                      </a:r>
                    </a:p>
                  </a:txBody>
                  <a:tcPr marL="9525" marR="9525" marT="9525" marB="0" anchor="ctr"/>
                </a:tc>
                <a:extLst>
                  <a:ext uri="{0D108BD9-81ED-4DB2-BD59-A6C34878D82A}">
                    <a16:rowId xmlns:a16="http://schemas.microsoft.com/office/drawing/2014/main" val="4258874425"/>
                  </a:ext>
                </a:extLst>
              </a:tr>
              <a:tr h="291495">
                <a:tc>
                  <a:txBody>
                    <a:bodyPr/>
                    <a:lstStyle/>
                    <a:p>
                      <a:pPr algn="l" fontAlgn="ctr"/>
                      <a:r>
                        <a:rPr lang="en-US" sz="11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18591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253626 (1898)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9331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3.00%</a:t>
                      </a:r>
                    </a:p>
                  </a:txBody>
                  <a:tcPr marL="9525" marR="9525" marT="9525" marB="0" anchor="ctr"/>
                </a:tc>
                <a:extLst>
                  <a:ext uri="{0D108BD9-81ED-4DB2-BD59-A6C34878D82A}">
                    <a16:rowId xmlns:a16="http://schemas.microsoft.com/office/drawing/2014/main" val="2021659586"/>
                  </a:ext>
                </a:extLst>
              </a:tr>
              <a:tr h="291495">
                <a:tc>
                  <a:txBody>
                    <a:bodyPr/>
                    <a:lstStyle/>
                    <a:p>
                      <a:pPr algn="l" fontAlgn="ctr"/>
                      <a:r>
                        <a:rPr lang="en-US" sz="1100" b="0" i="0" u="none" strike="noStrike">
                          <a:solidFill>
                            <a:srgbClr val="000000"/>
                          </a:solidFill>
                          <a:effectLst/>
                          <a:latin typeface="Calibri" panose="020F0502020204030204" pitchFamily="34" charset="0"/>
                        </a:rPr>
                        <a:t>Chile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16905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424274 (1764)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11652 (60)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22159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2.62%</a:t>
                      </a:r>
                    </a:p>
                  </a:txBody>
                  <a:tcPr marL="9525" marR="9525" marT="9525" marB="0" anchor="ctr"/>
                </a:tc>
                <a:extLst>
                  <a:ext uri="{0D108BD9-81ED-4DB2-BD59-A6C34878D82A}">
                    <a16:rowId xmlns:a16="http://schemas.microsoft.com/office/drawing/2014/main" val="875041793"/>
                  </a:ext>
                </a:extLst>
              </a:tr>
              <a:tr h="291495">
                <a:tc>
                  <a:txBody>
                    <a:bodyPr/>
                    <a:lstStyle/>
                    <a:p>
                      <a:pPr algn="l" fontAlgn="ctr"/>
                      <a:r>
                        <a:rPr lang="en-US" sz="1100" b="0" i="0" u="none" strike="noStrike">
                          <a:solidFill>
                            <a:srgbClr val="000000"/>
                          </a:solidFill>
                          <a:effectLst/>
                          <a:latin typeface="Calibri" panose="020F0502020204030204" pitchFamily="34" charset="0"/>
                        </a:rPr>
                        <a:t>Libya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16412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18834 (1085)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296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22.35%</a:t>
                      </a:r>
                    </a:p>
                  </a:txBody>
                  <a:tcPr marL="9525" marR="9525" marT="9525" marB="0" anchor="ctr"/>
                </a:tc>
                <a:extLst>
                  <a:ext uri="{0D108BD9-81ED-4DB2-BD59-A6C34878D82A}">
                    <a16:rowId xmlns:a16="http://schemas.microsoft.com/office/drawing/2014/main" val="860750229"/>
                  </a:ext>
                </a:extLst>
              </a:tr>
              <a:tr h="291495">
                <a:tc>
                  <a:txBody>
                    <a:bodyPr/>
                    <a:lstStyle/>
                    <a:p>
                      <a:pPr algn="l" fontAlgn="ctr"/>
                      <a:r>
                        <a:rPr lang="en-US" sz="1100" b="0" i="0" u="none" strike="noStrike">
                          <a:solidFill>
                            <a:srgbClr val="000000"/>
                          </a:solidFill>
                          <a:effectLst/>
                          <a:latin typeface="Calibri" panose="020F0502020204030204" pitchFamily="34" charset="0"/>
                        </a:rPr>
                        <a:t>Morocco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16290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73780 (1386)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1394 (33)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13.55%</a:t>
                      </a:r>
                    </a:p>
                  </a:txBody>
                  <a:tcPr marL="9525" marR="9525" marT="9525" marB="0" anchor="ctr"/>
                </a:tc>
                <a:extLst>
                  <a:ext uri="{0D108BD9-81ED-4DB2-BD59-A6C34878D82A}">
                    <a16:rowId xmlns:a16="http://schemas.microsoft.com/office/drawing/2014/main" val="561199492"/>
                  </a:ext>
                </a:extLst>
              </a:tr>
              <a:tr h="291495">
                <a:tc>
                  <a:txBody>
                    <a:bodyPr/>
                    <a:lstStyle/>
                    <a:p>
                      <a:pPr algn="l" fontAlgn="ctr"/>
                      <a:r>
                        <a:rPr lang="en-US" sz="1100" b="0" i="0" u="none" strike="noStrike">
                          <a:solidFill>
                            <a:srgbClr val="000000"/>
                          </a:solidFill>
                          <a:effectLst/>
                          <a:latin typeface="Calibri" panose="020F0502020204030204" pitchFamily="34" charset="0"/>
                        </a:rPr>
                        <a:t>Nepal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16259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47236 (979)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300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14.20%</a:t>
                      </a:r>
                    </a:p>
                  </a:txBody>
                  <a:tcPr marL="9525" marR="9525" marT="9525" marB="0" anchor="ctr"/>
                </a:tc>
                <a:extLst>
                  <a:ext uri="{0D108BD9-81ED-4DB2-BD59-A6C34878D82A}">
                    <a16:rowId xmlns:a16="http://schemas.microsoft.com/office/drawing/2014/main" val="1150141736"/>
                  </a:ext>
                </a:extLst>
              </a:tr>
              <a:tr h="291495">
                <a:tc>
                  <a:txBody>
                    <a:bodyPr/>
                    <a:lstStyle/>
                    <a:p>
                      <a:pPr algn="l" fontAlgn="ctr"/>
                      <a:r>
                        <a:rPr lang="en-US" sz="1100" b="0" i="0" u="none" strike="noStrike">
                          <a:solidFill>
                            <a:srgbClr val="000000"/>
                          </a:solidFill>
                          <a:effectLst/>
                          <a:latin typeface="Calibri" panose="020F0502020204030204" pitchFamily="34" charset="0"/>
                        </a:rPr>
                        <a:t>Portugal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60507 (249)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1843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3.74%</a:t>
                      </a:r>
                    </a:p>
                  </a:txBody>
                  <a:tcPr marL="9525" marR="9525" marT="9525" marB="0" anchor="ctr"/>
                </a:tc>
                <a:extLst>
                  <a:ext uri="{0D108BD9-81ED-4DB2-BD59-A6C34878D82A}">
                    <a16:rowId xmlns:a16="http://schemas.microsoft.com/office/drawing/2014/main" val="3128620526"/>
                  </a:ext>
                </a:extLst>
              </a:tr>
              <a:tr h="291495">
                <a:tc>
                  <a:txBody>
                    <a:bodyPr/>
                    <a:lstStyle/>
                    <a:p>
                      <a:pPr algn="l" fontAlgn="ctr"/>
                      <a:r>
                        <a:rPr lang="en-US" sz="1100" b="0" i="0" u="none" strike="noStrike">
                          <a:solidFill>
                            <a:srgbClr val="000000"/>
                          </a:solidFill>
                          <a:effectLst/>
                          <a:latin typeface="Calibri" panose="020F0502020204030204" pitchFamily="34" charset="0"/>
                        </a:rPr>
                        <a:t>Egypt</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15492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100041 (178)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5541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0.93%</a:t>
                      </a:r>
                    </a:p>
                  </a:txBody>
                  <a:tcPr marL="9525" marR="9525" marT="9525" marB="0" anchor="ctr"/>
                </a:tc>
                <a:extLst>
                  <a:ext uri="{0D108BD9-81ED-4DB2-BD59-A6C34878D82A}">
                    <a16:rowId xmlns:a16="http://schemas.microsoft.com/office/drawing/2014/main" val="231444997"/>
                  </a:ext>
                </a:extLst>
              </a:tr>
              <a:tr h="291495">
                <a:tc>
                  <a:txBody>
                    <a:bodyPr/>
                    <a:lstStyle/>
                    <a:p>
                      <a:pPr algn="l" fontAlgn="ctr"/>
                      <a:r>
                        <a:rPr lang="en-US" sz="1100" b="0" i="0" u="none" strike="noStrike" dirty="0">
                          <a:solidFill>
                            <a:srgbClr val="000000"/>
                          </a:solidFill>
                          <a:effectLst/>
                          <a:latin typeface="Calibri" panose="020F0502020204030204" pitchFamily="34" charset="0"/>
                        </a:rPr>
                        <a:t>Lebanon</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14196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20826 (400)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200 (9)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3054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14.64%</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3189024063"/>
              </p:ext>
            </p:extLst>
          </p:nvPr>
        </p:nvGraphicFramePr>
        <p:xfrm>
          <a:off x="6159500" y="1406923"/>
          <a:ext cx="5157789" cy="4633734"/>
        </p:xfrm>
        <a:graphic>
          <a:graphicData uri="http://schemas.openxmlformats.org/drawingml/2006/table">
            <a:tbl>
              <a:tblPr firstRow="1" bandRow="1">
                <a:tableStyleId>{3B4B98B0-60AC-42C2-AFA5-B58CD77FA1E5}</a:tableStyleId>
              </a:tblPr>
              <a:tblGrid>
                <a:gridCol w="974947">
                  <a:extLst>
                    <a:ext uri="{9D8B030D-6E8A-4147-A177-3AD203B41FA5}">
                      <a16:colId xmlns:a16="http://schemas.microsoft.com/office/drawing/2014/main" val="2875121375"/>
                    </a:ext>
                  </a:extLst>
                </a:gridCol>
                <a:gridCol w="563525">
                  <a:extLst>
                    <a:ext uri="{9D8B030D-6E8A-4147-A177-3AD203B41FA5}">
                      <a16:colId xmlns:a16="http://schemas.microsoft.com/office/drawing/2014/main" val="1992441260"/>
                    </a:ext>
                  </a:extLst>
                </a:gridCol>
                <a:gridCol w="850605">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49468">
                <a:tc>
                  <a:txBody>
                    <a:bodyPr/>
                    <a:lstStyle/>
                    <a:p>
                      <a:pPr marL="0" algn="ctr" defTabSz="914400" rtl="0" eaLnBrk="1" latinLnBrk="0" hangingPunct="1"/>
                      <a:r>
                        <a:rPr lang="en-US" sz="1000" b="1" kern="120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a:solidFill>
                            <a:srgbClr val="000000"/>
                          </a:solidFill>
                          <a:effectLst/>
                          <a:latin typeface="Calibri" panose="020F0502020204030204" pitchFamily="34" charset="0"/>
                        </a:rPr>
                        <a:t>Poland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13889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71126 (302)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2124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4.50%</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a:solidFill>
                            <a:srgbClr val="000000"/>
                          </a:solidFill>
                          <a:effectLst/>
                          <a:latin typeface="Calibri" panose="020F0502020204030204" pitchFamily="34" charset="0"/>
                        </a:rPr>
                        <a:t>Kenya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13296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35205 (102)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599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2.53%</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a:solidFill>
                            <a:srgbClr val="000000"/>
                          </a:solidFill>
                          <a:effectLst/>
                          <a:latin typeface="Calibri" panose="020F0502020204030204" pitchFamily="34" charset="0"/>
                        </a:rPr>
                        <a:t>Algeria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46653 (289)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1562 (6)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3.90%</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a:solidFill>
                            <a:srgbClr val="000000"/>
                          </a:solidFill>
                          <a:effectLst/>
                          <a:latin typeface="Calibri" panose="020F0502020204030204" pitchFamily="34" charset="0"/>
                        </a:rPr>
                        <a:t>Paraguay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23353 (867)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449 (14)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21.47%</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a:solidFill>
                            <a:srgbClr val="000000"/>
                          </a:solidFill>
                          <a:effectLst/>
                          <a:latin typeface="Calibri" panose="020F0502020204030204" pitchFamily="34" charset="0"/>
                        </a:rPr>
                        <a:t>Moldova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11182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40055 (258)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1074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7.11%</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a:solidFill>
                            <a:srgbClr val="000000"/>
                          </a:solidFill>
                          <a:effectLst/>
                          <a:latin typeface="Calibri" panose="020F0502020204030204" pitchFamily="34" charset="0"/>
                        </a:rPr>
                        <a:t>Nigeria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55160 (155)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1061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a:solidFill>
                            <a:srgbClr val="000000"/>
                          </a:solidFill>
                          <a:effectLst/>
                          <a:latin typeface="Calibri" panose="020F0502020204030204" pitchFamily="34" charset="0"/>
                        </a:rPr>
                        <a:t>Venezuela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54350 (1061)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436 (8)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12.13%</a:t>
                      </a:r>
                    </a:p>
                  </a:txBody>
                  <a:tcPr marL="9525" marR="9525" marT="9525" marB="0" anchor="ctr"/>
                </a:tc>
                <a:extLst>
                  <a:ext uri="{0D108BD9-81ED-4DB2-BD59-A6C34878D82A}">
                    <a16:rowId xmlns:a16="http://schemas.microsoft.com/office/drawing/2014/main" val="2249641261"/>
                  </a:ext>
                </a:extLst>
              </a:tr>
              <a:tr h="286446">
                <a:tc>
                  <a:txBody>
                    <a:bodyPr/>
                    <a:lstStyle/>
                    <a:p>
                      <a:pPr algn="l" fontAlgn="ctr"/>
                      <a:r>
                        <a:rPr lang="en-US" sz="1100" b="0" i="0" u="none" strike="noStrike">
                          <a:solidFill>
                            <a:srgbClr val="000000"/>
                          </a:solidFill>
                          <a:effectLst/>
                          <a:latin typeface="Calibri" panose="020F0502020204030204" pitchFamily="34" charset="0"/>
                        </a:rPr>
                        <a:t>Greece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11663 (139)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289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9.77%</a:t>
                      </a:r>
                    </a:p>
                  </a:txBody>
                  <a:tcPr marL="9525" marR="9525" marT="9525" marB="0" anchor="ctr"/>
                </a:tc>
                <a:extLst>
                  <a:ext uri="{0D108BD9-81ED-4DB2-BD59-A6C34878D82A}">
                    <a16:rowId xmlns:a16="http://schemas.microsoft.com/office/drawing/2014/main" val="1607305078"/>
                  </a:ext>
                </a:extLst>
              </a:tr>
              <a:tr h="326589">
                <a:tc>
                  <a:txBody>
                    <a:bodyPr/>
                    <a:lstStyle/>
                    <a:p>
                      <a:pPr algn="l" fontAlgn="ctr"/>
                      <a:r>
                        <a:rPr lang="en-US" sz="1100" b="0" i="0" u="none" strike="noStrike">
                          <a:solidFill>
                            <a:srgbClr val="000000"/>
                          </a:solidFill>
                          <a:effectLst/>
                          <a:latin typeface="Calibri" panose="020F0502020204030204" pitchFamily="34" charset="0"/>
                        </a:rPr>
                        <a:t>El Salvador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26413 (105)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764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2.25%</a:t>
                      </a:r>
                    </a:p>
                  </a:txBody>
                  <a:tcPr marL="9525" marR="9525" marT="9525" marB="0" anchor="ctr"/>
                </a:tc>
                <a:extLst>
                  <a:ext uri="{0D108BD9-81ED-4DB2-BD59-A6C34878D82A}">
                    <a16:rowId xmlns:a16="http://schemas.microsoft.com/office/drawing/2014/main" val="1079742823"/>
                  </a:ext>
                </a:extLst>
              </a:tr>
              <a:tr h="286446">
                <a:tc>
                  <a:txBody>
                    <a:bodyPr/>
                    <a:lstStyle/>
                    <a:p>
                      <a:pPr algn="l" fontAlgn="ctr"/>
                      <a:r>
                        <a:rPr lang="en-US" sz="1000" b="0" i="0" u="none" strike="noStrike" dirty="0">
                          <a:solidFill>
                            <a:srgbClr val="000000"/>
                          </a:solidFill>
                          <a:effectLst/>
                          <a:latin typeface="Calibri" panose="020F0502020204030204" pitchFamily="34" charset="0"/>
                        </a:rPr>
                        <a:t>West Bank &amp; Gaza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26779 (652)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184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13.06%</a:t>
                      </a:r>
                    </a:p>
                  </a:txBody>
                  <a:tcPr marL="9525" marR="9525" marT="9525" marB="0" anchor="ctr"/>
                </a:tc>
                <a:extLst>
                  <a:ext uri="{0D108BD9-81ED-4DB2-BD59-A6C34878D82A}">
                    <a16:rowId xmlns:a16="http://schemas.microsoft.com/office/drawing/2014/main" val="3160297253"/>
                  </a:ext>
                </a:extLst>
              </a:tr>
              <a:tr h="286446">
                <a:tc>
                  <a:txBody>
                    <a:bodyPr/>
                    <a:lstStyle/>
                    <a:p>
                      <a:pPr algn="l" fontAlgn="ctr"/>
                      <a:r>
                        <a:rPr lang="en-US" sz="1100" b="0" i="0" u="none" strike="noStrike">
                          <a:solidFill>
                            <a:srgbClr val="000000"/>
                          </a:solidFill>
                          <a:effectLst/>
                          <a:latin typeface="Calibri" panose="020F0502020204030204" pitchFamily="34" charset="0"/>
                        </a:rPr>
                        <a:t>Kuwait</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90387 (805)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546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21108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5.06%</a:t>
                      </a:r>
                    </a:p>
                  </a:txBody>
                  <a:tcPr marL="9525" marR="9525" marT="9525" marB="0" anchor="ctr"/>
                </a:tc>
                <a:extLst>
                  <a:ext uri="{0D108BD9-81ED-4DB2-BD59-A6C34878D82A}">
                    <a16:rowId xmlns:a16="http://schemas.microsoft.com/office/drawing/2014/main" val="695875928"/>
                  </a:ext>
                </a:extLst>
              </a:tr>
              <a:tr h="286446">
                <a:tc>
                  <a:txBody>
                    <a:bodyPr/>
                    <a:lstStyle/>
                    <a:p>
                      <a:pPr algn="l" fontAlgn="ctr"/>
                      <a:r>
                        <a:rPr lang="en-US" sz="11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72213 (295)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1377 (11)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4.42%</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a:solidFill>
                            <a:srgbClr val="000000"/>
                          </a:solidFill>
                          <a:effectLst/>
                          <a:latin typeface="Calibri" panose="020F0502020204030204" pitchFamily="34" charset="0"/>
                        </a:rPr>
                        <a:t>Czechia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28716 (560)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437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12.53%</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dirty="0">
                          <a:solidFill>
                            <a:srgbClr val="000000"/>
                          </a:solidFill>
                          <a:effectLst/>
                          <a:latin typeface="Calibri" panose="020F0502020204030204" pitchFamily="34" charset="0"/>
                        </a:rPr>
                        <a:t>Guatemala</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8382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77828 (145)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2862 (10)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4330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159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3.77%</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74246"/>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245454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239489344"/>
              </p:ext>
            </p:extLst>
          </p:nvPr>
        </p:nvGraphicFramePr>
        <p:xfrm>
          <a:off x="839788" y="1380803"/>
          <a:ext cx="5212080" cy="2789878"/>
        </p:xfrm>
        <a:graphic>
          <a:graphicData uri="http://schemas.openxmlformats.org/drawingml/2006/table">
            <a:tbl>
              <a:tblPr firstRow="1" bandRow="1">
                <a:tableStyleId>{3B4B98B0-60AC-42C2-AFA5-B58CD77FA1E5}</a:tableStyleId>
              </a:tblPr>
              <a:tblGrid>
                <a:gridCol w="978379">
                  <a:extLst>
                    <a:ext uri="{9D8B030D-6E8A-4147-A177-3AD203B41FA5}">
                      <a16:colId xmlns:a16="http://schemas.microsoft.com/office/drawing/2014/main" val="2875121375"/>
                    </a:ext>
                  </a:extLst>
                </a:gridCol>
                <a:gridCol w="563526">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8680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606427">
                <a:tc>
                  <a:txBody>
                    <a:bodyPr/>
                    <a:lstStyle/>
                    <a:p>
                      <a:pPr algn="ctr"/>
                      <a:r>
                        <a:rPr lang="en-US" sz="100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Daily Change7-Day Av</a:t>
                      </a:r>
                    </a:p>
                  </a:txBody>
                  <a:tcPr/>
                </a:tc>
                <a:extLst>
                  <a:ext uri="{0D108BD9-81ED-4DB2-BD59-A6C34878D82A}">
                    <a16:rowId xmlns:a16="http://schemas.microsoft.com/office/drawing/2014/main" val="1341419186"/>
                  </a:ext>
                </a:extLst>
              </a:tr>
              <a:tr h="351933">
                <a:tc>
                  <a:txBody>
                    <a:bodyPr/>
                    <a:lstStyle/>
                    <a:p>
                      <a:pPr algn="l" fontAlgn="ctr"/>
                      <a:r>
                        <a:rPr lang="en-US" sz="1100" b="0" i="0" u="none" strike="noStrike">
                          <a:solidFill>
                            <a:srgbClr val="000000"/>
                          </a:solidFill>
                          <a:effectLst/>
                          <a:latin typeface="Calibri" panose="020F0502020204030204" pitchFamily="34" charset="0"/>
                        </a:rPr>
                        <a:t>Ecuador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8274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110092 (-7953)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10576 (3852)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-3.83%</a:t>
                      </a:r>
                    </a:p>
                  </a:txBody>
                  <a:tcPr marL="9525" marR="9525" marT="9525" marB="0" anchor="ctr"/>
                </a:tc>
                <a:extLst>
                  <a:ext uri="{0D108BD9-81ED-4DB2-BD59-A6C34878D82A}">
                    <a16:rowId xmlns:a16="http://schemas.microsoft.com/office/drawing/2014/main" val="2260173922"/>
                  </a:ext>
                </a:extLst>
              </a:tr>
              <a:tr h="305253">
                <a:tc>
                  <a:txBody>
                    <a:bodyPr/>
                    <a:lstStyle/>
                    <a:p>
                      <a:pPr algn="l" fontAlgn="ctr"/>
                      <a:r>
                        <a:rPr lang="en-US" sz="1100" b="0" i="0" u="none" strike="noStrike">
                          <a:solidFill>
                            <a:srgbClr val="000000"/>
                          </a:solidFill>
                          <a:effectLst/>
                          <a:latin typeface="Calibri" panose="020F0502020204030204" pitchFamily="34" charset="0"/>
                        </a:rPr>
                        <a:t>UAE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7531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74454 (470)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390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4.90%</a:t>
                      </a:r>
                    </a:p>
                  </a:txBody>
                  <a:tcPr marL="9525" marR="9525" marT="9525" marB="0" anchor="ctr"/>
                </a:tc>
                <a:extLst>
                  <a:ext uri="{0D108BD9-81ED-4DB2-BD59-A6C34878D82A}">
                    <a16:rowId xmlns:a16="http://schemas.microsoft.com/office/drawing/2014/main" val="1820816567"/>
                  </a:ext>
                </a:extLst>
              </a:tr>
              <a:tr h="305253">
                <a:tc>
                  <a:txBody>
                    <a:bodyPr/>
                    <a:lstStyle/>
                    <a:p>
                      <a:pPr algn="l" fontAlgn="ctr"/>
                      <a:r>
                        <a:rPr lang="en-US" sz="1100" b="0" i="0" u="none" strike="noStrike">
                          <a:solidFill>
                            <a:srgbClr val="000000"/>
                          </a:solidFill>
                          <a:effectLst/>
                          <a:latin typeface="Calibri" panose="020F0502020204030204" pitchFamily="34" charset="0"/>
                        </a:rPr>
                        <a:t>Pakistan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299233 (330)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6350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501154767"/>
                  </a:ext>
                </a:extLst>
              </a:tr>
              <a:tr h="305253">
                <a:tc>
                  <a:txBody>
                    <a:bodyPr/>
                    <a:lstStyle/>
                    <a:p>
                      <a:pPr algn="l" fontAlgn="ctr"/>
                      <a:r>
                        <a:rPr lang="en-US" sz="1100" b="0" i="0" u="none" strike="noStrike">
                          <a:solidFill>
                            <a:srgbClr val="000000"/>
                          </a:solidFill>
                          <a:effectLst/>
                          <a:latin typeface="Calibri" panose="020F0502020204030204" pitchFamily="34" charset="0"/>
                        </a:rPr>
                        <a:t>Canada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134295 (405)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9196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2.14%</a:t>
                      </a:r>
                    </a:p>
                  </a:txBody>
                  <a:tcPr marL="9525" marR="9525" marT="9525" marB="0" anchor="ctr"/>
                </a:tc>
                <a:extLst>
                  <a:ext uri="{0D108BD9-81ED-4DB2-BD59-A6C34878D82A}">
                    <a16:rowId xmlns:a16="http://schemas.microsoft.com/office/drawing/2014/main" val="2304375435"/>
                  </a:ext>
                </a:extLst>
              </a:tr>
              <a:tr h="305253">
                <a:tc>
                  <a:txBody>
                    <a:bodyPr/>
                    <a:lstStyle/>
                    <a:p>
                      <a:pPr algn="l" fontAlgn="ctr"/>
                      <a:r>
                        <a:rPr lang="en-US" sz="1100" b="0" i="0" u="none" strike="noStrike">
                          <a:solidFill>
                            <a:srgbClr val="000000"/>
                          </a:solidFill>
                          <a:effectLst/>
                          <a:latin typeface="Calibri" panose="020F0502020204030204" pitchFamily="34" charset="0"/>
                        </a:rPr>
                        <a:t>Afghanistan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38494 (96)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1415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0.77%</a:t>
                      </a:r>
                    </a:p>
                  </a:txBody>
                  <a:tcPr marL="9525" marR="9525" marT="9525" marB="0" anchor="ctr"/>
                </a:tc>
                <a:extLst>
                  <a:ext uri="{0D108BD9-81ED-4DB2-BD59-A6C34878D82A}">
                    <a16:rowId xmlns:a16="http://schemas.microsoft.com/office/drawing/2014/main" val="3053803976"/>
                  </a:ext>
                </a:extLst>
              </a:tr>
              <a:tr h="305253">
                <a:tc>
                  <a:txBody>
                    <a:bodyPr/>
                    <a:lstStyle/>
                    <a:p>
                      <a:pPr algn="l" fontAlgn="ctr"/>
                      <a:r>
                        <a:rPr lang="en-US" sz="1100" b="0" i="0" u="none" strike="noStrike">
                          <a:solidFill>
                            <a:srgbClr val="000000"/>
                          </a:solidFill>
                          <a:effectLst/>
                          <a:latin typeface="Calibri" panose="020F0502020204030204" pitchFamily="34" charset="0"/>
                        </a:rPr>
                        <a:t>Bosnia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21660 (100)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664 (9)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6.58%</a:t>
                      </a:r>
                    </a:p>
                  </a:txBody>
                  <a:tcPr marL="9525" marR="9525" marT="9525" marB="0" anchor="ctr"/>
                </a:tc>
                <a:extLst>
                  <a:ext uri="{0D108BD9-81ED-4DB2-BD59-A6C34878D82A}">
                    <a16:rowId xmlns:a16="http://schemas.microsoft.com/office/drawing/2014/main" val="4258874425"/>
                  </a:ext>
                </a:extLst>
              </a:tr>
              <a:tr h="305253">
                <a:tc>
                  <a:txBody>
                    <a:bodyPr/>
                    <a:lstStyle/>
                    <a:p>
                      <a:pPr algn="l" fontAlgn="ctr"/>
                      <a:r>
                        <a:rPr lang="en-US" sz="1100" b="0" i="0" u="none" strike="noStrike">
                          <a:solidFill>
                            <a:srgbClr val="000000"/>
                          </a:solidFill>
                          <a:effectLst/>
                          <a:latin typeface="Calibri" panose="020F0502020204030204" pitchFamily="34" charset="0"/>
                        </a:rPr>
                        <a:t>Sudan</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5874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13437 (0)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833 (0)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305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1.85%</a:t>
                      </a:r>
                    </a:p>
                  </a:txBody>
                  <a:tcPr marL="9525" marR="9525" marT="9525" marB="0" anchor="ctr"/>
                </a:tc>
                <a:extLst>
                  <a:ext uri="{0D108BD9-81ED-4DB2-BD59-A6C34878D82A}">
                    <a16:rowId xmlns:a16="http://schemas.microsoft.com/office/drawing/2014/main" val="2021659586"/>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211519812"/>
              </p:ext>
            </p:extLst>
          </p:nvPr>
        </p:nvGraphicFramePr>
        <p:xfrm>
          <a:off x="6159500" y="1406923"/>
          <a:ext cx="5157789" cy="4846316"/>
        </p:xfrm>
        <a:graphic>
          <a:graphicData uri="http://schemas.openxmlformats.org/drawingml/2006/table">
            <a:tbl>
              <a:tblPr firstRow="1" bandRow="1">
                <a:tableStyleId>{3B4B98B0-60AC-42C2-AFA5-B58CD77FA1E5}</a:tableStyleId>
              </a:tblPr>
              <a:tblGrid>
                <a:gridCol w="985579">
                  <a:extLst>
                    <a:ext uri="{9D8B030D-6E8A-4147-A177-3AD203B41FA5}">
                      <a16:colId xmlns:a16="http://schemas.microsoft.com/office/drawing/2014/main" val="2875121375"/>
                    </a:ext>
                  </a:extLst>
                </a:gridCol>
                <a:gridCol w="584791">
                  <a:extLst>
                    <a:ext uri="{9D8B030D-6E8A-4147-A177-3AD203B41FA5}">
                      <a16:colId xmlns:a16="http://schemas.microsoft.com/office/drawing/2014/main" val="1992441260"/>
                    </a:ext>
                  </a:extLst>
                </a:gridCol>
                <a:gridCol w="818707">
                  <a:extLst>
                    <a:ext uri="{9D8B030D-6E8A-4147-A177-3AD203B41FA5}">
                      <a16:colId xmlns:a16="http://schemas.microsoft.com/office/drawing/2014/main" val="1200645635"/>
                    </a:ext>
                  </a:extLst>
                </a:gridCol>
                <a:gridCol w="659218">
                  <a:extLst>
                    <a:ext uri="{9D8B030D-6E8A-4147-A177-3AD203B41FA5}">
                      <a16:colId xmlns:a16="http://schemas.microsoft.com/office/drawing/2014/main" val="2037567880"/>
                    </a:ext>
                  </a:extLst>
                </a:gridCol>
                <a:gridCol w="659219">
                  <a:extLst>
                    <a:ext uri="{9D8B030D-6E8A-4147-A177-3AD203B41FA5}">
                      <a16:colId xmlns:a16="http://schemas.microsoft.com/office/drawing/2014/main" val="4151132420"/>
                    </a:ext>
                  </a:extLst>
                </a:gridCol>
                <a:gridCol w="691116">
                  <a:extLst>
                    <a:ext uri="{9D8B030D-6E8A-4147-A177-3AD203B41FA5}">
                      <a16:colId xmlns:a16="http://schemas.microsoft.com/office/drawing/2014/main" val="1900498803"/>
                    </a:ext>
                  </a:extLst>
                </a:gridCol>
                <a:gridCol w="759159">
                  <a:extLst>
                    <a:ext uri="{9D8B030D-6E8A-4147-A177-3AD203B41FA5}">
                      <a16:colId xmlns:a16="http://schemas.microsoft.com/office/drawing/2014/main" val="2978668771"/>
                    </a:ext>
                  </a:extLst>
                </a:gridCol>
              </a:tblGrid>
              <a:tr h="585688">
                <a:tc>
                  <a:txBody>
                    <a:bodyPr/>
                    <a:lstStyle/>
                    <a:p>
                      <a:pPr marL="0" algn="ctr" defTabSz="914400" rtl="0" eaLnBrk="1" latinLnBrk="0" hangingPunct="1"/>
                      <a:r>
                        <a:rPr lang="en-US" sz="1000" b="1" kern="120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Daily Change7-Day Av</a:t>
                      </a:r>
                    </a:p>
                  </a:txBody>
                  <a:tcPr/>
                </a:tc>
                <a:extLst>
                  <a:ext uri="{0D108BD9-81ED-4DB2-BD59-A6C34878D82A}">
                    <a16:rowId xmlns:a16="http://schemas.microsoft.com/office/drawing/2014/main" val="1341419186"/>
                  </a:ext>
                </a:extLst>
              </a:tr>
              <a:tr h="334156">
                <a:tc>
                  <a:txBody>
                    <a:bodyPr/>
                    <a:lstStyle/>
                    <a:p>
                      <a:pPr algn="l" fontAlgn="ctr"/>
                      <a:r>
                        <a:rPr lang="en-US" sz="1100" b="0" i="0" u="none" strike="noStrike" dirty="0">
                          <a:solidFill>
                            <a:srgbClr val="000000"/>
                          </a:solidFill>
                          <a:effectLst/>
                          <a:latin typeface="Calibri" panose="020F0502020204030204" pitchFamily="34" charset="0"/>
                        </a:rPr>
                        <a:t>Kazakhstan*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4944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106425 (64)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1588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0.45%</a:t>
                      </a:r>
                    </a:p>
                  </a:txBody>
                  <a:tcPr marL="9525" marR="9525" marT="9525" marB="0" anchor="ctr"/>
                </a:tc>
                <a:extLst>
                  <a:ext uri="{0D108BD9-81ED-4DB2-BD59-A6C34878D82A}">
                    <a16:rowId xmlns:a16="http://schemas.microsoft.com/office/drawing/2014/main" val="2260173922"/>
                  </a:ext>
                </a:extLst>
              </a:tr>
              <a:tr h="298815">
                <a:tc>
                  <a:txBody>
                    <a:bodyPr/>
                    <a:lstStyle/>
                    <a:p>
                      <a:pPr algn="l" fontAlgn="ctr"/>
                      <a:r>
                        <a:rPr lang="en-US" sz="1100" b="0" i="0" u="none" strike="noStrike">
                          <a:solidFill>
                            <a:srgbClr val="000000"/>
                          </a:solidFill>
                          <a:effectLst/>
                          <a:latin typeface="Calibri" panose="020F0502020204030204" pitchFamily="34" charset="0"/>
                        </a:rPr>
                        <a:t>Namibia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8810 (125)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12.69%</a:t>
                      </a:r>
                    </a:p>
                  </a:txBody>
                  <a:tcPr marL="9525" marR="9525" marT="9525" marB="0" anchor="ctr"/>
                </a:tc>
                <a:extLst>
                  <a:ext uri="{0D108BD9-81ED-4DB2-BD59-A6C34878D82A}">
                    <a16:rowId xmlns:a16="http://schemas.microsoft.com/office/drawing/2014/main" val="1820816567"/>
                  </a:ext>
                </a:extLst>
              </a:tr>
              <a:tr h="298815">
                <a:tc>
                  <a:txBody>
                    <a:bodyPr/>
                    <a:lstStyle/>
                    <a:p>
                      <a:pPr algn="l" fontAlgn="ctr"/>
                      <a:r>
                        <a:rPr lang="en-US" sz="1100" b="0" i="0" u="none" strike="noStrike">
                          <a:solidFill>
                            <a:srgbClr val="000000"/>
                          </a:solidFill>
                          <a:effectLst/>
                          <a:latin typeface="Calibri" panose="020F0502020204030204" pitchFamily="34" charset="0"/>
                        </a:rPr>
                        <a:t>Switzerland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44592 (191)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2014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4.93%</a:t>
                      </a:r>
                    </a:p>
                  </a:txBody>
                  <a:tcPr marL="9525" marR="9525" marT="9525" marB="0" anchor="ctr"/>
                </a:tc>
                <a:extLst>
                  <a:ext uri="{0D108BD9-81ED-4DB2-BD59-A6C34878D82A}">
                    <a16:rowId xmlns:a16="http://schemas.microsoft.com/office/drawing/2014/main" val="2358039063"/>
                  </a:ext>
                </a:extLst>
              </a:tr>
              <a:tr h="298815">
                <a:tc>
                  <a:txBody>
                    <a:bodyPr/>
                    <a:lstStyle/>
                    <a:p>
                      <a:pPr algn="l" fontAlgn="ctr"/>
                      <a:r>
                        <a:rPr lang="en-US" sz="1100" b="0" i="0" u="none" strike="noStrike">
                          <a:solidFill>
                            <a:srgbClr val="000000"/>
                          </a:solidFill>
                          <a:effectLst/>
                          <a:latin typeface="Calibri" panose="020F0502020204030204" pitchFamily="34" charset="0"/>
                        </a:rPr>
                        <a:t>Bahrain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56076 (661)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200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32757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6.48%</a:t>
                      </a:r>
                    </a:p>
                  </a:txBody>
                  <a:tcPr marL="9525" marR="9525" marT="9525" marB="0" anchor="ctr"/>
                </a:tc>
                <a:extLst>
                  <a:ext uri="{0D108BD9-81ED-4DB2-BD59-A6C34878D82A}">
                    <a16:rowId xmlns:a16="http://schemas.microsoft.com/office/drawing/2014/main" val="2709493704"/>
                  </a:ext>
                </a:extLst>
              </a:tr>
              <a:tr h="298815">
                <a:tc>
                  <a:txBody>
                    <a:bodyPr/>
                    <a:lstStyle/>
                    <a:p>
                      <a:pPr algn="l" fontAlgn="ctr"/>
                      <a:r>
                        <a:rPr lang="en-US" sz="1100" b="0" i="0" u="none" strike="noStrike">
                          <a:solidFill>
                            <a:srgbClr val="000000"/>
                          </a:solidFill>
                          <a:effectLst/>
                          <a:latin typeface="Calibri" panose="020F0502020204030204" pitchFamily="34" charset="0"/>
                        </a:rPr>
                        <a:t>Ireland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29774 (102)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1777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2.52%</a:t>
                      </a:r>
                    </a:p>
                  </a:txBody>
                  <a:tcPr marL="9525" marR="9525" marT="9525" marB="0" anchor="ctr"/>
                </a:tc>
                <a:extLst>
                  <a:ext uri="{0D108BD9-81ED-4DB2-BD59-A6C34878D82A}">
                    <a16:rowId xmlns:a16="http://schemas.microsoft.com/office/drawing/2014/main" val="3835453946"/>
                  </a:ext>
                </a:extLst>
              </a:tr>
              <a:tr h="298815">
                <a:tc>
                  <a:txBody>
                    <a:bodyPr/>
                    <a:lstStyle/>
                    <a:p>
                      <a:pPr algn="l" fontAlgn="ctr"/>
                      <a:r>
                        <a:rPr lang="en-US" sz="11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4455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21432 (136)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341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4.59%</a:t>
                      </a:r>
                    </a:p>
                  </a:txBody>
                  <a:tcPr marL="9525" marR="9525" marT="9525" marB="0" anchor="ctr"/>
                </a:tc>
                <a:extLst>
                  <a:ext uri="{0D108BD9-81ED-4DB2-BD59-A6C34878D82A}">
                    <a16:rowId xmlns:a16="http://schemas.microsoft.com/office/drawing/2014/main" val="3766619085"/>
                  </a:ext>
                </a:extLst>
              </a:tr>
              <a:tr h="298815">
                <a:tc>
                  <a:txBody>
                    <a:bodyPr/>
                    <a:lstStyle/>
                    <a:p>
                      <a:pPr algn="l" fontAlgn="ctr"/>
                      <a:r>
                        <a:rPr lang="en-US" sz="1100" b="0" i="0" u="none" strike="noStrike">
                          <a:solidFill>
                            <a:srgbClr val="000000"/>
                          </a:solidFill>
                          <a:effectLst/>
                          <a:latin typeface="Calibri" panose="020F0502020204030204" pitchFamily="34" charset="0"/>
                        </a:rPr>
                        <a:t>Hungary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8963 (576)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625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30.19%</a:t>
                      </a:r>
                    </a:p>
                  </a:txBody>
                  <a:tcPr marL="9525" marR="9525" marT="9525" marB="0" anchor="ctr"/>
                </a:tc>
                <a:extLst>
                  <a:ext uri="{0D108BD9-81ED-4DB2-BD59-A6C34878D82A}">
                    <a16:rowId xmlns:a16="http://schemas.microsoft.com/office/drawing/2014/main" val="2249641261"/>
                  </a:ext>
                </a:extLst>
              </a:tr>
              <a:tr h="298815">
                <a:tc>
                  <a:txBody>
                    <a:bodyPr/>
                    <a:lstStyle/>
                    <a:p>
                      <a:pPr algn="l" fontAlgn="ctr"/>
                      <a:r>
                        <a:rPr lang="en-US" sz="1100" b="0" i="0" u="none" strike="noStrike">
                          <a:solidFill>
                            <a:srgbClr val="000000"/>
                          </a:solidFill>
                          <a:effectLst/>
                          <a:latin typeface="Calibri" panose="020F0502020204030204" pitchFamily="34" charset="0"/>
                        </a:rPr>
                        <a:t>Bulgaria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17146 (57)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677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4.04%</a:t>
                      </a:r>
                    </a:p>
                  </a:txBody>
                  <a:tcPr marL="9525" marR="9525" marT="9525" marB="0" anchor="ctr"/>
                </a:tc>
                <a:extLst>
                  <a:ext uri="{0D108BD9-81ED-4DB2-BD59-A6C34878D82A}">
                    <a16:rowId xmlns:a16="http://schemas.microsoft.com/office/drawing/2014/main" val="1607305078"/>
                  </a:ext>
                </a:extLst>
              </a:tr>
              <a:tr h="340692">
                <a:tc>
                  <a:txBody>
                    <a:bodyPr/>
                    <a:lstStyle/>
                    <a:p>
                      <a:pPr algn="l" fontAlgn="ctr"/>
                      <a:r>
                        <a:rPr lang="en-US" sz="1100" b="0" i="0" u="none" strike="noStrike">
                          <a:solidFill>
                            <a:srgbClr val="000000"/>
                          </a:solidFill>
                          <a:effectLst/>
                          <a:latin typeface="Calibri" panose="020F0502020204030204" pitchFamily="34" charset="0"/>
                        </a:rPr>
                        <a:t>Albania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10406 (151)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319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7.69%</a:t>
                      </a:r>
                    </a:p>
                  </a:txBody>
                  <a:tcPr marL="9525" marR="9525" marT="9525" marB="0" anchor="ctr"/>
                </a:tc>
                <a:extLst>
                  <a:ext uri="{0D108BD9-81ED-4DB2-BD59-A6C34878D82A}">
                    <a16:rowId xmlns:a16="http://schemas.microsoft.com/office/drawing/2014/main" val="1079742823"/>
                  </a:ext>
                </a:extLst>
              </a:tr>
              <a:tr h="298815">
                <a:tc>
                  <a:txBody>
                    <a:bodyPr/>
                    <a:lstStyle/>
                    <a:p>
                      <a:pPr algn="l" fontAlgn="ctr"/>
                      <a:r>
                        <a:rPr lang="en-US" sz="1100" b="0" i="0" u="none" strike="noStrike">
                          <a:solidFill>
                            <a:srgbClr val="000000"/>
                          </a:solidFill>
                          <a:effectLst/>
                          <a:latin typeface="Calibri" panose="020F0502020204030204" pitchFamily="34" charset="0"/>
                        </a:rPr>
                        <a:t>Armenia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44845 (62)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900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15128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2.16%</a:t>
                      </a:r>
                    </a:p>
                  </a:txBody>
                  <a:tcPr marL="9525" marR="9525" marT="9525" marB="0" anchor="ctr"/>
                </a:tc>
                <a:extLst>
                  <a:ext uri="{0D108BD9-81ED-4DB2-BD59-A6C34878D82A}">
                    <a16:rowId xmlns:a16="http://schemas.microsoft.com/office/drawing/2014/main" val="3160297253"/>
                  </a:ext>
                </a:extLst>
              </a:tr>
              <a:tr h="298815">
                <a:tc>
                  <a:txBody>
                    <a:bodyPr/>
                    <a:lstStyle/>
                    <a:p>
                      <a:pPr algn="l" fontAlgn="ctr"/>
                      <a:r>
                        <a:rPr lang="en-US" sz="1100" b="0" i="0" u="none" strike="noStrike">
                          <a:solidFill>
                            <a:srgbClr val="000000"/>
                          </a:solidFill>
                          <a:effectLst/>
                          <a:latin typeface="Calibri" panose="020F0502020204030204" pitchFamily="34" charset="0"/>
                        </a:rPr>
                        <a:t>Oman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87328 (256)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734 (6)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17024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1.60%</a:t>
                      </a:r>
                    </a:p>
                  </a:txBody>
                  <a:tcPr marL="9525" marR="9525" marT="9525" marB="0" anchor="ctr"/>
                </a:tc>
                <a:extLst>
                  <a:ext uri="{0D108BD9-81ED-4DB2-BD59-A6C34878D82A}">
                    <a16:rowId xmlns:a16="http://schemas.microsoft.com/office/drawing/2014/main" val="695875928"/>
                  </a:ext>
                </a:extLst>
              </a:tr>
              <a:tr h="298815">
                <a:tc>
                  <a:txBody>
                    <a:bodyPr/>
                    <a:lstStyle/>
                    <a:p>
                      <a:pPr algn="l" fontAlgn="ctr"/>
                      <a:r>
                        <a:rPr lang="en-US" sz="1100" b="0" i="0" u="none" strike="noStrike">
                          <a:solidFill>
                            <a:srgbClr val="000000"/>
                          </a:solidFill>
                          <a:effectLst/>
                          <a:latin typeface="Calibri" panose="020F0502020204030204" pitchFamily="34" charset="0"/>
                        </a:rPr>
                        <a:t>Senegal</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14014 (27)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291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2.56%</a:t>
                      </a:r>
                    </a:p>
                  </a:txBody>
                  <a:tcPr marL="9525" marR="9525" marT="9525" marB="0" anchor="ctr"/>
                </a:tc>
                <a:extLst>
                  <a:ext uri="{0D108BD9-81ED-4DB2-BD59-A6C34878D82A}">
                    <a16:rowId xmlns:a16="http://schemas.microsoft.com/office/drawing/2014/main" val="3755576511"/>
                  </a:ext>
                </a:extLst>
              </a:tr>
              <a:tr h="298815">
                <a:tc>
                  <a:txBody>
                    <a:bodyPr/>
                    <a:lstStyle/>
                    <a:p>
                      <a:pPr algn="l" fontAlgn="ctr"/>
                      <a:r>
                        <a:rPr lang="en-US" sz="1100" b="0" i="0" u="none" strike="noStrike">
                          <a:solidFill>
                            <a:srgbClr val="000000"/>
                          </a:solidFill>
                          <a:effectLst/>
                          <a:latin typeface="Calibri" panose="020F0502020204030204" pitchFamily="34" charset="0"/>
                        </a:rPr>
                        <a:t>Austria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29561 (290)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746 (10)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6.49%</a:t>
                      </a:r>
                    </a:p>
                  </a:txBody>
                  <a:tcPr marL="9525" marR="9525" marT="9525" marB="0" anchor="ctr"/>
                </a:tc>
                <a:extLst>
                  <a:ext uri="{0D108BD9-81ED-4DB2-BD59-A6C34878D82A}">
                    <a16:rowId xmlns:a16="http://schemas.microsoft.com/office/drawing/2014/main" val="4068105824"/>
                  </a:ext>
                </a:extLst>
              </a:tr>
              <a:tr h="298815">
                <a:tc>
                  <a:txBody>
                    <a:bodyPr/>
                    <a:lstStyle/>
                    <a:p>
                      <a:pPr algn="l" fontAlgn="ctr"/>
                      <a:r>
                        <a:rPr lang="en-US" sz="1100" b="0" i="0" u="none" strike="noStrike" dirty="0">
                          <a:solidFill>
                            <a:srgbClr val="000000"/>
                          </a:solidFill>
                          <a:effectLst/>
                          <a:latin typeface="Calibri" panose="020F0502020204030204" pitchFamily="34" charset="0"/>
                        </a:rPr>
                        <a:t>Kyrgyzstan</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3438</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44458 (55)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1060 (0)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6794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162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1.12%</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74711" y="4219461"/>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
        <p:nvSpPr>
          <p:cNvPr id="6" name="TextBox 5">
            <a:extLst>
              <a:ext uri="{FF2B5EF4-FFF2-40B4-BE49-F238E27FC236}">
                <a16:creationId xmlns:a16="http://schemas.microsoft.com/office/drawing/2014/main" id="{FE5B8643-F5AB-4D2D-B2AE-64D8B68711F4}"/>
              </a:ext>
            </a:extLst>
          </p:cNvPr>
          <p:cNvSpPr txBox="1"/>
          <p:nvPr/>
        </p:nvSpPr>
        <p:spPr>
          <a:xfrm>
            <a:off x="3675800" y="4208019"/>
            <a:ext cx="2356701" cy="230832"/>
          </a:xfrm>
          <a:prstGeom prst="rect">
            <a:avLst/>
          </a:prstGeom>
          <a:noFill/>
        </p:spPr>
        <p:txBody>
          <a:bodyPr wrap="square" rtlCol="0">
            <a:spAutoFit/>
          </a:bodyPr>
          <a:lstStyle/>
          <a:p>
            <a:r>
              <a:rPr lang="en-US" sz="900" dirty="0">
                <a:solidFill>
                  <a:schemeClr val="bg1">
                    <a:lumMod val="65000"/>
                  </a:schemeClr>
                </a:solidFill>
              </a:rPr>
              <a:t>* Indicates moved down a risk category</a:t>
            </a:r>
          </a:p>
        </p:txBody>
      </p:sp>
    </p:spTree>
    <p:extLst>
      <p:ext uri="{BB962C8B-B14F-4D97-AF65-F5344CB8AC3E}">
        <p14:creationId xmlns:p14="http://schemas.microsoft.com/office/powerpoint/2010/main" val="4052585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HIGH RISK (1,000-5,000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920469743"/>
              </p:ext>
            </p:extLst>
          </p:nvPr>
        </p:nvGraphicFramePr>
        <p:xfrm>
          <a:off x="839788" y="1380803"/>
          <a:ext cx="5212080" cy="4663440"/>
        </p:xfrm>
        <a:graphic>
          <a:graphicData uri="http://schemas.openxmlformats.org/drawingml/2006/table">
            <a:tbl>
              <a:tblPr firstRow="1" bandRow="1">
                <a:tableStyleId>{3B4B98B0-60AC-42C2-AFA5-B58CD77FA1E5}</a:tableStyleId>
              </a:tblPr>
              <a:tblGrid>
                <a:gridCol w="999645">
                  <a:extLst>
                    <a:ext uri="{9D8B030D-6E8A-4147-A177-3AD203B41FA5}">
                      <a16:colId xmlns:a16="http://schemas.microsoft.com/office/drawing/2014/main" val="2875121375"/>
                    </a:ext>
                  </a:extLst>
                </a:gridCol>
                <a:gridCol w="584790">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4427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615270">
                <a:tc>
                  <a:txBody>
                    <a:bodyPr/>
                    <a:lstStyle/>
                    <a:p>
                      <a:pPr algn="ctr"/>
                      <a:r>
                        <a:rPr lang="en-US" sz="100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Daily Change7-Day Av</a:t>
                      </a:r>
                    </a:p>
                  </a:txBody>
                  <a:tcPr/>
                </a:tc>
                <a:extLst>
                  <a:ext uri="{0D108BD9-81ED-4DB2-BD59-A6C34878D82A}">
                    <a16:rowId xmlns:a16="http://schemas.microsoft.com/office/drawing/2014/main" val="1341419186"/>
                  </a:ext>
                </a:extLst>
              </a:tr>
              <a:tr h="289155">
                <a:tc>
                  <a:txBody>
                    <a:bodyPr/>
                    <a:lstStyle/>
                    <a:p>
                      <a:pPr algn="l" fontAlgn="ctr"/>
                      <a:r>
                        <a:rPr lang="en-US" sz="1100" b="0" i="0" u="none" strike="noStrike">
                          <a:solidFill>
                            <a:srgbClr val="000000"/>
                          </a:solidFill>
                          <a:effectLst/>
                          <a:latin typeface="Calibri" panose="020F0502020204030204" pitchFamily="34" charset="0"/>
                        </a:rPr>
                        <a:t>Kosovo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12683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488 (0)</a:t>
                      </a: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0.00%</a:t>
                      </a:r>
                    </a:p>
                  </a:txBody>
                  <a:tcPr marL="9525" marR="9525" marT="9525" marB="0" anchor="ctr"/>
                </a:tc>
                <a:extLst>
                  <a:ext uri="{0D108BD9-81ED-4DB2-BD59-A6C34878D82A}">
                    <a16:rowId xmlns:a16="http://schemas.microsoft.com/office/drawing/2014/main" val="2260173922"/>
                  </a:ext>
                </a:extLst>
              </a:tr>
              <a:tr h="289155">
                <a:tc>
                  <a:txBody>
                    <a:bodyPr/>
                    <a:lstStyle/>
                    <a:p>
                      <a:pPr algn="l" fontAlgn="ctr"/>
                      <a:r>
                        <a:rPr lang="en-US" sz="1100" b="0" i="0" u="none" strike="noStrike">
                          <a:solidFill>
                            <a:srgbClr val="000000"/>
                          </a:solidFill>
                          <a:effectLst/>
                          <a:latin typeface="Calibri" panose="020F0502020204030204" pitchFamily="34" charset="0"/>
                        </a:rPr>
                        <a:t>Tunisia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5124 (83)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94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22.66%</a:t>
                      </a:r>
                    </a:p>
                  </a:txBody>
                  <a:tcPr marL="9525" marR="9525" marT="9525" marB="0" anchor="ctr"/>
                </a:tc>
                <a:extLst>
                  <a:ext uri="{0D108BD9-81ED-4DB2-BD59-A6C34878D82A}">
                    <a16:rowId xmlns:a16="http://schemas.microsoft.com/office/drawing/2014/main" val="1820816567"/>
                  </a:ext>
                </a:extLst>
              </a:tr>
              <a:tr h="289155">
                <a:tc>
                  <a:txBody>
                    <a:bodyPr/>
                    <a:lstStyle/>
                    <a:p>
                      <a:pPr algn="l" fontAlgn="ctr"/>
                      <a:r>
                        <a:rPr lang="en-US" sz="1100" b="0" i="0" u="none" strike="noStrike">
                          <a:solidFill>
                            <a:srgbClr val="000000"/>
                          </a:solidFill>
                          <a:effectLst/>
                          <a:latin typeface="Calibri" panose="020F0502020204030204" pitchFamily="34" charset="0"/>
                        </a:rPr>
                        <a:t>Australia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26373 (52)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770 (8)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1.71%</a:t>
                      </a:r>
                    </a:p>
                  </a:txBody>
                  <a:tcPr marL="9525" marR="9525" marT="9525" marB="0" anchor="ctr"/>
                </a:tc>
                <a:extLst>
                  <a:ext uri="{0D108BD9-81ED-4DB2-BD59-A6C34878D82A}">
                    <a16:rowId xmlns:a16="http://schemas.microsoft.com/office/drawing/2014/main" val="501154767"/>
                  </a:ext>
                </a:extLst>
              </a:tr>
              <a:tr h="289155">
                <a:tc>
                  <a:txBody>
                    <a:bodyPr/>
                    <a:lstStyle/>
                    <a:p>
                      <a:pPr algn="l" fontAlgn="ctr"/>
                      <a:r>
                        <a:rPr lang="en-US" sz="1100" b="0" i="0" u="none" strike="noStrike">
                          <a:solidFill>
                            <a:srgbClr val="000000"/>
                          </a:solidFill>
                          <a:effectLst/>
                          <a:latin typeface="Calibri" panose="020F0502020204030204" pitchFamily="34" charset="0"/>
                        </a:rPr>
                        <a:t>Qatar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2902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120348 (253)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205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42862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2304375435"/>
                  </a:ext>
                </a:extLst>
              </a:tr>
              <a:tr h="289155">
                <a:tc>
                  <a:txBody>
                    <a:bodyPr/>
                    <a:lstStyle/>
                    <a:p>
                      <a:pPr algn="l" fontAlgn="ctr"/>
                      <a:r>
                        <a:rPr lang="en-US" sz="1100" b="0" i="0" u="none" strike="noStrike">
                          <a:solidFill>
                            <a:srgbClr val="000000"/>
                          </a:solidFill>
                          <a:effectLst/>
                          <a:latin typeface="Calibri" panose="020F0502020204030204" pitchFamily="34" charset="0"/>
                        </a:rPr>
                        <a:t>CAR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4729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0.38%</a:t>
                      </a:r>
                    </a:p>
                  </a:txBody>
                  <a:tcPr marL="9525" marR="9525" marT="9525" marB="0" anchor="ctr"/>
                </a:tc>
                <a:extLst>
                  <a:ext uri="{0D108BD9-81ED-4DB2-BD59-A6C34878D82A}">
                    <a16:rowId xmlns:a16="http://schemas.microsoft.com/office/drawing/2014/main" val="3053803976"/>
                  </a:ext>
                </a:extLst>
              </a:tr>
              <a:tr h="289155">
                <a:tc>
                  <a:txBody>
                    <a:bodyPr/>
                    <a:lstStyle/>
                    <a:p>
                      <a:pPr algn="l" fontAlgn="ctr"/>
                      <a:r>
                        <a:rPr lang="en-US" sz="1100" b="0" i="0" u="none" strike="noStrike">
                          <a:solidFill>
                            <a:srgbClr val="000000"/>
                          </a:solidFill>
                          <a:effectLst/>
                          <a:latin typeface="Calibri" panose="020F0502020204030204" pitchFamily="34" charset="0"/>
                        </a:rPr>
                        <a:t>Croatia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12081 (117)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201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13.80%</a:t>
                      </a:r>
                    </a:p>
                  </a:txBody>
                  <a:tcPr marL="9525" marR="9525" marT="9525" marB="0" anchor="ctr"/>
                </a:tc>
                <a:extLst>
                  <a:ext uri="{0D108BD9-81ED-4DB2-BD59-A6C34878D82A}">
                    <a16:rowId xmlns:a16="http://schemas.microsoft.com/office/drawing/2014/main" val="4258874425"/>
                  </a:ext>
                </a:extLst>
              </a:tr>
              <a:tr h="289155">
                <a:tc>
                  <a:txBody>
                    <a:bodyPr/>
                    <a:lstStyle/>
                    <a:p>
                      <a:pPr algn="l" fontAlgn="ctr"/>
                      <a:r>
                        <a:rPr lang="en-US" sz="1100" b="0" i="0" u="none" strike="noStrike">
                          <a:solidFill>
                            <a:srgbClr val="000000"/>
                          </a:solidFill>
                          <a:effectLst/>
                          <a:latin typeface="Calibri" panose="020F0502020204030204" pitchFamily="34" charset="0"/>
                        </a:rPr>
                        <a:t>Maldives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8667 (83)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15982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7.66%</a:t>
                      </a:r>
                    </a:p>
                  </a:txBody>
                  <a:tcPr marL="9525" marR="9525" marT="9525" marB="0" anchor="ctr"/>
                </a:tc>
                <a:extLst>
                  <a:ext uri="{0D108BD9-81ED-4DB2-BD59-A6C34878D82A}">
                    <a16:rowId xmlns:a16="http://schemas.microsoft.com/office/drawing/2014/main" val="2021659586"/>
                  </a:ext>
                </a:extLst>
              </a:tr>
              <a:tr h="289155">
                <a:tc>
                  <a:txBody>
                    <a:bodyPr/>
                    <a:lstStyle/>
                    <a:p>
                      <a:pPr algn="l" fontAlgn="ctr"/>
                      <a:r>
                        <a:rPr lang="en-US" sz="1100" b="0" i="0" u="none" strike="noStrike">
                          <a:solidFill>
                            <a:srgbClr val="000000"/>
                          </a:solidFill>
                          <a:effectLst/>
                          <a:latin typeface="Calibri" panose="020F0502020204030204" pitchFamily="34" charset="0"/>
                        </a:rPr>
                        <a:t>Syria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3229 (58)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12.36%</a:t>
                      </a:r>
                    </a:p>
                  </a:txBody>
                  <a:tcPr marL="9525" marR="9525" marT="9525" marB="0" anchor="ctr"/>
                </a:tc>
                <a:extLst>
                  <a:ext uri="{0D108BD9-81ED-4DB2-BD59-A6C34878D82A}">
                    <a16:rowId xmlns:a16="http://schemas.microsoft.com/office/drawing/2014/main" val="875041793"/>
                  </a:ext>
                </a:extLst>
              </a:tr>
              <a:tr h="289155">
                <a:tc>
                  <a:txBody>
                    <a:bodyPr/>
                    <a:lstStyle/>
                    <a:p>
                      <a:pPr algn="l" fontAlgn="ctr"/>
                      <a:r>
                        <a:rPr lang="en-US" sz="1100" b="0" i="0" u="none" strike="noStrike">
                          <a:solidFill>
                            <a:srgbClr val="000000"/>
                          </a:solidFill>
                          <a:effectLst/>
                          <a:latin typeface="Calibri" panose="020F0502020204030204" pitchFamily="34" charset="0"/>
                        </a:rPr>
                        <a:t>Jamaica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2175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3183 (80)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22.75%</a:t>
                      </a:r>
                    </a:p>
                  </a:txBody>
                  <a:tcPr marL="9525" marR="9525" marT="9525" marB="0" anchor="ctr"/>
                </a:tc>
                <a:extLst>
                  <a:ext uri="{0D108BD9-81ED-4DB2-BD59-A6C34878D82A}">
                    <a16:rowId xmlns:a16="http://schemas.microsoft.com/office/drawing/2014/main" val="860750229"/>
                  </a:ext>
                </a:extLst>
              </a:tr>
              <a:tr h="289155">
                <a:tc>
                  <a:txBody>
                    <a:bodyPr/>
                    <a:lstStyle/>
                    <a:p>
                      <a:pPr algn="l" fontAlgn="ctr"/>
                      <a:r>
                        <a:rPr lang="en-US" sz="1100" b="0" i="0" u="none" strike="noStrike">
                          <a:solidFill>
                            <a:srgbClr val="000000"/>
                          </a:solidFill>
                          <a:effectLst/>
                          <a:latin typeface="Calibri" panose="020F0502020204030204" pitchFamily="34" charset="0"/>
                        </a:rPr>
                        <a:t>Haiti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2171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8376 (16)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214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1.74%</a:t>
                      </a:r>
                    </a:p>
                  </a:txBody>
                  <a:tcPr marL="9525" marR="9525" marT="9525" marB="0" anchor="ctr"/>
                </a:tc>
                <a:extLst>
                  <a:ext uri="{0D108BD9-81ED-4DB2-BD59-A6C34878D82A}">
                    <a16:rowId xmlns:a16="http://schemas.microsoft.com/office/drawing/2014/main" val="561199492"/>
                  </a:ext>
                </a:extLst>
              </a:tr>
              <a:tr h="289155">
                <a:tc>
                  <a:txBody>
                    <a:bodyPr/>
                    <a:lstStyle/>
                    <a:p>
                      <a:pPr algn="l" fontAlgn="ctr"/>
                      <a:r>
                        <a:rPr lang="en-US" sz="1100" b="0" i="0" u="none" strike="noStrike">
                          <a:solidFill>
                            <a:srgbClr val="000000"/>
                          </a:solidFill>
                          <a:effectLst/>
                          <a:latin typeface="Calibri" panose="020F0502020204030204" pitchFamily="34" charset="0"/>
                        </a:rPr>
                        <a:t>Rwanda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4409 (35)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6.06%</a:t>
                      </a:r>
                    </a:p>
                  </a:txBody>
                  <a:tcPr marL="9525" marR="9525" marT="9525" marB="0" anchor="ctr"/>
                </a:tc>
                <a:extLst>
                  <a:ext uri="{0D108BD9-81ED-4DB2-BD59-A6C34878D82A}">
                    <a16:rowId xmlns:a16="http://schemas.microsoft.com/office/drawing/2014/main" val="1150141736"/>
                  </a:ext>
                </a:extLst>
              </a:tr>
              <a:tr h="289155">
                <a:tc>
                  <a:txBody>
                    <a:bodyPr/>
                    <a:lstStyle/>
                    <a:p>
                      <a:pPr algn="l" fontAlgn="ctr"/>
                      <a:r>
                        <a:rPr lang="en-US" sz="1100" b="0" i="0" u="none" strike="noStrike">
                          <a:solidFill>
                            <a:srgbClr val="000000"/>
                          </a:solidFill>
                          <a:effectLst/>
                          <a:latin typeface="Calibri" panose="020F0502020204030204" pitchFamily="34" charset="0"/>
                        </a:rPr>
                        <a:t>Azerbaijan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37418 (89)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551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2.24%</a:t>
                      </a:r>
                    </a:p>
                  </a:txBody>
                  <a:tcPr marL="9525" marR="9525" marT="9525" marB="0" anchor="ctr"/>
                </a:tc>
                <a:extLst>
                  <a:ext uri="{0D108BD9-81ED-4DB2-BD59-A6C34878D82A}">
                    <a16:rowId xmlns:a16="http://schemas.microsoft.com/office/drawing/2014/main" val="3128620526"/>
                  </a:ext>
                </a:extLst>
              </a:tr>
              <a:tr h="289155">
                <a:tc>
                  <a:txBody>
                    <a:bodyPr/>
                    <a:lstStyle/>
                    <a:p>
                      <a:pPr algn="l" fontAlgn="ctr"/>
                      <a:r>
                        <a:rPr lang="en-US" sz="1100" b="0" i="0" u="none" strike="noStrike">
                          <a:solidFill>
                            <a:srgbClr val="000000"/>
                          </a:solidFill>
                          <a:effectLst/>
                          <a:latin typeface="Calibri" panose="020F0502020204030204" pitchFamily="34" charset="0"/>
                        </a:rPr>
                        <a:t>N Macedonia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15127 (37)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623 (6)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4.44%</a:t>
                      </a:r>
                    </a:p>
                  </a:txBody>
                  <a:tcPr marL="9525" marR="9525" marT="9525" marB="0" anchor="ctr"/>
                </a:tc>
                <a:extLst>
                  <a:ext uri="{0D108BD9-81ED-4DB2-BD59-A6C34878D82A}">
                    <a16:rowId xmlns:a16="http://schemas.microsoft.com/office/drawing/2014/main" val="231444997"/>
                  </a:ext>
                </a:extLst>
              </a:tr>
              <a:tr h="289155">
                <a:tc>
                  <a:txBody>
                    <a:bodyPr/>
                    <a:lstStyle/>
                    <a:p>
                      <a:pPr algn="l" fontAlgn="ctr"/>
                      <a:r>
                        <a:rPr lang="en-US" sz="1100" b="0" i="0" u="none" strike="noStrike" dirty="0">
                          <a:solidFill>
                            <a:srgbClr val="000000"/>
                          </a:solidFill>
                          <a:effectLst/>
                          <a:latin typeface="Calibri" panose="020F0502020204030204" pitchFamily="34" charset="0"/>
                        </a:rPr>
                        <a:t>Uzbekistan</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2010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43893 (306)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352 (5)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1308</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4.02%</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1425566180"/>
              </p:ext>
            </p:extLst>
          </p:nvPr>
        </p:nvGraphicFramePr>
        <p:xfrm>
          <a:off x="6172199" y="1388139"/>
          <a:ext cx="5157789" cy="4663443"/>
        </p:xfrm>
        <a:graphic>
          <a:graphicData uri="http://schemas.openxmlformats.org/drawingml/2006/table">
            <a:tbl>
              <a:tblPr firstRow="1" bandRow="1">
                <a:tableStyleId>{3B4B98B0-60AC-42C2-AFA5-B58CD77FA1E5}</a:tableStyleId>
              </a:tblPr>
              <a:tblGrid>
                <a:gridCol w="932416">
                  <a:extLst>
                    <a:ext uri="{9D8B030D-6E8A-4147-A177-3AD203B41FA5}">
                      <a16:colId xmlns:a16="http://schemas.microsoft.com/office/drawing/2014/main" val="2875121375"/>
                    </a:ext>
                  </a:extLst>
                </a:gridCol>
                <a:gridCol w="584791">
                  <a:extLst>
                    <a:ext uri="{9D8B030D-6E8A-4147-A177-3AD203B41FA5}">
                      <a16:colId xmlns:a16="http://schemas.microsoft.com/office/drawing/2014/main" val="1992441260"/>
                    </a:ext>
                  </a:extLst>
                </a:gridCol>
                <a:gridCol w="829340">
                  <a:extLst>
                    <a:ext uri="{9D8B030D-6E8A-4147-A177-3AD203B41FA5}">
                      <a16:colId xmlns:a16="http://schemas.microsoft.com/office/drawing/2014/main" val="1200645635"/>
                    </a:ext>
                  </a:extLst>
                </a:gridCol>
                <a:gridCol w="648586">
                  <a:extLst>
                    <a:ext uri="{9D8B030D-6E8A-4147-A177-3AD203B41FA5}">
                      <a16:colId xmlns:a16="http://schemas.microsoft.com/office/drawing/2014/main" val="2037567880"/>
                    </a:ext>
                  </a:extLst>
                </a:gridCol>
                <a:gridCol w="689002">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614057">
                <a:tc>
                  <a:txBody>
                    <a:bodyPr/>
                    <a:lstStyle/>
                    <a:p>
                      <a:pPr marL="0" algn="ctr" defTabSz="914400" rtl="0" eaLnBrk="1" latinLnBrk="0" hangingPunct="1"/>
                      <a:r>
                        <a:rPr lang="en-US" sz="1000" b="1" kern="1200">
                          <a:solidFill>
                            <a:schemeClr val="tx1"/>
                          </a:solidFill>
                          <a:latin typeface="+mn-lt"/>
                          <a:ea typeface="+mn-ea"/>
                          <a:cs typeface="+mn-cs"/>
                        </a:rPr>
                        <a:t>Country</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Daily Change7-Day Av</a:t>
                      </a:r>
                    </a:p>
                  </a:txBody>
                  <a:tcPr/>
                </a:tc>
                <a:extLst>
                  <a:ext uri="{0D108BD9-81ED-4DB2-BD59-A6C34878D82A}">
                    <a16:rowId xmlns:a16="http://schemas.microsoft.com/office/drawing/2014/main" val="1341419186"/>
                  </a:ext>
                </a:extLst>
              </a:tr>
              <a:tr h="317586">
                <a:tc>
                  <a:txBody>
                    <a:bodyPr/>
                    <a:lstStyle/>
                    <a:p>
                      <a:pPr algn="l" fontAlgn="ctr"/>
                      <a:r>
                        <a:rPr lang="en-US" sz="1100" b="0" i="0" u="none" strike="noStrike">
                          <a:solidFill>
                            <a:srgbClr val="000000"/>
                          </a:solidFill>
                          <a:effectLst/>
                          <a:latin typeface="Calibri" panose="020F0502020204030204" pitchFamily="34" charset="0"/>
                        </a:rPr>
                        <a:t>Uganda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3776 (109)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19.57%</a:t>
                      </a:r>
                    </a:p>
                  </a:txBody>
                  <a:tcPr marL="9525" marR="9525" marT="9525" marB="0" anchor="ctr"/>
                </a:tc>
                <a:extLst>
                  <a:ext uri="{0D108BD9-81ED-4DB2-BD59-A6C34878D82A}">
                    <a16:rowId xmlns:a16="http://schemas.microsoft.com/office/drawing/2014/main" val="2260173922"/>
                  </a:ext>
                </a:extLst>
              </a:tr>
              <a:tr h="284000">
                <a:tc>
                  <a:txBody>
                    <a:bodyPr/>
                    <a:lstStyle/>
                    <a:p>
                      <a:pPr algn="l" fontAlgn="ctr"/>
                      <a:r>
                        <a:rPr lang="en-US" sz="1100" b="0" i="0" u="none" strike="noStrike">
                          <a:solidFill>
                            <a:srgbClr val="000000"/>
                          </a:solidFill>
                          <a:effectLst/>
                          <a:latin typeface="Calibri" panose="020F0502020204030204" pitchFamily="34" charset="0"/>
                        </a:rPr>
                        <a:t>Norway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11521 (133)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264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5.64%</a:t>
                      </a:r>
                    </a:p>
                  </a:txBody>
                  <a:tcPr marL="9525" marR="9525" marT="9525" marB="0" anchor="ctr"/>
                </a:tc>
                <a:extLst>
                  <a:ext uri="{0D108BD9-81ED-4DB2-BD59-A6C34878D82A}">
                    <a16:rowId xmlns:a16="http://schemas.microsoft.com/office/drawing/2014/main" val="1820816567"/>
                  </a:ext>
                </a:extLst>
              </a:tr>
              <a:tr h="284000">
                <a:tc>
                  <a:txBody>
                    <a:bodyPr/>
                    <a:lstStyle/>
                    <a:p>
                      <a:pPr algn="l" fontAlgn="ctr"/>
                      <a:r>
                        <a:rPr lang="en-US" sz="1100" b="0" i="0" u="none" strike="noStrike">
                          <a:solidFill>
                            <a:srgbClr val="000000"/>
                          </a:solidFill>
                          <a:effectLst/>
                          <a:latin typeface="Calibri" panose="020F0502020204030204" pitchFamily="34" charset="0"/>
                        </a:rPr>
                        <a:t>Malawi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1855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5621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176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0.80%</a:t>
                      </a:r>
                    </a:p>
                  </a:txBody>
                  <a:tcPr marL="9525" marR="9525" marT="9525" marB="0" anchor="ctr"/>
                </a:tc>
                <a:extLst>
                  <a:ext uri="{0D108BD9-81ED-4DB2-BD59-A6C34878D82A}">
                    <a16:rowId xmlns:a16="http://schemas.microsoft.com/office/drawing/2014/main" val="2358039063"/>
                  </a:ext>
                </a:extLst>
              </a:tr>
              <a:tr h="284000">
                <a:tc>
                  <a:txBody>
                    <a:bodyPr/>
                    <a:lstStyle/>
                    <a:p>
                      <a:pPr algn="l" fontAlgn="ctr"/>
                      <a:r>
                        <a:rPr lang="en-US" sz="1100" b="0" i="0" u="none" strike="noStrike">
                          <a:solidFill>
                            <a:srgbClr val="000000"/>
                          </a:solidFill>
                          <a:effectLst/>
                          <a:latin typeface="Calibri" panose="020F0502020204030204" pitchFamily="34" charset="0"/>
                        </a:rPr>
                        <a:t>Mozambique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4557 (113)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11.37%</a:t>
                      </a:r>
                    </a:p>
                  </a:txBody>
                  <a:tcPr marL="9525" marR="9525" marT="9525" marB="0" anchor="ctr"/>
                </a:tc>
                <a:extLst>
                  <a:ext uri="{0D108BD9-81ED-4DB2-BD59-A6C34878D82A}">
                    <a16:rowId xmlns:a16="http://schemas.microsoft.com/office/drawing/2014/main" val="2709493704"/>
                  </a:ext>
                </a:extLst>
              </a:tr>
              <a:tr h="284000">
                <a:tc>
                  <a:txBody>
                    <a:bodyPr/>
                    <a:lstStyle/>
                    <a:p>
                      <a:pPr algn="l" fontAlgn="ctr"/>
                      <a:r>
                        <a:rPr lang="en-US" sz="1100" b="0" i="0" u="none" strike="noStrike">
                          <a:solidFill>
                            <a:srgbClr val="000000"/>
                          </a:solidFill>
                          <a:effectLst/>
                          <a:latin typeface="Calibri" panose="020F0502020204030204" pitchFamily="34" charset="0"/>
                        </a:rPr>
                        <a:t>Gambia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3197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5.25%</a:t>
                      </a:r>
                    </a:p>
                  </a:txBody>
                  <a:tcPr marL="9525" marR="9525" marT="9525" marB="0" anchor="ctr"/>
                </a:tc>
                <a:extLst>
                  <a:ext uri="{0D108BD9-81ED-4DB2-BD59-A6C34878D82A}">
                    <a16:rowId xmlns:a16="http://schemas.microsoft.com/office/drawing/2014/main" val="3835453946"/>
                  </a:ext>
                </a:extLst>
              </a:tr>
              <a:tr h="284000">
                <a:tc>
                  <a:txBody>
                    <a:bodyPr/>
                    <a:lstStyle/>
                    <a:p>
                      <a:pPr algn="l" fontAlgn="ctr"/>
                      <a:r>
                        <a:rPr lang="en-US" sz="1100" b="0" i="0" u="none" strike="noStrike">
                          <a:solidFill>
                            <a:srgbClr val="000000"/>
                          </a:solidFill>
                          <a:effectLst/>
                          <a:latin typeface="Calibri" panose="020F0502020204030204" pitchFamily="34" charset="0"/>
                        </a:rPr>
                        <a:t>Slovakia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4636 (22)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13.96%</a:t>
                      </a:r>
                    </a:p>
                  </a:txBody>
                  <a:tcPr marL="9525" marR="9525" marT="9525" marB="0" anchor="ctr"/>
                </a:tc>
                <a:extLst>
                  <a:ext uri="{0D108BD9-81ED-4DB2-BD59-A6C34878D82A}">
                    <a16:rowId xmlns:a16="http://schemas.microsoft.com/office/drawing/2014/main" val="3766619085"/>
                  </a:ext>
                </a:extLst>
              </a:tr>
              <a:tr h="284000">
                <a:tc>
                  <a:txBody>
                    <a:bodyPr/>
                    <a:lstStyle/>
                    <a:p>
                      <a:pPr algn="l" fontAlgn="ctr"/>
                      <a:r>
                        <a:rPr lang="en-US" sz="1100" b="0" i="0" u="none" strike="noStrike">
                          <a:solidFill>
                            <a:srgbClr val="000000"/>
                          </a:solidFill>
                          <a:effectLst/>
                          <a:latin typeface="Calibri" panose="020F0502020204030204" pitchFamily="34" charset="0"/>
                        </a:rPr>
                        <a:t>Denmark</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18113 (230)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628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5.68%</a:t>
                      </a:r>
                    </a:p>
                  </a:txBody>
                  <a:tcPr marL="9525" marR="9525" marT="9525" marB="0" anchor="ctr"/>
                </a:tc>
                <a:extLst>
                  <a:ext uri="{0D108BD9-81ED-4DB2-BD59-A6C34878D82A}">
                    <a16:rowId xmlns:a16="http://schemas.microsoft.com/office/drawing/2014/main" val="2249641261"/>
                  </a:ext>
                </a:extLst>
              </a:tr>
              <a:tr h="284000">
                <a:tc>
                  <a:txBody>
                    <a:bodyPr/>
                    <a:lstStyle/>
                    <a:p>
                      <a:pPr algn="l" fontAlgn="ctr"/>
                      <a:r>
                        <a:rPr lang="en-US" sz="1100" b="0" i="0" u="none" strike="noStrike">
                          <a:solidFill>
                            <a:srgbClr val="000000"/>
                          </a:solidFill>
                          <a:effectLst/>
                          <a:latin typeface="Calibri" panose="020F0502020204030204" pitchFamily="34" charset="0"/>
                        </a:rPr>
                        <a:t>Angola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2981 (16)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8.45%</a:t>
                      </a:r>
                    </a:p>
                  </a:txBody>
                  <a:tcPr marL="9525" marR="9525" marT="9525" marB="0" anchor="ctr"/>
                </a:tc>
                <a:extLst>
                  <a:ext uri="{0D108BD9-81ED-4DB2-BD59-A6C34878D82A}">
                    <a16:rowId xmlns:a16="http://schemas.microsoft.com/office/drawing/2014/main" val="1607305078"/>
                  </a:ext>
                </a:extLst>
              </a:tr>
              <a:tr h="323800">
                <a:tc>
                  <a:txBody>
                    <a:bodyPr/>
                    <a:lstStyle/>
                    <a:p>
                      <a:pPr algn="l" fontAlgn="ctr"/>
                      <a:r>
                        <a:rPr lang="en-US" sz="1100" b="0" i="0" u="none" strike="noStrike">
                          <a:solidFill>
                            <a:srgbClr val="000000"/>
                          </a:solidFill>
                          <a:effectLst/>
                          <a:latin typeface="Calibri" panose="020F0502020204030204" pitchFamily="34" charset="0"/>
                        </a:rPr>
                        <a:t>Zimbabwe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7298 (461)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210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10.13%</a:t>
                      </a:r>
                    </a:p>
                  </a:txBody>
                  <a:tcPr marL="9525" marR="9525" marT="9525" marB="0" anchor="ctr"/>
                </a:tc>
                <a:extLst>
                  <a:ext uri="{0D108BD9-81ED-4DB2-BD59-A6C34878D82A}">
                    <a16:rowId xmlns:a16="http://schemas.microsoft.com/office/drawing/2014/main" val="1079742823"/>
                  </a:ext>
                </a:extLst>
              </a:tr>
              <a:tr h="284000">
                <a:tc>
                  <a:txBody>
                    <a:bodyPr/>
                    <a:lstStyle/>
                    <a:p>
                      <a:pPr algn="l" fontAlgn="ctr"/>
                      <a:r>
                        <a:rPr lang="en-US" sz="1100" b="0" i="0" u="none" strike="noStrike">
                          <a:solidFill>
                            <a:srgbClr val="000000"/>
                          </a:solidFill>
                          <a:effectLst/>
                          <a:latin typeface="Calibri" panose="020F0502020204030204" pitchFamily="34" charset="0"/>
                        </a:rPr>
                        <a:t>Botswana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2126 (124)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18.91%</a:t>
                      </a:r>
                    </a:p>
                  </a:txBody>
                  <a:tcPr marL="9525" marR="9525" marT="9525" marB="0" anchor="ctr"/>
                </a:tc>
                <a:extLst>
                  <a:ext uri="{0D108BD9-81ED-4DB2-BD59-A6C34878D82A}">
                    <a16:rowId xmlns:a16="http://schemas.microsoft.com/office/drawing/2014/main" val="3160297253"/>
                  </a:ext>
                </a:extLst>
              </a:tr>
              <a:tr h="284000">
                <a:tc>
                  <a:txBody>
                    <a:bodyPr/>
                    <a:lstStyle/>
                    <a:p>
                      <a:pPr algn="l" fontAlgn="ctr"/>
                      <a:r>
                        <a:rPr lang="en-US" sz="1100" b="0" i="0" u="none" strike="noStrike">
                          <a:solidFill>
                            <a:srgbClr val="000000"/>
                          </a:solidFill>
                          <a:effectLst/>
                          <a:latin typeface="Calibri" panose="020F0502020204030204" pitchFamily="34" charset="0"/>
                        </a:rPr>
                        <a:t>Nicaragua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4668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141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0.00%</a:t>
                      </a:r>
                    </a:p>
                  </a:txBody>
                  <a:tcPr marL="9525" marR="9525" marT="9525" marB="0" anchor="ctr"/>
                </a:tc>
                <a:extLst>
                  <a:ext uri="{0D108BD9-81ED-4DB2-BD59-A6C34878D82A}">
                    <a16:rowId xmlns:a16="http://schemas.microsoft.com/office/drawing/2014/main" val="695875928"/>
                  </a:ext>
                </a:extLst>
              </a:tr>
              <a:tr h="284000">
                <a:tc>
                  <a:txBody>
                    <a:bodyPr/>
                    <a:lstStyle/>
                    <a:p>
                      <a:pPr algn="l" fontAlgn="ctr"/>
                      <a:r>
                        <a:rPr lang="en-US" sz="1100" b="0" i="0" u="none" strike="noStrike">
                          <a:solidFill>
                            <a:srgbClr val="000000"/>
                          </a:solidFill>
                          <a:effectLst/>
                          <a:latin typeface="Calibri" panose="020F0502020204030204" pitchFamily="34" charset="0"/>
                        </a:rPr>
                        <a:t>Bahamas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2546 (40)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10.60%</a:t>
                      </a:r>
                    </a:p>
                  </a:txBody>
                  <a:tcPr marL="9525" marR="9525" marT="9525" marB="0" anchor="ctr"/>
                </a:tc>
                <a:extLst>
                  <a:ext uri="{0D108BD9-81ED-4DB2-BD59-A6C34878D82A}">
                    <a16:rowId xmlns:a16="http://schemas.microsoft.com/office/drawing/2014/main" val="3755576511"/>
                  </a:ext>
                </a:extLst>
              </a:tr>
              <a:tr h="284000">
                <a:tc>
                  <a:txBody>
                    <a:bodyPr/>
                    <a:lstStyle/>
                    <a:p>
                      <a:pPr algn="l" fontAlgn="ctr"/>
                      <a:r>
                        <a:rPr lang="en-US" sz="900" b="0" i="0" u="none" strike="noStrike" dirty="0">
                          <a:solidFill>
                            <a:srgbClr val="000000"/>
                          </a:solidFill>
                          <a:effectLst/>
                          <a:latin typeface="Calibri" panose="020F0502020204030204" pitchFamily="34" charset="0"/>
                        </a:rPr>
                        <a:t>Trinidad &amp; Tobago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2277 (27)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21.08%</a:t>
                      </a:r>
                    </a:p>
                  </a:txBody>
                  <a:tcPr marL="9525" marR="9525" marT="9525" marB="0" anchor="ctr"/>
                </a:tc>
                <a:extLst>
                  <a:ext uri="{0D108BD9-81ED-4DB2-BD59-A6C34878D82A}">
                    <a16:rowId xmlns:a16="http://schemas.microsoft.com/office/drawing/2014/main" val="1306461966"/>
                  </a:ext>
                </a:extLst>
              </a:tr>
              <a:tr h="284000">
                <a:tc>
                  <a:txBody>
                    <a:bodyPr/>
                    <a:lstStyle/>
                    <a:p>
                      <a:pPr algn="l" fontAlgn="ctr"/>
                      <a:r>
                        <a:rPr lang="en-US" sz="1100" b="0" i="0" u="none" strike="noStrike" dirty="0">
                          <a:solidFill>
                            <a:srgbClr val="000000"/>
                          </a:solidFill>
                          <a:effectLst/>
                          <a:latin typeface="Calibri" panose="020F0502020204030204" pitchFamily="34" charset="0"/>
                        </a:rPr>
                        <a:t>Montenegro</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1278</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5659 (106)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109 (1)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9010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174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13.11%</a:t>
                      </a:r>
                    </a:p>
                  </a:txBody>
                  <a:tcPr marL="9525" marR="9525" marT="9525" marB="0" anchor="ctr"/>
                </a:tc>
                <a:extLst>
                  <a:ext uri="{0D108BD9-81ED-4DB2-BD59-A6C34878D82A}">
                    <a16:rowId xmlns:a16="http://schemas.microsoft.com/office/drawing/2014/main" val="2534816594"/>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8200" y="6062270"/>
            <a:ext cx="2904460"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106915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Country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3771044466"/>
              </p:ext>
            </p:extLst>
          </p:nvPr>
        </p:nvGraphicFramePr>
        <p:xfrm>
          <a:off x="839788" y="1380803"/>
          <a:ext cx="5212080" cy="2928510"/>
        </p:xfrm>
        <a:graphic>
          <a:graphicData uri="http://schemas.openxmlformats.org/drawingml/2006/table">
            <a:tbl>
              <a:tblPr firstRow="1" bandRow="1">
                <a:tableStyleId>{3B4B98B0-60AC-42C2-AFA5-B58CD77FA1E5}</a:tableStyleId>
              </a:tblPr>
              <a:tblGrid>
                <a:gridCol w="999645">
                  <a:extLst>
                    <a:ext uri="{9D8B030D-6E8A-4147-A177-3AD203B41FA5}">
                      <a16:colId xmlns:a16="http://schemas.microsoft.com/office/drawing/2014/main" val="2875121375"/>
                    </a:ext>
                  </a:extLst>
                </a:gridCol>
                <a:gridCol w="584790">
                  <a:extLst>
                    <a:ext uri="{9D8B030D-6E8A-4147-A177-3AD203B41FA5}">
                      <a16:colId xmlns:a16="http://schemas.microsoft.com/office/drawing/2014/main" val="71849793"/>
                    </a:ext>
                  </a:extLst>
                </a:gridCol>
                <a:gridCol w="946298">
                  <a:extLst>
                    <a:ext uri="{9D8B030D-6E8A-4147-A177-3AD203B41FA5}">
                      <a16:colId xmlns:a16="http://schemas.microsoft.com/office/drawing/2014/main" val="2692257280"/>
                    </a:ext>
                  </a:extLst>
                </a:gridCol>
                <a:gridCol w="744279">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615270">
                <a:tc>
                  <a:txBody>
                    <a:bodyPr/>
                    <a:lstStyle/>
                    <a:p>
                      <a:pPr algn="ctr"/>
                      <a:r>
                        <a:rPr lang="en-US" sz="1000"/>
                        <a:t>Country</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Daily Change7-Day Av</a:t>
                      </a:r>
                    </a:p>
                  </a:txBody>
                  <a:tcPr/>
                </a:tc>
                <a:extLst>
                  <a:ext uri="{0D108BD9-81ED-4DB2-BD59-A6C34878D82A}">
                    <a16:rowId xmlns:a16="http://schemas.microsoft.com/office/drawing/2014/main" val="1341419186"/>
                  </a:ext>
                </a:extLst>
              </a:tr>
              <a:tr h="289155">
                <a:tc>
                  <a:txBody>
                    <a:bodyPr/>
                    <a:lstStyle/>
                    <a:p>
                      <a:pPr algn="l" fontAlgn="ctr"/>
                      <a:r>
                        <a:rPr lang="en-US" sz="1100" b="0" i="0" u="none" strike="noStrike">
                          <a:solidFill>
                            <a:srgbClr val="000000"/>
                          </a:solidFill>
                          <a:effectLst/>
                          <a:latin typeface="Calibri" panose="020F0502020204030204" pitchFamily="34" charset="0"/>
                        </a:rPr>
                        <a:t>Aruba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2482 (33)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23228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15.23%</a:t>
                      </a:r>
                    </a:p>
                  </a:txBody>
                  <a:tcPr marL="9525" marR="9525" marT="9525" marB="0" anchor="ctr"/>
                </a:tc>
                <a:extLst>
                  <a:ext uri="{0D108BD9-81ED-4DB2-BD59-A6C34878D82A}">
                    <a16:rowId xmlns:a16="http://schemas.microsoft.com/office/drawing/2014/main" val="2260173922"/>
                  </a:ext>
                </a:extLst>
              </a:tr>
              <a:tr h="289155">
                <a:tc>
                  <a:txBody>
                    <a:bodyPr/>
                    <a:lstStyle/>
                    <a:p>
                      <a:pPr algn="l" fontAlgn="ctr"/>
                      <a:r>
                        <a:rPr lang="en-US" sz="1100" b="0" i="0" u="none" strike="noStrike">
                          <a:solidFill>
                            <a:srgbClr val="000000"/>
                          </a:solidFill>
                          <a:effectLst/>
                          <a:latin typeface="Calibri" panose="020F0502020204030204" pitchFamily="34" charset="0"/>
                        </a:rPr>
                        <a:t>South Sudan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2545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0.71%</a:t>
                      </a:r>
                    </a:p>
                  </a:txBody>
                  <a:tcPr marL="9525" marR="9525" marT="9525" marB="0" anchor="ctr"/>
                </a:tc>
                <a:extLst>
                  <a:ext uri="{0D108BD9-81ED-4DB2-BD59-A6C34878D82A}">
                    <a16:rowId xmlns:a16="http://schemas.microsoft.com/office/drawing/2014/main" val="1820816567"/>
                  </a:ext>
                </a:extLst>
              </a:tr>
              <a:tr h="289155">
                <a:tc>
                  <a:txBody>
                    <a:bodyPr/>
                    <a:lstStyle/>
                    <a:p>
                      <a:pPr algn="l" fontAlgn="ctr"/>
                      <a:r>
                        <a:rPr lang="en-US" sz="1100" b="0" i="0" u="none" strike="noStrike">
                          <a:solidFill>
                            <a:srgbClr val="000000"/>
                          </a:solidFill>
                          <a:effectLst/>
                          <a:latin typeface="Calibri" panose="020F0502020204030204" pitchFamily="34" charset="0"/>
                        </a:rPr>
                        <a:t>Tajikistan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8824 (32)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2.32%</a:t>
                      </a:r>
                    </a:p>
                  </a:txBody>
                  <a:tcPr marL="9525" marR="9525" marT="9525" marB="0" anchor="ctr"/>
                </a:tc>
                <a:extLst>
                  <a:ext uri="{0D108BD9-81ED-4DB2-BD59-A6C34878D82A}">
                    <a16:rowId xmlns:a16="http://schemas.microsoft.com/office/drawing/2014/main" val="501154767"/>
                  </a:ext>
                </a:extLst>
              </a:tr>
              <a:tr h="289155">
                <a:tc>
                  <a:txBody>
                    <a:bodyPr/>
                    <a:lstStyle/>
                    <a:p>
                      <a:pPr algn="l" fontAlgn="ctr"/>
                      <a:r>
                        <a:rPr lang="en-US" sz="1100" b="0" i="0" u="none" strike="noStrike" dirty="0">
                          <a:solidFill>
                            <a:srgbClr val="000000"/>
                          </a:solidFill>
                          <a:effectLst/>
                          <a:latin typeface="Calibri" panose="020F0502020204030204" pitchFamily="34" charset="0"/>
                        </a:rPr>
                        <a:t>Myanmar**</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1518 (99)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39.46%</a:t>
                      </a:r>
                    </a:p>
                  </a:txBody>
                  <a:tcPr marL="9525" marR="9525" marT="9525" marB="0" anchor="ctr"/>
                </a:tc>
                <a:extLst>
                  <a:ext uri="{0D108BD9-81ED-4DB2-BD59-A6C34878D82A}">
                    <a16:rowId xmlns:a16="http://schemas.microsoft.com/office/drawing/2014/main" val="2304375435"/>
                  </a:ext>
                </a:extLst>
              </a:tr>
              <a:tr h="289155">
                <a:tc>
                  <a:txBody>
                    <a:bodyPr/>
                    <a:lstStyle/>
                    <a:p>
                      <a:pPr algn="l" fontAlgn="ctr"/>
                      <a:r>
                        <a:rPr lang="en-US" sz="1100" b="0" i="0" u="none" strike="noStrike">
                          <a:solidFill>
                            <a:srgbClr val="000000"/>
                          </a:solidFill>
                          <a:effectLst/>
                          <a:latin typeface="Calibri" panose="020F0502020204030204" pitchFamily="34" charset="0"/>
                        </a:rPr>
                        <a:t>Guinea-Bissau</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2245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a:t>
                      </a:r>
                    </a:p>
                  </a:txBody>
                  <a:tcPr marL="9525" marR="9525" marT="9525" marB="0" anchor="ctr"/>
                </a:tc>
                <a:extLst>
                  <a:ext uri="{0D108BD9-81ED-4DB2-BD59-A6C34878D82A}">
                    <a16:rowId xmlns:a16="http://schemas.microsoft.com/office/drawing/2014/main" val="3053803976"/>
                  </a:ext>
                </a:extLst>
              </a:tr>
              <a:tr h="289155">
                <a:tc>
                  <a:txBody>
                    <a:bodyPr/>
                    <a:lstStyle/>
                    <a:p>
                      <a:pPr algn="l" fontAlgn="ctr"/>
                      <a:r>
                        <a:rPr lang="en-US" sz="1100" b="0" i="0" u="none" strike="noStrike" dirty="0">
                          <a:solidFill>
                            <a:srgbClr val="000000"/>
                          </a:solidFill>
                          <a:effectLst/>
                          <a:latin typeface="Calibri" panose="020F0502020204030204" pitchFamily="34" charset="0"/>
                        </a:rPr>
                        <a:t>Lithuania**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3100 (17)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5.52%</a:t>
                      </a:r>
                    </a:p>
                  </a:txBody>
                  <a:tcPr marL="9525" marR="9525" marT="9525" marB="0" anchor="ctr"/>
                </a:tc>
                <a:extLst>
                  <a:ext uri="{0D108BD9-81ED-4DB2-BD59-A6C34878D82A}">
                    <a16:rowId xmlns:a16="http://schemas.microsoft.com/office/drawing/2014/main" val="1293232087"/>
                  </a:ext>
                </a:extLst>
              </a:tr>
              <a:tr h="289155">
                <a:tc>
                  <a:txBody>
                    <a:bodyPr/>
                    <a:lstStyle/>
                    <a:p>
                      <a:pPr algn="l" fontAlgn="ctr"/>
                      <a:r>
                        <a:rPr lang="en-US" sz="1100" b="0" i="0" u="none" strike="noStrike">
                          <a:solidFill>
                            <a:srgbClr val="000000"/>
                          </a:solidFill>
                          <a:effectLst/>
                          <a:latin typeface="Calibri" panose="020F0502020204030204" pitchFamily="34" charset="0"/>
                        </a:rPr>
                        <a:t>Gabon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8608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3851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0.87%</a:t>
                      </a:r>
                    </a:p>
                  </a:txBody>
                  <a:tcPr marL="9525" marR="9525" marT="9525" marB="0" anchor="ctr"/>
                </a:tc>
                <a:extLst>
                  <a:ext uri="{0D108BD9-81ED-4DB2-BD59-A6C34878D82A}">
                    <a16:rowId xmlns:a16="http://schemas.microsoft.com/office/drawing/2014/main" val="2418338213"/>
                  </a:ext>
                </a:extLst>
              </a:tr>
              <a:tr h="289155">
                <a:tc>
                  <a:txBody>
                    <a:bodyPr/>
                    <a:lstStyle/>
                    <a:p>
                      <a:pPr algn="l" fontAlgn="ctr"/>
                      <a:r>
                        <a:rPr lang="en-US" sz="1100" b="0" i="0" u="none" strike="noStrike" dirty="0">
                          <a:solidFill>
                            <a:srgbClr val="000000"/>
                          </a:solidFill>
                          <a:effectLst/>
                          <a:latin typeface="Calibri" panose="020F0502020204030204" pitchFamily="34" charset="0"/>
                        </a:rPr>
                        <a:t>Guadeloupe</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1009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1363 (0)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18 (0)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3406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6.90%</a:t>
                      </a:r>
                    </a:p>
                  </a:txBody>
                  <a:tcPr marL="9525" marR="9525" marT="9525" marB="0" anchor="ctr"/>
                </a:tc>
                <a:extLst>
                  <a:ext uri="{0D108BD9-81ED-4DB2-BD59-A6C34878D82A}">
                    <a16:rowId xmlns:a16="http://schemas.microsoft.com/office/drawing/2014/main" val="118554395"/>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4323435"/>
            <a:ext cx="2904460" cy="230832"/>
          </a:xfrm>
          <a:prstGeom prst="rect">
            <a:avLst/>
          </a:prstGeom>
          <a:noFill/>
        </p:spPr>
        <p:txBody>
          <a:bodyPr wrap="square" rtlCol="0">
            <a:spAutoFit/>
          </a:bodyPr>
          <a:lstStyle/>
          <a:p>
            <a:r>
              <a:rPr lang="en-US" sz="900" dirty="0">
                <a:solidFill>
                  <a:schemeClr val="bg1">
                    <a:lumMod val="65000"/>
                  </a:schemeClr>
                </a:solidFill>
              </a:rPr>
              <a:t>Data Source:  Johns Hopkins University </a:t>
            </a:r>
          </a:p>
        </p:txBody>
      </p:sp>
      <p:sp>
        <p:nvSpPr>
          <p:cNvPr id="5" name="TextBox 4">
            <a:extLst>
              <a:ext uri="{FF2B5EF4-FFF2-40B4-BE49-F238E27FC236}">
                <a16:creationId xmlns:a16="http://schemas.microsoft.com/office/drawing/2014/main" id="{9D1962D3-4548-4DD2-8CBF-44CC8D25550A}"/>
              </a:ext>
            </a:extLst>
          </p:cNvPr>
          <p:cNvSpPr txBox="1"/>
          <p:nvPr/>
        </p:nvSpPr>
        <p:spPr>
          <a:xfrm>
            <a:off x="3639286" y="4323435"/>
            <a:ext cx="2356701" cy="230832"/>
          </a:xfrm>
          <a:prstGeom prst="rect">
            <a:avLst/>
          </a:prstGeom>
          <a:noFill/>
        </p:spPr>
        <p:txBody>
          <a:bodyPr wrap="square" rtlCol="0">
            <a:spAutoFit/>
          </a:bodyPr>
          <a:lstStyle/>
          <a:p>
            <a:r>
              <a:rPr lang="en-US" sz="900" dirty="0">
                <a:solidFill>
                  <a:schemeClr val="bg1">
                    <a:lumMod val="65000"/>
                  </a:schemeClr>
                </a:solidFill>
              </a:rPr>
              <a:t>** Indicates moved up a risk category</a:t>
            </a:r>
          </a:p>
        </p:txBody>
      </p:sp>
    </p:spTree>
    <p:extLst>
      <p:ext uri="{BB962C8B-B14F-4D97-AF65-F5344CB8AC3E}">
        <p14:creationId xmlns:p14="http://schemas.microsoft.com/office/powerpoint/2010/main" val="615886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VERY HIGH RISK (&gt;5,000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1776574017"/>
              </p:ext>
            </p:extLst>
          </p:nvPr>
        </p:nvGraphicFramePr>
        <p:xfrm>
          <a:off x="839788" y="1380803"/>
          <a:ext cx="5212080" cy="4663445"/>
        </p:xfrm>
        <a:graphic>
          <a:graphicData uri="http://schemas.openxmlformats.org/drawingml/2006/table">
            <a:tbl>
              <a:tblPr firstRow="1" bandRow="1">
                <a:tableStyleId>{3B4B98B0-60AC-42C2-AFA5-B58CD77FA1E5}</a:tableStyleId>
              </a:tblPr>
              <a:tblGrid>
                <a:gridCol w="872054">
                  <a:extLst>
                    <a:ext uri="{9D8B030D-6E8A-4147-A177-3AD203B41FA5}">
                      <a16:colId xmlns:a16="http://schemas.microsoft.com/office/drawing/2014/main" val="2875121375"/>
                    </a:ext>
                  </a:extLst>
                </a:gridCol>
                <a:gridCol w="595423">
                  <a:extLst>
                    <a:ext uri="{9D8B030D-6E8A-4147-A177-3AD203B41FA5}">
                      <a16:colId xmlns:a16="http://schemas.microsoft.com/office/drawing/2014/main" val="71849793"/>
                    </a:ext>
                  </a:extLst>
                </a:gridCol>
                <a:gridCol w="988828">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9519">
                <a:tc>
                  <a:txBody>
                    <a:bodyPr/>
                    <a:lstStyle/>
                    <a:p>
                      <a:pPr algn="ctr"/>
                      <a:r>
                        <a:rPr lang="en-US" sz="1000"/>
                        <a:t>State</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Daily Change7-Day Av</a:t>
                      </a:r>
                    </a:p>
                  </a:txBody>
                  <a:tcPr/>
                </a:tc>
                <a:extLst>
                  <a:ext uri="{0D108BD9-81ED-4DB2-BD59-A6C34878D82A}">
                    <a16:rowId xmlns:a16="http://schemas.microsoft.com/office/drawing/2014/main" val="1341419186"/>
                  </a:ext>
                </a:extLst>
              </a:tr>
              <a:tr h="291709">
                <a:tc>
                  <a:txBody>
                    <a:bodyPr/>
                    <a:lstStyle/>
                    <a:p>
                      <a:pPr algn="l" fontAlgn="ctr"/>
                      <a:r>
                        <a:rPr lang="en-US" sz="1100" b="0" i="0" u="none" strike="noStrike">
                          <a:solidFill>
                            <a:srgbClr val="000000"/>
                          </a:solidFill>
                          <a:effectLst/>
                          <a:latin typeface="Calibri" panose="020F0502020204030204" pitchFamily="34" charset="0"/>
                        </a:rPr>
                        <a:t>California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727207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740965 (2109)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13758 (27)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18766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3.42%</a:t>
                      </a:r>
                    </a:p>
                  </a:txBody>
                  <a:tcPr marL="9525" marR="9525" marT="9525" marB="0" anchor="ctr"/>
                </a:tc>
                <a:extLst>
                  <a:ext uri="{0D108BD9-81ED-4DB2-BD59-A6C34878D82A}">
                    <a16:rowId xmlns:a16="http://schemas.microsoft.com/office/drawing/2014/main" val="2260173922"/>
                  </a:ext>
                </a:extLst>
              </a:tr>
              <a:tr h="291709">
                <a:tc>
                  <a:txBody>
                    <a:bodyPr/>
                    <a:lstStyle/>
                    <a:p>
                      <a:pPr algn="l" fontAlgn="ctr"/>
                      <a:r>
                        <a:rPr lang="en-US" sz="1100" b="0" i="0" u="none" strike="noStrike">
                          <a:solidFill>
                            <a:srgbClr val="000000"/>
                          </a:solidFill>
                          <a:effectLst/>
                          <a:latin typeface="Calibri" panose="020F0502020204030204" pitchFamily="34" charset="0"/>
                        </a:rPr>
                        <a:t>Florida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636398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648269 (1838)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11871 (22)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30183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2.66%</a:t>
                      </a:r>
                    </a:p>
                  </a:txBody>
                  <a:tcPr marL="9525" marR="9525" marT="9525" marB="0" anchor="ctr"/>
                </a:tc>
                <a:extLst>
                  <a:ext uri="{0D108BD9-81ED-4DB2-BD59-A6C34878D82A}">
                    <a16:rowId xmlns:a16="http://schemas.microsoft.com/office/drawing/2014/main" val="1820816567"/>
                  </a:ext>
                </a:extLst>
              </a:tr>
              <a:tr h="291709">
                <a:tc>
                  <a:txBody>
                    <a:bodyPr/>
                    <a:lstStyle/>
                    <a:p>
                      <a:pPr algn="l" fontAlgn="ctr"/>
                      <a:r>
                        <a:rPr lang="en-US" sz="1100" b="0" i="0" u="none" strike="noStrike">
                          <a:solidFill>
                            <a:srgbClr val="000000"/>
                          </a:solidFill>
                          <a:effectLst/>
                          <a:latin typeface="Calibri" panose="020F0502020204030204" pitchFamily="34" charset="0"/>
                        </a:rPr>
                        <a:t>New York</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331548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440021 (520)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33002 (15)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24287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501154767"/>
                  </a:ext>
                </a:extLst>
              </a:tr>
              <a:tr h="291709">
                <a:tc>
                  <a:txBody>
                    <a:bodyPr/>
                    <a:lstStyle/>
                    <a:p>
                      <a:pPr algn="l" fontAlgn="ctr"/>
                      <a:r>
                        <a:rPr lang="en-US" sz="1100" b="0" i="0" u="none" strike="noStrike">
                          <a:solidFill>
                            <a:srgbClr val="000000"/>
                          </a:solidFill>
                          <a:effectLst/>
                          <a:latin typeface="Calibri" panose="020F0502020204030204" pitchFamily="34" charset="0"/>
                        </a:rPr>
                        <a:t>Georgia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277763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283807 (608)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6044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26730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569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3.91%</a:t>
                      </a:r>
                    </a:p>
                  </a:txBody>
                  <a:tcPr marL="9525" marR="9525" marT="9525" marB="0" anchor="ctr"/>
                </a:tc>
                <a:extLst>
                  <a:ext uri="{0D108BD9-81ED-4DB2-BD59-A6C34878D82A}">
                    <a16:rowId xmlns:a16="http://schemas.microsoft.com/office/drawing/2014/main" val="2304375435"/>
                  </a:ext>
                </a:extLst>
              </a:tr>
              <a:tr h="291709">
                <a:tc>
                  <a:txBody>
                    <a:bodyPr/>
                    <a:lstStyle/>
                    <a:p>
                      <a:pPr algn="l" fontAlgn="ctr"/>
                      <a:r>
                        <a:rPr lang="en-US" sz="1100" b="0" i="0" u="none" strike="noStrike">
                          <a:solidFill>
                            <a:srgbClr val="000000"/>
                          </a:solidFill>
                          <a:effectLst/>
                          <a:latin typeface="Calibri" panose="020F0502020204030204" pitchFamily="34" charset="0"/>
                        </a:rPr>
                        <a:t>Illinois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244486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252884 (1369)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8398 (8)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19957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5.80%</a:t>
                      </a:r>
                    </a:p>
                  </a:txBody>
                  <a:tcPr marL="9525" marR="9525" marT="9525" marB="0" anchor="ctr"/>
                </a:tc>
                <a:extLst>
                  <a:ext uri="{0D108BD9-81ED-4DB2-BD59-A6C34878D82A}">
                    <a16:rowId xmlns:a16="http://schemas.microsoft.com/office/drawing/2014/main" val="3053803976"/>
                  </a:ext>
                </a:extLst>
              </a:tr>
              <a:tr h="291709">
                <a:tc>
                  <a:txBody>
                    <a:bodyPr/>
                    <a:lstStyle/>
                    <a:p>
                      <a:pPr algn="l" fontAlgn="ctr"/>
                      <a:r>
                        <a:rPr lang="en-US" sz="1100" b="0" i="0" u="none" strike="noStrike">
                          <a:solidFill>
                            <a:srgbClr val="000000"/>
                          </a:solidFill>
                          <a:effectLst/>
                          <a:latin typeface="Calibri" panose="020F0502020204030204" pitchFamily="34" charset="0"/>
                        </a:rPr>
                        <a:t>Arizona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168877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205964 (197)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5221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28297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1.76%</a:t>
                      </a:r>
                    </a:p>
                  </a:txBody>
                  <a:tcPr marL="9525" marR="9525" marT="9525" marB="0" anchor="ctr"/>
                </a:tc>
                <a:extLst>
                  <a:ext uri="{0D108BD9-81ED-4DB2-BD59-A6C34878D82A}">
                    <a16:rowId xmlns:a16="http://schemas.microsoft.com/office/drawing/2014/main" val="4258874425"/>
                  </a:ext>
                </a:extLst>
              </a:tr>
              <a:tr h="291709">
                <a:tc>
                  <a:txBody>
                    <a:bodyPr/>
                    <a:lstStyle/>
                    <a:p>
                      <a:pPr algn="l" fontAlgn="ctr"/>
                      <a:r>
                        <a:rPr lang="en-US" sz="1100" b="0" i="0" u="none" strike="noStrike">
                          <a:solidFill>
                            <a:srgbClr val="000000"/>
                          </a:solidFill>
                          <a:effectLst/>
                          <a:latin typeface="Calibri" panose="020F0502020204030204" pitchFamily="34" charset="0"/>
                        </a:rPr>
                        <a:t>New Jersey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144197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194390 (332)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15991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22276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2021659586"/>
                  </a:ext>
                </a:extLst>
              </a:tr>
              <a:tr h="291709">
                <a:tc>
                  <a:txBody>
                    <a:bodyPr/>
                    <a:lstStyle/>
                    <a:p>
                      <a:pPr algn="l" fontAlgn="ctr"/>
                      <a:r>
                        <a:rPr lang="en-US" sz="1100" b="0" i="0" u="none" strike="noStrike">
                          <a:solidFill>
                            <a:srgbClr val="000000"/>
                          </a:solidFill>
                          <a:effectLst/>
                          <a:latin typeface="Calibri" panose="020F0502020204030204" pitchFamily="34" charset="0"/>
                        </a:rPr>
                        <a:t>Virginia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109090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127516 (639)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2684 (6)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14946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4.64%</a:t>
                      </a:r>
                    </a:p>
                  </a:txBody>
                  <a:tcPr marL="9525" marR="9525" marT="9525" marB="0" anchor="ctr"/>
                </a:tc>
                <a:extLst>
                  <a:ext uri="{0D108BD9-81ED-4DB2-BD59-A6C34878D82A}">
                    <a16:rowId xmlns:a16="http://schemas.microsoft.com/office/drawing/2014/main" val="875041793"/>
                  </a:ext>
                </a:extLst>
              </a:tr>
              <a:tr h="291709">
                <a:tc>
                  <a:txBody>
                    <a:bodyPr/>
                    <a:lstStyle/>
                    <a:p>
                      <a:pPr algn="l" fontAlgn="ctr"/>
                      <a:r>
                        <a:rPr lang="en-US" sz="1100" b="0" i="0" u="none" strike="noStrike">
                          <a:solidFill>
                            <a:srgbClr val="000000"/>
                          </a:solidFill>
                          <a:effectLst/>
                          <a:latin typeface="Calibri" panose="020F0502020204030204" pitchFamily="34" charset="0"/>
                        </a:rPr>
                        <a:t>Maryland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101967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112883 (764)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3804 (5)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18672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3.56%</a:t>
                      </a:r>
                    </a:p>
                  </a:txBody>
                  <a:tcPr marL="9525" marR="9525" marT="9525" marB="0" anchor="ctr"/>
                </a:tc>
                <a:extLst>
                  <a:ext uri="{0D108BD9-81ED-4DB2-BD59-A6C34878D82A}">
                    <a16:rowId xmlns:a16="http://schemas.microsoft.com/office/drawing/2014/main" val="860750229"/>
                  </a:ext>
                </a:extLst>
              </a:tr>
              <a:tr h="291709">
                <a:tc>
                  <a:txBody>
                    <a:bodyPr/>
                    <a:lstStyle/>
                    <a:p>
                      <a:pPr algn="l" fontAlgn="ctr"/>
                      <a:r>
                        <a:rPr lang="en-US" sz="1100" b="0" i="0" u="none" strike="noStrike">
                          <a:solidFill>
                            <a:srgbClr val="000000"/>
                          </a:solidFill>
                          <a:effectLst/>
                          <a:latin typeface="Calibri" panose="020F0502020204030204" pitchFamily="34" charset="0"/>
                        </a:rPr>
                        <a:t>Texas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101932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659041 (839)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13697 (43)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23065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3.24%</a:t>
                      </a:r>
                    </a:p>
                  </a:txBody>
                  <a:tcPr marL="9525" marR="9525" marT="9525" marB="0" anchor="ctr"/>
                </a:tc>
                <a:extLst>
                  <a:ext uri="{0D108BD9-81ED-4DB2-BD59-A6C34878D82A}">
                    <a16:rowId xmlns:a16="http://schemas.microsoft.com/office/drawing/2014/main" val="561199492"/>
                  </a:ext>
                </a:extLst>
              </a:tr>
              <a:tr h="291709">
                <a:tc>
                  <a:txBody>
                    <a:bodyPr/>
                    <a:lstStyle/>
                    <a:p>
                      <a:pPr algn="l" fontAlgn="ctr"/>
                      <a:r>
                        <a:rPr lang="en-US" sz="1100" b="0" i="0" u="none" strike="noStrike">
                          <a:solidFill>
                            <a:srgbClr val="000000"/>
                          </a:solidFill>
                          <a:effectLst/>
                          <a:latin typeface="Calibri" panose="020F0502020204030204" pitchFamily="34" charset="0"/>
                        </a:rPr>
                        <a:t>Missouri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93719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95406 (914)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1687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9.09%</a:t>
                      </a:r>
                    </a:p>
                  </a:txBody>
                  <a:tcPr marL="9525" marR="9525" marT="9525" marB="0" anchor="ctr"/>
                </a:tc>
                <a:extLst>
                  <a:ext uri="{0D108BD9-81ED-4DB2-BD59-A6C34878D82A}">
                    <a16:rowId xmlns:a16="http://schemas.microsoft.com/office/drawing/2014/main" val="1150141736"/>
                  </a:ext>
                </a:extLst>
              </a:tr>
              <a:tr h="291709">
                <a:tc>
                  <a:txBody>
                    <a:bodyPr/>
                    <a:lstStyle/>
                    <a:p>
                      <a:pPr algn="l" fontAlgn="ctr"/>
                      <a:r>
                        <a:rPr lang="en-US" sz="1100" b="0" i="0" u="none" strike="noStrike">
                          <a:solidFill>
                            <a:srgbClr val="000000"/>
                          </a:solidFill>
                          <a:effectLst/>
                          <a:latin typeface="Calibri" panose="020F0502020204030204" pitchFamily="34" charset="0"/>
                        </a:rPr>
                        <a:t>Alabama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79543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132973 (659)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2276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27120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4.03%</a:t>
                      </a:r>
                    </a:p>
                  </a:txBody>
                  <a:tcPr marL="9525" marR="9525" marT="9525" marB="0" anchor="ctr"/>
                </a:tc>
                <a:extLst>
                  <a:ext uri="{0D108BD9-81ED-4DB2-BD59-A6C34878D82A}">
                    <a16:rowId xmlns:a16="http://schemas.microsoft.com/office/drawing/2014/main" val="3128620526"/>
                  </a:ext>
                </a:extLst>
              </a:tr>
              <a:tr h="291709">
                <a:tc>
                  <a:txBody>
                    <a:bodyPr/>
                    <a:lstStyle/>
                    <a:p>
                      <a:pPr algn="l" fontAlgn="ctr"/>
                      <a:r>
                        <a:rPr lang="en-US" sz="1100" b="0" i="0" u="none" strike="noStrike">
                          <a:solidFill>
                            <a:srgbClr val="000000"/>
                          </a:solidFill>
                          <a:effectLst/>
                          <a:latin typeface="Calibri" panose="020F0502020204030204" pitchFamily="34" charset="0"/>
                        </a:rPr>
                        <a:t>Washington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75592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77545 (310)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1953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10441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3.36%</a:t>
                      </a:r>
                    </a:p>
                  </a:txBody>
                  <a:tcPr marL="9525" marR="9525" marT="9525" marB="0" anchor="ctr"/>
                </a:tc>
                <a:extLst>
                  <a:ext uri="{0D108BD9-81ED-4DB2-BD59-A6C34878D82A}">
                    <a16:rowId xmlns:a16="http://schemas.microsoft.com/office/drawing/2014/main" val="231444997"/>
                  </a:ext>
                </a:extLst>
              </a:tr>
              <a:tr h="291709">
                <a:tc>
                  <a:txBody>
                    <a:bodyPr/>
                    <a:lstStyle/>
                    <a:p>
                      <a:pPr algn="l" fontAlgn="ctr"/>
                      <a:r>
                        <a:rPr lang="en-US" sz="1100" b="0" i="0" u="none" strike="noStrike" dirty="0">
                          <a:solidFill>
                            <a:srgbClr val="000000"/>
                          </a:solidFill>
                          <a:effectLst/>
                          <a:latin typeface="Calibri" panose="020F0502020204030204" pitchFamily="34" charset="0"/>
                        </a:rPr>
                        <a:t>South Carolina</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71269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125607 (655)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2907 (20)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24396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565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4.59%</a:t>
                      </a:r>
                    </a:p>
                  </a:txBody>
                  <a:tcPr marL="9525" marR="9525" marT="9525" marB="0" anchor="ctr"/>
                </a:tc>
                <a:extLst>
                  <a:ext uri="{0D108BD9-81ED-4DB2-BD59-A6C34878D82A}">
                    <a16:rowId xmlns:a16="http://schemas.microsoft.com/office/drawing/2014/main" val="1684856379"/>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279573988"/>
              </p:ext>
            </p:extLst>
          </p:nvPr>
        </p:nvGraphicFramePr>
        <p:xfrm>
          <a:off x="6159500" y="1406923"/>
          <a:ext cx="5157789" cy="4663437"/>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01831">
                  <a:extLst>
                    <a:ext uri="{9D8B030D-6E8A-4147-A177-3AD203B41FA5}">
                      <a16:colId xmlns:a16="http://schemas.microsoft.com/office/drawing/2014/main" val="2037567880"/>
                    </a:ext>
                  </a:extLst>
                </a:gridCol>
                <a:gridCol w="678288">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a:solidFill>
                            <a:schemeClr val="tx1"/>
                          </a:solidFill>
                          <a:latin typeface="+mn-lt"/>
                          <a:ea typeface="+mn-ea"/>
                          <a:cs typeface="+mn-cs"/>
                        </a:rPr>
                        <a:t>State</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a:solidFill>
                            <a:srgbClr val="000000"/>
                          </a:solidFill>
                          <a:effectLst/>
                          <a:latin typeface="Calibri" panose="020F0502020204030204" pitchFamily="34" charset="0"/>
                        </a:rPr>
                        <a:t>Nevada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68721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71967 (357)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1393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23365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452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3.24%</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a:solidFill>
                            <a:srgbClr val="000000"/>
                          </a:solidFill>
                          <a:effectLst/>
                          <a:latin typeface="Calibri" panose="020F0502020204030204" pitchFamily="34" charset="0"/>
                        </a:rPr>
                        <a:t>Colorado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51434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59464 (213)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1973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10330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2.87%</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a:solidFill>
                            <a:srgbClr val="000000"/>
                          </a:solidFill>
                          <a:effectLst/>
                          <a:latin typeface="Calibri" panose="020F0502020204030204" pitchFamily="34" charset="0"/>
                        </a:rPr>
                        <a:t>Kansas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44058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46337 (507)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483 (2)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16263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7.28%</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a:solidFill>
                            <a:srgbClr val="000000"/>
                          </a:solidFill>
                          <a:effectLst/>
                          <a:latin typeface="Calibri" panose="020F0502020204030204" pitchFamily="34" charset="0"/>
                        </a:rPr>
                        <a:t>Kentucky</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41420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53064 (290)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996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11877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7.31%</a:t>
                      </a:r>
                    </a:p>
                  </a:txBody>
                  <a:tcPr marL="9525" marR="9525" marT="9525" marB="0" anchor="ctr"/>
                </a:tc>
                <a:extLst>
                  <a:ext uri="{0D108BD9-81ED-4DB2-BD59-A6C34878D82A}">
                    <a16:rowId xmlns:a16="http://schemas.microsoft.com/office/drawing/2014/main" val="2709493704"/>
                  </a:ext>
                </a:extLst>
              </a:tr>
              <a:tr h="286446">
                <a:tc>
                  <a:txBody>
                    <a:bodyPr/>
                    <a:lstStyle/>
                    <a:p>
                      <a:pPr algn="l" fontAlgn="ctr"/>
                      <a:r>
                        <a:rPr lang="en-US" sz="1100" b="0" i="0" u="none" strike="noStrike">
                          <a:solidFill>
                            <a:srgbClr val="000000"/>
                          </a:solidFill>
                          <a:effectLst/>
                          <a:latin typeface="Calibri" panose="020F0502020204030204" pitchFamily="34" charset="0"/>
                        </a:rPr>
                        <a:t>Connecticut</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39848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53365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4468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14968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0.67%</a:t>
                      </a:r>
                    </a:p>
                  </a:txBody>
                  <a:tcPr marL="9525" marR="9525" marT="9525" marB="0" anchor="ctr"/>
                </a:tc>
                <a:extLst>
                  <a:ext uri="{0D108BD9-81ED-4DB2-BD59-A6C34878D82A}">
                    <a16:rowId xmlns:a16="http://schemas.microsoft.com/office/drawing/2014/main" val="3835453946"/>
                  </a:ext>
                </a:extLst>
              </a:tr>
              <a:tr h="286446">
                <a:tc>
                  <a:txBody>
                    <a:bodyPr/>
                    <a:lstStyle/>
                    <a:p>
                      <a:pPr algn="l" fontAlgn="ctr"/>
                      <a:r>
                        <a:rPr lang="en-US" sz="1100" b="0" i="0" u="none" strike="noStrike">
                          <a:solidFill>
                            <a:srgbClr val="000000"/>
                          </a:solidFill>
                          <a:effectLst/>
                          <a:latin typeface="Calibri" panose="020F0502020204030204" pitchFamily="34" charset="0"/>
                        </a:rPr>
                        <a:t>Michigan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30915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118403 (1212)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6810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11856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3.87%</a:t>
                      </a:r>
                    </a:p>
                  </a:txBody>
                  <a:tcPr marL="9525" marR="9525" marT="9525" marB="0" anchor="ctr"/>
                </a:tc>
                <a:extLst>
                  <a:ext uri="{0D108BD9-81ED-4DB2-BD59-A6C34878D82A}">
                    <a16:rowId xmlns:a16="http://schemas.microsoft.com/office/drawing/2014/main" val="3766619085"/>
                  </a:ext>
                </a:extLst>
              </a:tr>
              <a:tr h="286446">
                <a:tc>
                  <a:txBody>
                    <a:bodyPr/>
                    <a:lstStyle/>
                    <a:p>
                      <a:pPr algn="l" fontAlgn="ctr"/>
                      <a:r>
                        <a:rPr lang="en-US" sz="1100" b="0" i="0" u="none" strike="noStrike">
                          <a:solidFill>
                            <a:srgbClr val="000000"/>
                          </a:solidFill>
                          <a:effectLst/>
                          <a:latin typeface="Calibri" panose="020F0502020204030204" pitchFamily="34" charset="0"/>
                        </a:rPr>
                        <a:t>Oregon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22510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28190 (146)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482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6684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4.41%</a:t>
                      </a:r>
                    </a:p>
                  </a:txBody>
                  <a:tcPr marL="9525" marR="9525" marT="9525" marB="0" anchor="ctr"/>
                </a:tc>
                <a:extLst>
                  <a:ext uri="{0D108BD9-81ED-4DB2-BD59-A6C34878D82A}">
                    <a16:rowId xmlns:a16="http://schemas.microsoft.com/office/drawing/2014/main" val="2249641261"/>
                  </a:ext>
                </a:extLst>
              </a:tr>
              <a:tr h="286446">
                <a:tc>
                  <a:txBody>
                    <a:bodyPr/>
                    <a:lstStyle/>
                    <a:p>
                      <a:pPr algn="l" fontAlgn="ctr"/>
                      <a:r>
                        <a:rPr lang="en-US" sz="1100" b="0" i="0" u="none" strike="noStrike">
                          <a:solidFill>
                            <a:srgbClr val="000000"/>
                          </a:solidFill>
                          <a:effectLst/>
                          <a:latin typeface="Calibri" panose="020F0502020204030204" pitchFamily="34" charset="0"/>
                        </a:rPr>
                        <a:t>Pennsylvania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22082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144540 (716)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7771 (21)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11300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3.45%</a:t>
                      </a:r>
                    </a:p>
                  </a:txBody>
                  <a:tcPr marL="9525" marR="9525" marT="9525" marB="0" anchor="ctr"/>
                </a:tc>
                <a:extLst>
                  <a:ext uri="{0D108BD9-81ED-4DB2-BD59-A6C34878D82A}">
                    <a16:rowId xmlns:a16="http://schemas.microsoft.com/office/drawing/2014/main" val="1607305078"/>
                  </a:ext>
                </a:extLst>
              </a:tr>
              <a:tr h="326589">
                <a:tc>
                  <a:txBody>
                    <a:bodyPr/>
                    <a:lstStyle/>
                    <a:p>
                      <a:pPr algn="l" fontAlgn="ctr"/>
                      <a:r>
                        <a:rPr lang="en-US" sz="1100" b="0" i="0" u="none" strike="noStrike">
                          <a:solidFill>
                            <a:srgbClr val="000000"/>
                          </a:solidFill>
                          <a:effectLst/>
                          <a:latin typeface="Calibri" panose="020F0502020204030204" pitchFamily="34" charset="0"/>
                        </a:rPr>
                        <a:t>Indiana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20011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100394 (590)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3368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14912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500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5.48%</a:t>
                      </a:r>
                    </a:p>
                  </a:txBody>
                  <a:tcPr marL="9525" marR="9525" marT="9525" marB="0" anchor="ctr"/>
                </a:tc>
                <a:extLst>
                  <a:ext uri="{0D108BD9-81ED-4DB2-BD59-A6C34878D82A}">
                    <a16:rowId xmlns:a16="http://schemas.microsoft.com/office/drawing/2014/main" val="1079742823"/>
                  </a:ext>
                </a:extLst>
              </a:tr>
              <a:tr h="286446">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19483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70537 (322)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1170 (3)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22315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6.65%</a:t>
                      </a:r>
                    </a:p>
                  </a:txBody>
                  <a:tcPr marL="9525" marR="9525" marT="9525" marB="0" anchor="ctr"/>
                </a:tc>
                <a:extLst>
                  <a:ext uri="{0D108BD9-81ED-4DB2-BD59-A6C34878D82A}">
                    <a16:rowId xmlns:a16="http://schemas.microsoft.com/office/drawing/2014/main" val="3160297253"/>
                  </a:ext>
                </a:extLst>
              </a:tr>
              <a:tr h="286446">
                <a:tc>
                  <a:txBody>
                    <a:bodyPr/>
                    <a:lstStyle/>
                    <a:p>
                      <a:pPr algn="l" fontAlgn="ctr"/>
                      <a:r>
                        <a:rPr lang="en-US" sz="1100" b="0" i="0" u="none" strike="noStrike">
                          <a:solidFill>
                            <a:srgbClr val="000000"/>
                          </a:solidFill>
                          <a:effectLst/>
                          <a:latin typeface="Calibri" panose="020F0502020204030204" pitchFamily="34" charset="0"/>
                        </a:rPr>
                        <a:t>Rhode Island</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19041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22243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1055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20997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695875928"/>
                  </a:ext>
                </a:extLst>
              </a:tr>
              <a:tr h="286446">
                <a:tc>
                  <a:txBody>
                    <a:bodyPr/>
                    <a:lstStyle/>
                    <a:p>
                      <a:pPr algn="l" fontAlgn="ctr"/>
                      <a:r>
                        <a:rPr lang="en-US" sz="1100" b="0" i="0" u="none" strike="noStrike">
                          <a:solidFill>
                            <a:srgbClr val="000000"/>
                          </a:solidFill>
                          <a:effectLst/>
                          <a:latin typeface="Calibri" panose="020F0502020204030204" pitchFamily="34" charset="0"/>
                        </a:rPr>
                        <a:t>Ohio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18482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131336 (778)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4276 (17)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11243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5.12%</a:t>
                      </a:r>
                    </a:p>
                  </a:txBody>
                  <a:tcPr marL="9525" marR="9525" marT="9525" marB="0" anchor="ctr"/>
                </a:tc>
                <a:extLst>
                  <a:ext uri="{0D108BD9-81ED-4DB2-BD59-A6C34878D82A}">
                    <a16:rowId xmlns:a16="http://schemas.microsoft.com/office/drawing/2014/main" val="3755576511"/>
                  </a:ext>
                </a:extLst>
              </a:tr>
              <a:tr h="286446">
                <a:tc>
                  <a:txBody>
                    <a:bodyPr/>
                    <a:lstStyle/>
                    <a:p>
                      <a:pPr algn="l" fontAlgn="ctr"/>
                      <a:r>
                        <a:rPr lang="en-US" sz="1100" b="0" i="0" u="none" strike="noStrike">
                          <a:solidFill>
                            <a:srgbClr val="000000"/>
                          </a:solidFill>
                          <a:effectLst/>
                          <a:latin typeface="Calibri" panose="020F0502020204030204" pitchFamily="34" charset="0"/>
                        </a:rPr>
                        <a:t>North Carolina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18370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177919 (1018)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2897 (7)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17011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4.77%</a:t>
                      </a:r>
                    </a:p>
                  </a:txBody>
                  <a:tcPr marL="9525" marR="9525" marT="9525" marB="0" anchor="ctr"/>
                </a:tc>
                <a:extLst>
                  <a:ext uri="{0D108BD9-81ED-4DB2-BD59-A6C34878D82A}">
                    <a16:rowId xmlns:a16="http://schemas.microsoft.com/office/drawing/2014/main" val="4068105824"/>
                  </a:ext>
                </a:extLst>
              </a:tr>
              <a:tr h="286446">
                <a:tc>
                  <a:txBody>
                    <a:bodyPr/>
                    <a:lstStyle/>
                    <a:p>
                      <a:pPr algn="l" fontAlgn="ctr"/>
                      <a:r>
                        <a:rPr lang="en-US" sz="1100" b="0" i="0" u="none" strike="noStrike" dirty="0">
                          <a:solidFill>
                            <a:srgbClr val="000000"/>
                          </a:solidFill>
                          <a:effectLst/>
                          <a:latin typeface="Calibri" panose="020F0502020204030204" pitchFamily="34" charset="0"/>
                        </a:rPr>
                        <a:t>Tennessee</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17027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165109 (983)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1869 (4)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24177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274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5.32%</a:t>
                      </a:r>
                    </a:p>
                  </a:txBody>
                  <a:tcPr marL="9525" marR="9525" marT="9525" marB="0" anchor="ctr"/>
                </a:tc>
                <a:extLst>
                  <a:ext uri="{0D108BD9-81ED-4DB2-BD59-A6C34878D82A}">
                    <a16:rowId xmlns:a16="http://schemas.microsoft.com/office/drawing/2014/main" val="1749866659"/>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9788" y="6084879"/>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299365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FC8-E02D-CC45-82EF-E5E22CC0112D}"/>
              </a:ext>
            </a:extLst>
          </p:cNvPr>
          <p:cNvSpPr>
            <a:spLocks noGrp="1"/>
          </p:cNvSpPr>
          <p:nvPr>
            <p:ph type="title"/>
          </p:nvPr>
        </p:nvSpPr>
        <p:spPr>
          <a:xfrm>
            <a:off x="839788" y="365126"/>
            <a:ext cx="10515600" cy="444171"/>
          </a:xfrm>
        </p:spPr>
        <p:txBody>
          <a:bodyPr>
            <a:normAutofit fontScale="90000"/>
          </a:bodyPr>
          <a:lstStyle/>
          <a:p>
            <a:pPr algn="ctr"/>
            <a:r>
              <a:rPr lang="en-US" sz="3200"/>
              <a:t>US Risk Assessment</a:t>
            </a:r>
          </a:p>
        </p:txBody>
      </p:sp>
      <p:sp>
        <p:nvSpPr>
          <p:cNvPr id="3" name="Text Placeholder 2">
            <a:extLst>
              <a:ext uri="{FF2B5EF4-FFF2-40B4-BE49-F238E27FC236}">
                <a16:creationId xmlns:a16="http://schemas.microsoft.com/office/drawing/2014/main" id="{0F299A1A-36F8-1646-846D-7D204C3EEB17}"/>
              </a:ext>
            </a:extLst>
          </p:cNvPr>
          <p:cNvSpPr>
            <a:spLocks noGrp="1"/>
          </p:cNvSpPr>
          <p:nvPr>
            <p:ph type="body" idx="1"/>
          </p:nvPr>
        </p:nvSpPr>
        <p:spPr>
          <a:xfrm>
            <a:off x="838200" y="900609"/>
            <a:ext cx="5157787" cy="388882"/>
          </a:xfrm>
        </p:spPr>
        <p:txBody>
          <a:bodyPr>
            <a:normAutofit/>
          </a:bodyPr>
          <a:lstStyle/>
          <a:p>
            <a:r>
              <a:rPr lang="en-US" sz="1800"/>
              <a:t>VERY HIGH RISK (&gt;5,000 cases)</a:t>
            </a:r>
          </a:p>
        </p:txBody>
      </p:sp>
      <p:sp>
        <p:nvSpPr>
          <p:cNvPr id="5" name="Text Placeholder 4">
            <a:extLst>
              <a:ext uri="{FF2B5EF4-FFF2-40B4-BE49-F238E27FC236}">
                <a16:creationId xmlns:a16="http://schemas.microsoft.com/office/drawing/2014/main" id="{7B03A265-4473-484F-A6C6-A970CF2D5B3D}"/>
              </a:ext>
            </a:extLst>
          </p:cNvPr>
          <p:cNvSpPr>
            <a:spLocks noGrp="1"/>
          </p:cNvSpPr>
          <p:nvPr>
            <p:ph type="body" sz="quarter" idx="3"/>
          </p:nvPr>
        </p:nvSpPr>
        <p:spPr>
          <a:xfrm>
            <a:off x="6146800" y="900609"/>
            <a:ext cx="5183188" cy="388882"/>
          </a:xfrm>
        </p:spPr>
        <p:txBody>
          <a:bodyPr>
            <a:normAutofit/>
          </a:bodyPr>
          <a:lstStyle/>
          <a:p>
            <a:r>
              <a:rPr lang="en-US" sz="1800"/>
              <a:t>HIGH RISK (1,000-5,000 cases)</a:t>
            </a:r>
          </a:p>
        </p:txBody>
      </p:sp>
      <p:graphicFrame>
        <p:nvGraphicFramePr>
          <p:cNvPr id="9" name="Content Placeholder 8">
            <a:extLst>
              <a:ext uri="{FF2B5EF4-FFF2-40B4-BE49-F238E27FC236}">
                <a16:creationId xmlns:a16="http://schemas.microsoft.com/office/drawing/2014/main" id="{D6497C31-0EAF-AF4A-B9C7-19EC37122815}"/>
              </a:ext>
            </a:extLst>
          </p:cNvPr>
          <p:cNvGraphicFramePr>
            <a:graphicFrameLocks noGrp="1"/>
          </p:cNvGraphicFramePr>
          <p:nvPr>
            <p:ph sz="half" idx="2"/>
            <p:extLst>
              <p:ext uri="{D42A27DB-BD31-4B8C-83A1-F6EECF244321}">
                <p14:modId xmlns:p14="http://schemas.microsoft.com/office/powerpoint/2010/main" val="4098172523"/>
              </p:ext>
            </p:extLst>
          </p:nvPr>
        </p:nvGraphicFramePr>
        <p:xfrm>
          <a:off x="839788" y="1380803"/>
          <a:ext cx="5212080" cy="4371736"/>
        </p:xfrm>
        <a:graphic>
          <a:graphicData uri="http://schemas.openxmlformats.org/drawingml/2006/table">
            <a:tbl>
              <a:tblPr firstRow="1" bandRow="1">
                <a:tableStyleId>{3B4B98B0-60AC-42C2-AFA5-B58CD77FA1E5}</a:tableStyleId>
              </a:tblPr>
              <a:tblGrid>
                <a:gridCol w="872054">
                  <a:extLst>
                    <a:ext uri="{9D8B030D-6E8A-4147-A177-3AD203B41FA5}">
                      <a16:colId xmlns:a16="http://schemas.microsoft.com/office/drawing/2014/main" val="2875121375"/>
                    </a:ext>
                  </a:extLst>
                </a:gridCol>
                <a:gridCol w="595423">
                  <a:extLst>
                    <a:ext uri="{9D8B030D-6E8A-4147-A177-3AD203B41FA5}">
                      <a16:colId xmlns:a16="http://schemas.microsoft.com/office/drawing/2014/main" val="71849793"/>
                    </a:ext>
                  </a:extLst>
                </a:gridCol>
                <a:gridCol w="988828">
                  <a:extLst>
                    <a:ext uri="{9D8B030D-6E8A-4147-A177-3AD203B41FA5}">
                      <a16:colId xmlns:a16="http://schemas.microsoft.com/office/drawing/2014/main" val="2692257280"/>
                    </a:ext>
                  </a:extLst>
                </a:gridCol>
                <a:gridCol w="818707">
                  <a:extLst>
                    <a:ext uri="{9D8B030D-6E8A-4147-A177-3AD203B41FA5}">
                      <a16:colId xmlns:a16="http://schemas.microsoft.com/office/drawing/2014/main" val="2381864057"/>
                    </a:ext>
                  </a:extLst>
                </a:gridCol>
                <a:gridCol w="563526">
                  <a:extLst>
                    <a:ext uri="{9D8B030D-6E8A-4147-A177-3AD203B41FA5}">
                      <a16:colId xmlns:a16="http://schemas.microsoft.com/office/drawing/2014/main" val="834820919"/>
                    </a:ext>
                  </a:extLst>
                </a:gridCol>
                <a:gridCol w="606055">
                  <a:extLst>
                    <a:ext uri="{9D8B030D-6E8A-4147-A177-3AD203B41FA5}">
                      <a16:colId xmlns:a16="http://schemas.microsoft.com/office/drawing/2014/main" val="2153485994"/>
                    </a:ext>
                  </a:extLst>
                </a:gridCol>
                <a:gridCol w="767487">
                  <a:extLst>
                    <a:ext uri="{9D8B030D-6E8A-4147-A177-3AD203B41FA5}">
                      <a16:colId xmlns:a16="http://schemas.microsoft.com/office/drawing/2014/main" val="3891846621"/>
                    </a:ext>
                  </a:extLst>
                </a:gridCol>
              </a:tblGrid>
              <a:tr h="579519">
                <a:tc>
                  <a:txBody>
                    <a:bodyPr/>
                    <a:lstStyle/>
                    <a:p>
                      <a:pPr algn="ctr"/>
                      <a:r>
                        <a:rPr lang="en-US" sz="1000"/>
                        <a:t>State</a:t>
                      </a:r>
                    </a:p>
                  </a:txBody>
                  <a:tcPr/>
                </a:tc>
                <a:tc>
                  <a:txBody>
                    <a:bodyPr/>
                    <a:lstStyle/>
                    <a:p>
                      <a:pPr algn="ctr"/>
                      <a:r>
                        <a:rPr lang="en-US" sz="1000"/>
                        <a:t>Active Cases</a:t>
                      </a:r>
                    </a:p>
                  </a:txBody>
                  <a:tcPr/>
                </a:tc>
                <a:tc>
                  <a:txBody>
                    <a:bodyPr/>
                    <a:lstStyle/>
                    <a:p>
                      <a:pPr algn="ctr"/>
                      <a:r>
                        <a:rPr lang="en-US" sz="1000"/>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algn="ctr"/>
                      <a:r>
                        <a:rPr lang="en-US" sz="1000"/>
                        <a:t>Deaths/ 1M Pop</a:t>
                      </a:r>
                    </a:p>
                  </a:txBody>
                  <a:tcPr/>
                </a:tc>
                <a:tc>
                  <a:txBody>
                    <a:bodyPr/>
                    <a:lstStyle/>
                    <a:p>
                      <a:pPr algn="ctr"/>
                      <a:r>
                        <a:rPr lang="en-US" sz="1000"/>
                        <a:t>% Daily Change7-Day Av</a:t>
                      </a:r>
                    </a:p>
                  </a:txBody>
                  <a:tcPr/>
                </a:tc>
                <a:extLst>
                  <a:ext uri="{0D108BD9-81ED-4DB2-BD59-A6C34878D82A}">
                    <a16:rowId xmlns:a16="http://schemas.microsoft.com/office/drawing/2014/main" val="1341419186"/>
                  </a:ext>
                </a:extLst>
              </a:tr>
              <a:tr h="291709">
                <a:tc>
                  <a:txBody>
                    <a:bodyPr/>
                    <a:lstStyle/>
                    <a:p>
                      <a:pPr algn="l" fontAlgn="ctr"/>
                      <a:r>
                        <a:rPr lang="en-US" sz="1100" b="0" i="0" u="none" strike="noStrike">
                          <a:solidFill>
                            <a:srgbClr val="000000"/>
                          </a:solidFill>
                          <a:effectLst/>
                          <a:latin typeface="Calibri" panose="020F0502020204030204" pitchFamily="34" charset="0"/>
                        </a:rPr>
                        <a:t>Idaho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16799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33738 (74)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385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18881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4.11%</a:t>
                      </a:r>
                    </a:p>
                  </a:txBody>
                  <a:tcPr marL="9525" marR="9525" marT="9525" marB="0" anchor="ctr"/>
                </a:tc>
                <a:extLst>
                  <a:ext uri="{0D108BD9-81ED-4DB2-BD59-A6C34878D82A}">
                    <a16:rowId xmlns:a16="http://schemas.microsoft.com/office/drawing/2014/main" val="2260173922"/>
                  </a:ext>
                </a:extLst>
              </a:tr>
              <a:tr h="291709">
                <a:tc>
                  <a:txBody>
                    <a:bodyPr/>
                    <a:lstStyle/>
                    <a:p>
                      <a:pPr algn="l" fontAlgn="ctr"/>
                      <a:r>
                        <a:rPr lang="en-US" sz="1100" b="0" i="0" u="none" strike="noStrike">
                          <a:solidFill>
                            <a:srgbClr val="000000"/>
                          </a:solidFill>
                          <a:effectLst/>
                          <a:latin typeface="Calibri" panose="020F0502020204030204" pitchFamily="34" charset="0"/>
                        </a:rPr>
                        <a:t>Mississippi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16627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87130 (242)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2585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29276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4.07%</a:t>
                      </a:r>
                    </a:p>
                  </a:txBody>
                  <a:tcPr marL="9525" marR="9525" marT="9525" marB="0" anchor="ctr"/>
                </a:tc>
                <a:extLst>
                  <a:ext uri="{0D108BD9-81ED-4DB2-BD59-A6C34878D82A}">
                    <a16:rowId xmlns:a16="http://schemas.microsoft.com/office/drawing/2014/main" val="1820816567"/>
                  </a:ext>
                </a:extLst>
              </a:tr>
              <a:tr h="291709">
                <a:tc>
                  <a:txBody>
                    <a:bodyPr/>
                    <a:lstStyle/>
                    <a:p>
                      <a:pPr algn="l" fontAlgn="ctr"/>
                      <a:r>
                        <a:rPr lang="en-US" sz="1100" b="0" i="0" u="none" strike="noStrike">
                          <a:solidFill>
                            <a:srgbClr val="000000"/>
                          </a:solidFill>
                          <a:effectLst/>
                          <a:latin typeface="Calibri" panose="020F0502020204030204" pitchFamily="34" charset="0"/>
                        </a:rPr>
                        <a:t>Louisiana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13640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153177 (309)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5105 (12)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32950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1098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2.80%</a:t>
                      </a:r>
                    </a:p>
                  </a:txBody>
                  <a:tcPr marL="9525" marR="9525" marT="9525" marB="0" anchor="ctr"/>
                </a:tc>
                <a:extLst>
                  <a:ext uri="{0D108BD9-81ED-4DB2-BD59-A6C34878D82A}">
                    <a16:rowId xmlns:a16="http://schemas.microsoft.com/office/drawing/2014/main" val="501154767"/>
                  </a:ext>
                </a:extLst>
              </a:tr>
              <a:tr h="291709">
                <a:tc>
                  <a:txBody>
                    <a:bodyPr/>
                    <a:lstStyle/>
                    <a:p>
                      <a:pPr algn="l" fontAlgn="ctr"/>
                      <a:r>
                        <a:rPr lang="en-US" sz="1100" b="0" i="0" u="none" strike="noStrike">
                          <a:solidFill>
                            <a:srgbClr val="000000"/>
                          </a:solidFill>
                          <a:effectLst/>
                          <a:latin typeface="Calibri" panose="020F0502020204030204" pitchFamily="34" charset="0"/>
                        </a:rPr>
                        <a:t>New Mexico</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11807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26144 (37)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807 (4)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12468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2.62%</a:t>
                      </a:r>
                    </a:p>
                  </a:txBody>
                  <a:tcPr marL="9525" marR="9525" marT="9525" marB="0" anchor="ctr"/>
                </a:tc>
                <a:extLst>
                  <a:ext uri="{0D108BD9-81ED-4DB2-BD59-A6C34878D82A}">
                    <a16:rowId xmlns:a16="http://schemas.microsoft.com/office/drawing/2014/main" val="2304375435"/>
                  </a:ext>
                </a:extLst>
              </a:tr>
              <a:tr h="291709">
                <a:tc>
                  <a:txBody>
                    <a:bodyPr/>
                    <a:lstStyle/>
                    <a:p>
                      <a:pPr algn="l" fontAlgn="ctr"/>
                      <a:r>
                        <a:rPr lang="en-US" sz="1100" b="0" i="0" u="none" strike="noStrike">
                          <a:solidFill>
                            <a:srgbClr val="000000"/>
                          </a:solidFill>
                          <a:effectLst/>
                          <a:latin typeface="Calibri" panose="020F0502020204030204" pitchFamily="34" charset="0"/>
                        </a:rPr>
                        <a:t>Oklahoma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9953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64220 (613)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16230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7.51%</a:t>
                      </a:r>
                    </a:p>
                  </a:txBody>
                  <a:tcPr marL="9525" marR="9525" marT="9525" marB="0" anchor="ctr"/>
                </a:tc>
                <a:extLst>
                  <a:ext uri="{0D108BD9-81ED-4DB2-BD59-A6C34878D82A}">
                    <a16:rowId xmlns:a16="http://schemas.microsoft.com/office/drawing/2014/main" val="3053803976"/>
                  </a:ext>
                </a:extLst>
              </a:tr>
              <a:tr h="291709">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55033 (373)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423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17166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4.78%</a:t>
                      </a:r>
                    </a:p>
                  </a:txBody>
                  <a:tcPr marL="9525" marR="9525" marT="9525" marB="0" anchor="ctr"/>
                </a:tc>
                <a:extLst>
                  <a:ext uri="{0D108BD9-81ED-4DB2-BD59-A6C34878D82A}">
                    <a16:rowId xmlns:a16="http://schemas.microsoft.com/office/drawing/2014/main" val="4258874425"/>
                  </a:ext>
                </a:extLst>
              </a:tr>
              <a:tr h="291709">
                <a:tc>
                  <a:txBody>
                    <a:bodyPr/>
                    <a:lstStyle/>
                    <a:p>
                      <a:pPr algn="l" fontAlgn="ctr"/>
                      <a:r>
                        <a:rPr lang="en-US" sz="1100" b="0" i="0" u="none" strike="noStrike">
                          <a:solidFill>
                            <a:srgbClr val="000000"/>
                          </a:solidFill>
                          <a:effectLst/>
                          <a:latin typeface="Calibri" panose="020F0502020204030204" pitchFamily="34" charset="0"/>
                        </a:rPr>
                        <a:t>Wisconsin</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81760 (567)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1168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14042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6.33%</a:t>
                      </a:r>
                    </a:p>
                  </a:txBody>
                  <a:tcPr marL="9525" marR="9525" marT="9525" marB="0" anchor="ctr"/>
                </a:tc>
                <a:extLst>
                  <a:ext uri="{0D108BD9-81ED-4DB2-BD59-A6C34878D82A}">
                    <a16:rowId xmlns:a16="http://schemas.microsoft.com/office/drawing/2014/main" val="2021659586"/>
                  </a:ext>
                </a:extLst>
              </a:tr>
              <a:tr h="291709">
                <a:tc>
                  <a:txBody>
                    <a:bodyPr/>
                    <a:lstStyle/>
                    <a:p>
                      <a:pPr algn="l" fontAlgn="ctr"/>
                      <a:r>
                        <a:rPr lang="en-US" sz="1100" b="0" i="0" u="none" strike="noStrike">
                          <a:solidFill>
                            <a:srgbClr val="000000"/>
                          </a:solidFill>
                          <a:effectLst/>
                          <a:latin typeface="Calibri" panose="020F0502020204030204" pitchFamily="34" charset="0"/>
                        </a:rPr>
                        <a:t>Massachusetts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122791 (229)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9133 (8)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17815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-4.97%</a:t>
                      </a:r>
                    </a:p>
                  </a:txBody>
                  <a:tcPr marL="9525" marR="9525" marT="9525" marB="0" anchor="ctr"/>
                </a:tc>
                <a:extLst>
                  <a:ext uri="{0D108BD9-81ED-4DB2-BD59-A6C34878D82A}">
                    <a16:rowId xmlns:a16="http://schemas.microsoft.com/office/drawing/2014/main" val="875041793"/>
                  </a:ext>
                </a:extLst>
              </a:tr>
              <a:tr h="291709">
                <a:tc>
                  <a:txBody>
                    <a:bodyPr/>
                    <a:lstStyle/>
                    <a:p>
                      <a:pPr algn="l" fontAlgn="ctr"/>
                      <a:r>
                        <a:rPr lang="en-US" sz="1100" b="0" i="0" u="none" strike="noStrike">
                          <a:solidFill>
                            <a:srgbClr val="000000"/>
                          </a:solidFill>
                          <a:effectLst/>
                          <a:latin typeface="Calibri" panose="020F0502020204030204" pitchFamily="34" charset="0"/>
                        </a:rPr>
                        <a:t>Nebraska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7861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35975 (89)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404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18597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3.89%</a:t>
                      </a:r>
                    </a:p>
                  </a:txBody>
                  <a:tcPr marL="9525" marR="9525" marT="9525" marB="0" anchor="ctr"/>
                </a:tc>
                <a:extLst>
                  <a:ext uri="{0D108BD9-81ED-4DB2-BD59-A6C34878D82A}">
                    <a16:rowId xmlns:a16="http://schemas.microsoft.com/office/drawing/2014/main" val="860750229"/>
                  </a:ext>
                </a:extLst>
              </a:tr>
              <a:tr h="291709">
                <a:tc>
                  <a:txBody>
                    <a:bodyPr/>
                    <a:lstStyle/>
                    <a:p>
                      <a:pPr algn="l" fontAlgn="ctr"/>
                      <a:r>
                        <a:rPr lang="en-US" sz="1100" b="0" i="0" u="none" strike="noStrike">
                          <a:solidFill>
                            <a:srgbClr val="000000"/>
                          </a:solidFill>
                          <a:effectLst/>
                          <a:latin typeface="Calibri" panose="020F0502020204030204" pitchFamily="34" charset="0"/>
                        </a:rPr>
                        <a:t>Delaware</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7793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18249 (206)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18741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625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3.91%</a:t>
                      </a:r>
                    </a:p>
                  </a:txBody>
                  <a:tcPr marL="9525" marR="9525" marT="9525" marB="0" anchor="ctr"/>
                </a:tc>
                <a:extLst>
                  <a:ext uri="{0D108BD9-81ED-4DB2-BD59-A6C34878D82A}">
                    <a16:rowId xmlns:a16="http://schemas.microsoft.com/office/drawing/2014/main" val="561199492"/>
                  </a:ext>
                </a:extLst>
              </a:tr>
              <a:tr h="291709">
                <a:tc>
                  <a:txBody>
                    <a:bodyPr/>
                    <a:lstStyle/>
                    <a:p>
                      <a:pPr algn="l" fontAlgn="ctr"/>
                      <a:r>
                        <a:rPr lang="en-US" sz="1100" b="0" i="0" u="none" strike="noStrike">
                          <a:solidFill>
                            <a:srgbClr val="000000"/>
                          </a:solidFill>
                          <a:effectLst/>
                          <a:latin typeface="Calibri" panose="020F0502020204030204" pitchFamily="34" charset="0"/>
                        </a:rPr>
                        <a:t>Hawaii</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6882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9959 (104)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 (1)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7034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13.11%</a:t>
                      </a:r>
                    </a:p>
                  </a:txBody>
                  <a:tcPr marL="9525" marR="9525" marT="9525" marB="0" anchor="ctr"/>
                </a:tc>
                <a:extLst>
                  <a:ext uri="{0D108BD9-81ED-4DB2-BD59-A6C34878D82A}">
                    <a16:rowId xmlns:a16="http://schemas.microsoft.com/office/drawing/2014/main" val="1150141736"/>
                  </a:ext>
                </a:extLst>
              </a:tr>
              <a:tr h="291709">
                <a:tc>
                  <a:txBody>
                    <a:bodyPr/>
                    <a:lstStyle/>
                    <a:p>
                      <a:pPr algn="l" fontAlgn="ctr"/>
                      <a:r>
                        <a:rPr lang="en-US" sz="1100" b="0" i="0" u="none" strike="noStrike">
                          <a:solidFill>
                            <a:srgbClr val="000000"/>
                          </a:solidFill>
                          <a:effectLst/>
                          <a:latin typeface="Calibri" panose="020F0502020204030204" pitchFamily="34" charset="0"/>
                        </a:rPr>
                        <a:t>Arkansas</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6062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65727 (350)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908 (14)</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21780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301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6.44%</a:t>
                      </a:r>
                    </a:p>
                  </a:txBody>
                  <a:tcPr marL="9525" marR="9525" marT="9525" marB="0" anchor="ctr"/>
                </a:tc>
                <a:extLst>
                  <a:ext uri="{0D108BD9-81ED-4DB2-BD59-A6C34878D82A}">
                    <a16:rowId xmlns:a16="http://schemas.microsoft.com/office/drawing/2014/main" val="3284489478"/>
                  </a:ext>
                </a:extLst>
              </a:tr>
              <a:tr h="291709">
                <a:tc>
                  <a:txBody>
                    <a:bodyPr/>
                    <a:lstStyle/>
                    <a:p>
                      <a:pPr algn="l" fontAlgn="ctr"/>
                      <a:r>
                        <a:rPr lang="en-US" sz="1100" b="0" i="0" u="none" strike="noStrike" dirty="0">
                          <a:solidFill>
                            <a:srgbClr val="000000"/>
                          </a:solidFill>
                          <a:effectLst/>
                          <a:latin typeface="Calibri" panose="020F0502020204030204" pitchFamily="34" charset="0"/>
                        </a:rPr>
                        <a:t>Minnesota</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5910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81225 (638)</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1912 (3)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14403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339</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6.00%</a:t>
                      </a:r>
                    </a:p>
                  </a:txBody>
                  <a:tcPr marL="9525" marR="9525" marT="9525" marB="0" anchor="ctr"/>
                </a:tc>
                <a:extLst>
                  <a:ext uri="{0D108BD9-81ED-4DB2-BD59-A6C34878D82A}">
                    <a16:rowId xmlns:a16="http://schemas.microsoft.com/office/drawing/2014/main" val="1278260638"/>
                  </a:ext>
                </a:extLst>
              </a:tr>
            </a:tbl>
          </a:graphicData>
        </a:graphic>
      </p:graphicFrame>
      <p:graphicFrame>
        <p:nvGraphicFramePr>
          <p:cNvPr id="10" name="Content Placeholder 8">
            <a:extLst>
              <a:ext uri="{FF2B5EF4-FFF2-40B4-BE49-F238E27FC236}">
                <a16:creationId xmlns:a16="http://schemas.microsoft.com/office/drawing/2014/main" id="{B9F7DC27-42C0-A44A-831B-6EDA42B7069F}"/>
              </a:ext>
            </a:extLst>
          </p:cNvPr>
          <p:cNvGraphicFramePr>
            <a:graphicFrameLocks noGrp="1"/>
          </p:cNvGraphicFramePr>
          <p:nvPr>
            <p:ph sz="quarter" idx="4"/>
            <p:extLst>
              <p:ext uri="{D42A27DB-BD31-4B8C-83A1-F6EECF244321}">
                <p14:modId xmlns:p14="http://schemas.microsoft.com/office/powerpoint/2010/main" val="3184683392"/>
              </p:ext>
            </p:extLst>
          </p:nvPr>
        </p:nvGraphicFramePr>
        <p:xfrm>
          <a:off x="6159500" y="1406923"/>
          <a:ext cx="5157789" cy="2390085"/>
        </p:xfrm>
        <a:graphic>
          <a:graphicData uri="http://schemas.openxmlformats.org/drawingml/2006/table">
            <a:tbl>
              <a:tblPr firstRow="1" bandRow="1">
                <a:tableStyleId>{3B4B98B0-60AC-42C2-AFA5-B58CD77FA1E5}</a:tableStyleId>
              </a:tblPr>
              <a:tblGrid>
                <a:gridCol w="868621">
                  <a:extLst>
                    <a:ext uri="{9D8B030D-6E8A-4147-A177-3AD203B41FA5}">
                      <a16:colId xmlns:a16="http://schemas.microsoft.com/office/drawing/2014/main" val="2875121375"/>
                    </a:ext>
                  </a:extLst>
                </a:gridCol>
                <a:gridCol w="563526">
                  <a:extLst>
                    <a:ext uri="{9D8B030D-6E8A-4147-A177-3AD203B41FA5}">
                      <a16:colId xmlns:a16="http://schemas.microsoft.com/office/drawing/2014/main" val="1992441260"/>
                    </a:ext>
                  </a:extLst>
                </a:gridCol>
                <a:gridCol w="871869">
                  <a:extLst>
                    <a:ext uri="{9D8B030D-6E8A-4147-A177-3AD203B41FA5}">
                      <a16:colId xmlns:a16="http://schemas.microsoft.com/office/drawing/2014/main" val="1200645635"/>
                    </a:ext>
                  </a:extLst>
                </a:gridCol>
                <a:gridCol w="701831">
                  <a:extLst>
                    <a:ext uri="{9D8B030D-6E8A-4147-A177-3AD203B41FA5}">
                      <a16:colId xmlns:a16="http://schemas.microsoft.com/office/drawing/2014/main" val="2037567880"/>
                    </a:ext>
                  </a:extLst>
                </a:gridCol>
                <a:gridCol w="678288">
                  <a:extLst>
                    <a:ext uri="{9D8B030D-6E8A-4147-A177-3AD203B41FA5}">
                      <a16:colId xmlns:a16="http://schemas.microsoft.com/office/drawing/2014/main" val="4151132420"/>
                    </a:ext>
                  </a:extLst>
                </a:gridCol>
                <a:gridCol w="693230">
                  <a:extLst>
                    <a:ext uri="{9D8B030D-6E8A-4147-A177-3AD203B41FA5}">
                      <a16:colId xmlns:a16="http://schemas.microsoft.com/office/drawing/2014/main" val="1900498803"/>
                    </a:ext>
                  </a:extLst>
                </a:gridCol>
                <a:gridCol w="780424">
                  <a:extLst>
                    <a:ext uri="{9D8B030D-6E8A-4147-A177-3AD203B41FA5}">
                      <a16:colId xmlns:a16="http://schemas.microsoft.com/office/drawing/2014/main" val="2978668771"/>
                    </a:ext>
                  </a:extLst>
                </a:gridCol>
              </a:tblGrid>
              <a:tr h="579171">
                <a:tc>
                  <a:txBody>
                    <a:bodyPr/>
                    <a:lstStyle/>
                    <a:p>
                      <a:pPr marL="0" algn="ctr" defTabSz="914400" rtl="0" eaLnBrk="1" latinLnBrk="0" hangingPunct="1"/>
                      <a:r>
                        <a:rPr lang="en-US" sz="1000" b="1" kern="1200">
                          <a:solidFill>
                            <a:schemeClr val="tx1"/>
                          </a:solidFill>
                          <a:latin typeface="+mn-lt"/>
                          <a:ea typeface="+mn-ea"/>
                          <a:cs typeface="+mn-cs"/>
                        </a:rPr>
                        <a:t>State</a:t>
                      </a:r>
                    </a:p>
                  </a:txBody>
                  <a:tcPr/>
                </a:tc>
                <a:tc>
                  <a:txBody>
                    <a:bodyPr/>
                    <a:lstStyle/>
                    <a:p>
                      <a:pPr marL="0" algn="ctr" defTabSz="914400" rtl="0" eaLnBrk="1" latinLnBrk="0" hangingPunct="1"/>
                      <a:r>
                        <a:rPr lang="en-US" sz="1000" b="1" kern="1200">
                          <a:solidFill>
                            <a:schemeClr val="tx1"/>
                          </a:solidFill>
                          <a:latin typeface="+mn-lt"/>
                          <a:ea typeface="+mn-ea"/>
                          <a:cs typeface="+mn-cs"/>
                        </a:rPr>
                        <a:t>Active Cases</a:t>
                      </a:r>
                    </a:p>
                  </a:txBody>
                  <a:tcPr/>
                </a:tc>
                <a:tc>
                  <a:txBody>
                    <a:bodyPr/>
                    <a:lstStyle/>
                    <a:p>
                      <a:pPr marL="0" algn="ctr" defTabSz="914400" rtl="0" eaLnBrk="1" latinLnBrk="0" hangingPunct="1"/>
                      <a:r>
                        <a:rPr lang="en-US" sz="1000" b="1" kern="1200">
                          <a:solidFill>
                            <a:schemeClr val="tx1"/>
                          </a:solidFill>
                          <a:latin typeface="+mn-lt"/>
                          <a:ea typeface="+mn-ea"/>
                          <a:cs typeface="+mn-cs"/>
                        </a:rPr>
                        <a:t>Confirmed (New)</a:t>
                      </a:r>
                    </a:p>
                  </a:txBody>
                  <a:tcPr/>
                </a:tc>
                <a:tc>
                  <a:txBody>
                    <a:bodyPr/>
                    <a:lstStyle/>
                    <a:p>
                      <a:pPr marL="0" algn="ctr" defTabSz="914400" rtl="0" eaLnBrk="1" latinLnBrk="0" hangingPunct="1"/>
                      <a:r>
                        <a:rPr lang="en-US" sz="1000" b="1" kern="1200">
                          <a:solidFill>
                            <a:schemeClr val="tx1"/>
                          </a:solidFill>
                          <a:latin typeface="+mn-lt"/>
                          <a:ea typeface="+mn-ea"/>
                          <a:cs typeface="+mn-cs"/>
                        </a:rPr>
                        <a:t>Deaths (New)</a:t>
                      </a:r>
                    </a:p>
                  </a:txBody>
                  <a:tcPr/>
                </a:tc>
                <a:tc>
                  <a:txBody>
                    <a:bodyPr/>
                    <a:lstStyle/>
                    <a:p>
                      <a:pPr algn="ctr"/>
                      <a:r>
                        <a:rPr lang="en-US" sz="1000"/>
                        <a:t>Cases/ 1M Pop.</a:t>
                      </a:r>
                    </a:p>
                  </a:txBody>
                  <a:tcPr/>
                </a:tc>
                <a:tc>
                  <a:txBody>
                    <a:bodyPr/>
                    <a:lstStyle/>
                    <a:p>
                      <a:pPr marL="0" algn="ctr" defTabSz="914400" rtl="0" eaLnBrk="1" latinLnBrk="0" hangingPunct="1"/>
                      <a:r>
                        <a:rPr lang="en-US" sz="1000" b="1" kern="1200">
                          <a:solidFill>
                            <a:schemeClr val="tx1"/>
                          </a:solidFill>
                          <a:latin typeface="+mn-lt"/>
                          <a:ea typeface="+mn-ea"/>
                          <a:cs typeface="+mn-cs"/>
                        </a:rPr>
                        <a:t>Deaths/ 1M Pop</a:t>
                      </a:r>
                    </a:p>
                  </a:txBody>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000" b="1" i="0" u="none" strike="noStrike" kern="1200" cap="none" spc="0" normalizeH="0" baseline="0" noProof="0">
                          <a:ln>
                            <a:noFill/>
                          </a:ln>
                          <a:solidFill>
                            <a:srgbClr val="000000"/>
                          </a:solidFill>
                          <a:effectLst/>
                          <a:uLnTx/>
                          <a:uFillTx/>
                          <a:latin typeface="+mn-lt"/>
                          <a:ea typeface="+mn-ea"/>
                          <a:cs typeface="+mn-cs"/>
                        </a:rPr>
                        <a:t>% Daily Change7-Day Av</a:t>
                      </a:r>
                    </a:p>
                  </a:txBody>
                  <a:tcPr/>
                </a:tc>
                <a:extLst>
                  <a:ext uri="{0D108BD9-81ED-4DB2-BD59-A6C34878D82A}">
                    <a16:rowId xmlns:a16="http://schemas.microsoft.com/office/drawing/2014/main" val="1341419186"/>
                  </a:ext>
                </a:extLst>
              </a:tr>
              <a:tr h="320325">
                <a:tc>
                  <a:txBody>
                    <a:bodyPr/>
                    <a:lstStyle/>
                    <a:p>
                      <a:pPr algn="l" fontAlgn="ctr"/>
                      <a:r>
                        <a:rPr lang="en-US" sz="1100" b="0" i="0" u="none" strike="noStrike">
                          <a:solidFill>
                            <a:srgbClr val="000000"/>
                          </a:solidFill>
                          <a:effectLst/>
                          <a:latin typeface="Calibri" panose="020F0502020204030204" pitchFamily="34" charset="0"/>
                        </a:rPr>
                        <a:t>Alaska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3428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5793 (33)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42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7926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8.56%</a:t>
                      </a:r>
                    </a:p>
                  </a:txBody>
                  <a:tcPr marL="9525" marR="9525" marT="9525" marB="0" anchor="ctr"/>
                </a:tc>
                <a:extLst>
                  <a:ext uri="{0D108BD9-81ED-4DB2-BD59-A6C34878D82A}">
                    <a16:rowId xmlns:a16="http://schemas.microsoft.com/office/drawing/2014/main" val="2260173922"/>
                  </a:ext>
                </a:extLst>
              </a:tr>
              <a:tr h="286446">
                <a:tc>
                  <a:txBody>
                    <a:bodyPr/>
                    <a:lstStyle/>
                    <a:p>
                      <a:pPr algn="l" fontAlgn="ctr"/>
                      <a:r>
                        <a:rPr lang="en-US" sz="1100" b="0" i="0" u="none" strike="noStrike">
                          <a:solidFill>
                            <a:srgbClr val="000000"/>
                          </a:solidFill>
                          <a:effectLst/>
                          <a:latin typeface="Calibri" panose="020F0502020204030204" pitchFamily="34" charset="0"/>
                        </a:rPr>
                        <a:t>South Dakota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2892</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15300 (191)</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173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17295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196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10.14%</a:t>
                      </a:r>
                    </a:p>
                  </a:txBody>
                  <a:tcPr marL="9525" marR="9525" marT="9525" marB="0" anchor="ctr"/>
                </a:tc>
                <a:extLst>
                  <a:ext uri="{0D108BD9-81ED-4DB2-BD59-A6C34878D82A}">
                    <a16:rowId xmlns:a16="http://schemas.microsoft.com/office/drawing/2014/main" val="1820816567"/>
                  </a:ext>
                </a:extLst>
              </a:tr>
              <a:tr h="286446">
                <a:tc>
                  <a:txBody>
                    <a:bodyPr/>
                    <a:lstStyle/>
                    <a:p>
                      <a:pPr algn="l" fontAlgn="ctr"/>
                      <a:r>
                        <a:rPr lang="en-US" sz="1100" b="0" i="0" u="none" strike="noStrike">
                          <a:solidFill>
                            <a:srgbClr val="000000"/>
                          </a:solidFill>
                          <a:effectLst/>
                          <a:latin typeface="Calibri" panose="020F0502020204030204" pitchFamily="34" charset="0"/>
                        </a:rPr>
                        <a:t>West Virginia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2745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11575 (157)</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249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6459</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9.17%</a:t>
                      </a:r>
                    </a:p>
                  </a:txBody>
                  <a:tcPr marL="9525" marR="9525" marT="9525" marB="0" anchor="ctr"/>
                </a:tc>
                <a:extLst>
                  <a:ext uri="{0D108BD9-81ED-4DB2-BD59-A6C34878D82A}">
                    <a16:rowId xmlns:a16="http://schemas.microsoft.com/office/drawing/2014/main" val="2358039063"/>
                  </a:ext>
                </a:extLst>
              </a:tr>
              <a:tr h="286446">
                <a:tc>
                  <a:txBody>
                    <a:bodyPr/>
                    <a:lstStyle/>
                    <a:p>
                      <a:pPr algn="l" fontAlgn="ctr"/>
                      <a:r>
                        <a:rPr lang="en-US" sz="1100" b="0" i="0" u="none" strike="noStrike">
                          <a:solidFill>
                            <a:srgbClr val="000000"/>
                          </a:solidFill>
                          <a:effectLst/>
                          <a:latin typeface="Calibri" panose="020F0502020204030204" pitchFamily="34" charset="0"/>
                        </a:rPr>
                        <a:t>North Dakota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2565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13801 (170)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156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18110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205</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13.05%</a:t>
                      </a:r>
                    </a:p>
                  </a:txBody>
                  <a:tcPr marL="9525" marR="9525" marT="9525" marB="0" anchor="ctr"/>
                </a:tc>
                <a:extLst>
                  <a:ext uri="{0D108BD9-81ED-4DB2-BD59-A6C34878D82A}">
                    <a16:rowId xmlns:a16="http://schemas.microsoft.com/office/drawing/2014/main" val="49662240"/>
                  </a:ext>
                </a:extLst>
              </a:tr>
              <a:tr h="286446">
                <a:tc>
                  <a:txBody>
                    <a:bodyPr/>
                    <a:lstStyle/>
                    <a:p>
                      <a:pPr algn="l" fontAlgn="ctr"/>
                      <a:r>
                        <a:rPr lang="en-US" sz="1100" b="0" i="0" u="none" strike="noStrike">
                          <a:solidFill>
                            <a:srgbClr val="000000"/>
                          </a:solidFill>
                          <a:effectLst/>
                          <a:latin typeface="Calibri" panose="020F0502020204030204" pitchFamily="34" charset="0"/>
                        </a:rPr>
                        <a:t>District of Columbia</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2338</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14315 (36)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611 (0)</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20283</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866</a:t>
                      </a:r>
                    </a:p>
                  </a:txBody>
                  <a:tcPr marL="9525" marR="9525" marT="9525" marB="0" anchor="ctr"/>
                </a:tc>
                <a:tc>
                  <a:txBody>
                    <a:bodyPr/>
                    <a:lstStyle/>
                    <a:p>
                      <a:pPr algn="ctr" fontAlgn="ctr"/>
                      <a:r>
                        <a:rPr lang="en-US" sz="1100" b="0" i="0" u="none" strike="noStrike">
                          <a:solidFill>
                            <a:srgbClr val="000000"/>
                          </a:solidFill>
                          <a:effectLst/>
                          <a:latin typeface="Calibri" panose="020F0502020204030204" pitchFamily="34" charset="0"/>
                        </a:rPr>
                        <a:t>1.86%</a:t>
                      </a:r>
                    </a:p>
                  </a:txBody>
                  <a:tcPr marL="9525" marR="9525" marT="9525" marB="0" anchor="ctr"/>
                </a:tc>
                <a:extLst>
                  <a:ext uri="{0D108BD9-81ED-4DB2-BD59-A6C34878D82A}">
                    <a16:rowId xmlns:a16="http://schemas.microsoft.com/office/drawing/2014/main" val="1815407227"/>
                  </a:ext>
                </a:extLst>
              </a:tr>
              <a:tr h="286446">
                <a:tc>
                  <a:txBody>
                    <a:bodyPr/>
                    <a:lstStyle/>
                    <a:p>
                      <a:pPr algn="l" fontAlgn="ctr"/>
                      <a:r>
                        <a:rPr lang="en-US" sz="1100" b="0" i="0" u="none" strike="noStrike" dirty="0">
                          <a:solidFill>
                            <a:srgbClr val="000000"/>
                          </a:solidFill>
                          <a:effectLst/>
                          <a:latin typeface="Calibri" panose="020F0502020204030204" pitchFamily="34" charset="0"/>
                        </a:rPr>
                        <a:t>Montana</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1952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8316 (52)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118 (1)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7781</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110</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9.70%</a:t>
                      </a:r>
                    </a:p>
                  </a:txBody>
                  <a:tcPr marL="9525" marR="9525" marT="9525" marB="0" anchor="ctr"/>
                </a:tc>
                <a:extLst>
                  <a:ext uri="{0D108BD9-81ED-4DB2-BD59-A6C34878D82A}">
                    <a16:rowId xmlns:a16="http://schemas.microsoft.com/office/drawing/2014/main" val="1386202330"/>
                  </a:ext>
                </a:extLst>
              </a:tr>
            </a:tbl>
          </a:graphicData>
        </a:graphic>
      </p:graphicFrame>
      <p:sp>
        <p:nvSpPr>
          <p:cNvPr id="11" name="Date Placeholder 3">
            <a:extLst>
              <a:ext uri="{FF2B5EF4-FFF2-40B4-BE49-F238E27FC236}">
                <a16:creationId xmlns:a16="http://schemas.microsoft.com/office/drawing/2014/main" id="{14E320C9-78F9-244E-8F7F-77565443CE72}"/>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4" name="TextBox 3">
            <a:extLst>
              <a:ext uri="{FF2B5EF4-FFF2-40B4-BE49-F238E27FC236}">
                <a16:creationId xmlns:a16="http://schemas.microsoft.com/office/drawing/2014/main" id="{FE0D4B32-D67E-4370-B08A-BFD6EB10A5CF}"/>
              </a:ext>
            </a:extLst>
          </p:cNvPr>
          <p:cNvSpPr txBox="1"/>
          <p:nvPr/>
        </p:nvSpPr>
        <p:spPr>
          <a:xfrm>
            <a:off x="838200" y="5761893"/>
            <a:ext cx="2356701" cy="230832"/>
          </a:xfrm>
          <a:prstGeom prst="rect">
            <a:avLst/>
          </a:prstGeom>
          <a:noFill/>
        </p:spPr>
        <p:txBody>
          <a:bodyPr wrap="square" rtlCol="0">
            <a:spAutoFit/>
          </a:bodyPr>
          <a:lstStyle/>
          <a:p>
            <a:r>
              <a:rPr lang="en-US" sz="900">
                <a:solidFill>
                  <a:schemeClr val="bg1">
                    <a:lumMod val="65000"/>
                  </a:schemeClr>
                </a:solidFill>
              </a:rPr>
              <a:t>Data Source:  Johns Hopkins University </a:t>
            </a:r>
          </a:p>
        </p:txBody>
      </p:sp>
    </p:spTree>
    <p:extLst>
      <p:ext uri="{BB962C8B-B14F-4D97-AF65-F5344CB8AC3E}">
        <p14:creationId xmlns:p14="http://schemas.microsoft.com/office/powerpoint/2010/main" val="11953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a:t>Contacts</a:t>
            </a:r>
          </a:p>
        </p:txBody>
      </p:sp>
      <p:sp>
        <p:nvSpPr>
          <p:cNvPr id="3" name="Content Placeholder 2">
            <a:extLst>
              <a:ext uri="{FF2B5EF4-FFF2-40B4-BE49-F238E27FC236}">
                <a16:creationId xmlns:a16="http://schemas.microsoft.com/office/drawing/2014/main" id="{11B4B878-F510-BD4E-BBE8-F96D23D43EAD}"/>
              </a:ext>
            </a:extLst>
          </p:cNvPr>
          <p:cNvSpPr>
            <a:spLocks noGrp="1"/>
          </p:cNvSpPr>
          <p:nvPr>
            <p:ph sz="half" idx="1"/>
          </p:nvPr>
        </p:nvSpPr>
        <p:spPr>
          <a:xfrm>
            <a:off x="838200" y="3763978"/>
            <a:ext cx="5181600" cy="2826202"/>
          </a:xfrm>
        </p:spPr>
        <p:txBody>
          <a:bodyPr>
            <a:normAutofit/>
          </a:bodyPr>
          <a:lstStyle/>
          <a:p>
            <a:pPr marL="0" indent="0">
              <a:buNone/>
            </a:pPr>
            <a:r>
              <a:rPr lang="en-US" sz="1800" b="1">
                <a:solidFill>
                  <a:schemeClr val="accent1"/>
                </a:solidFill>
              </a:rPr>
              <a:t>Karl Hopkins</a:t>
            </a:r>
          </a:p>
          <a:p>
            <a:pPr marL="0" indent="0">
              <a:spcAft>
                <a:spcPts val="300"/>
              </a:spcAft>
              <a:buNone/>
            </a:pPr>
            <a:r>
              <a:rPr lang="en-US" sz="1800">
                <a:solidFill>
                  <a:schemeClr val="accent1"/>
                </a:solidFill>
              </a:rPr>
              <a:t>Partner and Global Chief Security Officer</a:t>
            </a:r>
            <a:br>
              <a:rPr lang="en-US" sz="1800">
                <a:solidFill>
                  <a:schemeClr val="accent1"/>
                </a:solidFill>
              </a:rPr>
            </a:br>
            <a:r>
              <a:rPr lang="en-US" sz="1800"/>
              <a:t>Dentons</a:t>
            </a:r>
            <a:br>
              <a:rPr lang="en-US" sz="1800"/>
            </a:br>
            <a:r>
              <a:rPr lang="en-US" sz="1800"/>
              <a:t>Washington, DC</a:t>
            </a:r>
          </a:p>
          <a:p>
            <a:pPr marL="0" indent="0">
              <a:spcAft>
                <a:spcPts val="300"/>
              </a:spcAft>
              <a:buNone/>
            </a:pPr>
            <a:r>
              <a:rPr lang="en-US" sz="1800"/>
              <a:t>D +1 202 408 9225</a:t>
            </a:r>
            <a:br>
              <a:rPr lang="en-US" sz="1800"/>
            </a:br>
            <a:r>
              <a:rPr lang="en-US" sz="1800">
                <a:solidFill>
                  <a:schemeClr val="accent4"/>
                </a:solidFill>
              </a:rPr>
              <a:t>karl.hopkins@dentons.com</a:t>
            </a:r>
          </a:p>
        </p:txBody>
      </p:sp>
      <p:sp>
        <p:nvSpPr>
          <p:cNvPr id="4" name="Content Placeholder 3">
            <a:extLst>
              <a:ext uri="{FF2B5EF4-FFF2-40B4-BE49-F238E27FC236}">
                <a16:creationId xmlns:a16="http://schemas.microsoft.com/office/drawing/2014/main" id="{BFFD4E3E-C3A4-4144-9D99-6354AABB0973}"/>
              </a:ext>
            </a:extLst>
          </p:cNvPr>
          <p:cNvSpPr>
            <a:spLocks noGrp="1"/>
          </p:cNvSpPr>
          <p:nvPr>
            <p:ph sz="half" idx="2"/>
          </p:nvPr>
        </p:nvSpPr>
        <p:spPr>
          <a:xfrm>
            <a:off x="6172202" y="3763978"/>
            <a:ext cx="5181600" cy="3027907"/>
          </a:xfrm>
        </p:spPr>
        <p:txBody>
          <a:bodyPr>
            <a:normAutofit/>
          </a:bodyPr>
          <a:lstStyle/>
          <a:p>
            <a:pPr marL="0" indent="0">
              <a:buNone/>
            </a:pPr>
            <a:r>
              <a:rPr lang="en-US" sz="1800" b="1">
                <a:solidFill>
                  <a:schemeClr val="accent1"/>
                </a:solidFill>
              </a:rPr>
              <a:t>Melissa Mahle</a:t>
            </a:r>
          </a:p>
          <a:p>
            <a:pPr marL="0" indent="0">
              <a:spcAft>
                <a:spcPts val="300"/>
              </a:spcAft>
              <a:buNone/>
            </a:pPr>
            <a:r>
              <a:rPr lang="en-US" sz="1800">
                <a:solidFill>
                  <a:schemeClr val="accent1"/>
                </a:solidFill>
              </a:rPr>
              <a:t>Senior Analyst</a:t>
            </a:r>
            <a:br>
              <a:rPr lang="en-US" sz="1800">
                <a:solidFill>
                  <a:schemeClr val="accent1"/>
                </a:solidFill>
              </a:rPr>
            </a:br>
            <a:r>
              <a:rPr lang="en-US" sz="1800"/>
              <a:t>Dentons</a:t>
            </a:r>
            <a:br>
              <a:rPr lang="en-US" sz="1800"/>
            </a:br>
            <a:r>
              <a:rPr lang="en-US" sz="1800"/>
              <a:t>Washington, DC</a:t>
            </a:r>
          </a:p>
          <a:p>
            <a:pPr marL="0" indent="0">
              <a:spcAft>
                <a:spcPts val="300"/>
              </a:spcAft>
              <a:buNone/>
            </a:pPr>
            <a:r>
              <a:rPr lang="en-US" sz="1800"/>
              <a:t>D +1 202 408 6383</a:t>
            </a:r>
            <a:br>
              <a:rPr lang="en-US" sz="1800"/>
            </a:br>
            <a:r>
              <a:rPr lang="en-US" sz="1800">
                <a:solidFill>
                  <a:schemeClr val="accent4"/>
                </a:solidFill>
              </a:rPr>
              <a:t>melissa.mahle@dentons.com</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770135"/>
            <a:ext cx="10322859" cy="1815882"/>
          </a:xfrm>
          <a:prstGeom prst="rect">
            <a:avLst/>
          </a:prstGeom>
          <a:noFill/>
        </p:spPr>
        <p:txBody>
          <a:bodyPr wrap="square" rtlCol="0">
            <a:spAutoFit/>
          </a:bodyPr>
          <a:lstStyle/>
          <a:p>
            <a:r>
              <a:rPr lang="en-US" sz="1400" i="1">
                <a:solidFill>
                  <a:srgbClr val="A2A4A3"/>
                </a:solidFill>
              </a:rPr>
              <a:t>This summary is based on reports sourced from among the 75 countries in which Dentons currently serves clients as well as from firms in other locations, some of which will formally join Dentons later in 2020.  We are pleased to share this complimentary summary and contemporaneous assessment, with the caveat that developments are changing rapidly.  This is not legal advice, and you should not act or refrain from acting based solely on its contents.  We urge you to consult with counsel regarding your particular circumstances. </a:t>
            </a:r>
          </a:p>
          <a:p>
            <a:endParaRPr lang="en-US" sz="1400" i="1">
              <a:solidFill>
                <a:srgbClr val="A2A4A3"/>
              </a:solidFill>
            </a:endParaRPr>
          </a:p>
          <a:p>
            <a:r>
              <a:rPr lang="en-US" sz="1400" i="1">
                <a:solidFill>
                  <a:srgbClr val="A2A4A3"/>
                </a:solidFill>
              </a:rPr>
              <a:t>To read additional analysis, visit the </a:t>
            </a:r>
            <a:r>
              <a:rPr lang="en-US" sz="1400" b="1" i="1">
                <a:solidFill>
                  <a:srgbClr val="7030A0"/>
                </a:solidFill>
                <a:hlinkClick r:id="rId2"/>
              </a:rPr>
              <a:t>Dentons Flashpoint portal </a:t>
            </a:r>
            <a:r>
              <a:rPr lang="en-US" sz="1400" i="1">
                <a:solidFill>
                  <a:srgbClr val="A2A4A3"/>
                </a:solidFill>
              </a:rPr>
              <a:t>for insights into geopolitics and governance; industry and markets; cyber and security; science, health and culture; and economic and regulatory issues.</a:t>
            </a:r>
          </a:p>
        </p:txBody>
      </p:sp>
    </p:spTree>
    <p:extLst>
      <p:ext uri="{BB962C8B-B14F-4D97-AF65-F5344CB8AC3E}">
        <p14:creationId xmlns:p14="http://schemas.microsoft.com/office/powerpoint/2010/main" val="218840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Global</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0" y="2616212"/>
            <a:ext cx="5181600" cy="3383280"/>
          </a:xfrm>
        </p:spPr>
        <p:txBody>
          <a:bodyPr>
            <a:normAutofit fontScale="92500" lnSpcReduction="10000"/>
          </a:bodyPr>
          <a:lstStyle/>
          <a:p>
            <a:pPr>
              <a:lnSpc>
                <a:spcPct val="120000"/>
              </a:lnSpc>
            </a:pPr>
            <a:r>
              <a:rPr lang="en-US" sz="2000" dirty="0"/>
              <a:t>The </a:t>
            </a:r>
            <a:r>
              <a:rPr lang="en-US" sz="2000" b="1" dirty="0"/>
              <a:t>global energy economy </a:t>
            </a:r>
            <a:r>
              <a:rPr lang="en-US" sz="2000" dirty="0"/>
              <a:t>is likely not headed for any major slowdown due to COVID-19 but piled-up storage and uncertainty over China’s oil demand cloud oil markets’ recovery, according to the International Energy Agency.</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50354" y="2616212"/>
            <a:ext cx="4960087" cy="3108960"/>
          </a:xfrm>
        </p:spPr>
        <p:txBody>
          <a:bodyPr>
            <a:normAutofit fontScale="92500" lnSpcReduction="10000"/>
          </a:bodyPr>
          <a:lstStyle/>
          <a:p>
            <a:pPr>
              <a:lnSpc>
                <a:spcPct val="120000"/>
              </a:lnSpc>
            </a:pPr>
            <a:r>
              <a:rPr lang="en-US" sz="2000" dirty="0"/>
              <a:t>While researchers across the world are maximizing efforts to come up with a </a:t>
            </a:r>
            <a:r>
              <a:rPr lang="en-US" sz="2000" b="1" dirty="0"/>
              <a:t>vaccine </a:t>
            </a:r>
            <a:r>
              <a:rPr lang="en-US" sz="2000" dirty="0"/>
              <a:t>for curing COVID-19, WHO’s chief scientist assessed that a global distribution will not begin before the second half of 2021. </a:t>
            </a:r>
          </a:p>
          <a:p>
            <a:pPr>
              <a:lnSpc>
                <a:spcPct val="120000"/>
              </a:lnSpc>
            </a:pPr>
            <a:r>
              <a:rPr lang="en-US" sz="2000" dirty="0"/>
              <a:t>WHO chief said the world must be better prepared for the next pandemic, by </a:t>
            </a:r>
            <a:r>
              <a:rPr lang="en-US" sz="2000" b="1" dirty="0"/>
              <a:t>invest now in public health</a:t>
            </a:r>
            <a:r>
              <a:rPr lang="en-US" sz="2000" dirty="0"/>
              <a:t>.</a:t>
            </a:r>
          </a:p>
        </p:txBody>
      </p:sp>
      <p:sp>
        <p:nvSpPr>
          <p:cNvPr id="6" name="TextBox 5">
            <a:extLst>
              <a:ext uri="{FF2B5EF4-FFF2-40B4-BE49-F238E27FC236}">
                <a16:creationId xmlns:a16="http://schemas.microsoft.com/office/drawing/2014/main" id="{D46A302C-A2E9-5A44-AA93-D6DA10B4A593}"/>
              </a:ext>
            </a:extLst>
          </p:cNvPr>
          <p:cNvSpPr txBox="1"/>
          <p:nvPr/>
        </p:nvSpPr>
        <p:spPr>
          <a:xfrm>
            <a:off x="838202" y="1450427"/>
            <a:ext cx="10515600" cy="830997"/>
          </a:xfrm>
          <a:prstGeom prst="rect">
            <a:avLst/>
          </a:prstGeom>
          <a:noFill/>
        </p:spPr>
        <p:txBody>
          <a:bodyPr wrap="square" rtlCol="0">
            <a:spAutoFit/>
          </a:bodyPr>
          <a:lstStyle/>
          <a:p>
            <a:r>
              <a:rPr lang="en-US" sz="2400" b="1" dirty="0">
                <a:latin typeface="+mj-lt"/>
              </a:rPr>
              <a:t>Overnight, confirmed coronavirus cases grew to 27,500,923 in 213 countries and territories, with 896,989 deaths.</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38841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35ADD-F3EE-0E49-A586-FDFC1DFD95C2}"/>
              </a:ext>
            </a:extLst>
          </p:cNvPr>
          <p:cNvSpPr txBox="1"/>
          <p:nvPr/>
        </p:nvSpPr>
        <p:spPr>
          <a:xfrm>
            <a:off x="838201" y="591445"/>
            <a:ext cx="10515600" cy="591316"/>
          </a:xfrm>
          <a:prstGeom prst="rect">
            <a:avLst/>
          </a:prstGeom>
        </p:spPr>
        <p:txBody>
          <a:bodyPr>
            <a:noAutofit/>
          </a:bodyPr>
          <a:lst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a:lstStyle>
          <a:p>
            <a:r>
              <a:rPr lang="en-US" sz="4000" dirty="0"/>
              <a:t>Global</a:t>
            </a:r>
          </a:p>
        </p:txBody>
      </p:sp>
      <p:cxnSp>
        <p:nvCxnSpPr>
          <p:cNvPr id="6" name="Straight Connector 5">
            <a:extLst>
              <a:ext uri="{FF2B5EF4-FFF2-40B4-BE49-F238E27FC236}">
                <a16:creationId xmlns:a16="http://schemas.microsoft.com/office/drawing/2014/main" id="{2BBAAAAE-0F33-6545-B06A-6F97EC32F899}"/>
              </a:ext>
            </a:extLst>
          </p:cNvPr>
          <p:cNvCxnSpPr/>
          <p:nvPr/>
        </p:nvCxnSpPr>
        <p:spPr>
          <a:xfrm>
            <a:off x="964324" y="1341748"/>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5D1AF11C-49E5-5441-BDA2-1FE625463CED}"/>
              </a:ext>
            </a:extLst>
          </p:cNvPr>
          <p:cNvSpPr>
            <a:spLocks noGrp="1"/>
          </p:cNvSpPr>
          <p:nvPr>
            <p:ph type="dt" sz="half" idx="2"/>
          </p:nvPr>
        </p:nvSpPr>
        <p:spPr>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0" name="TextBox 9">
            <a:extLst>
              <a:ext uri="{FF2B5EF4-FFF2-40B4-BE49-F238E27FC236}">
                <a16:creationId xmlns:a16="http://schemas.microsoft.com/office/drawing/2014/main" id="{3013AE8E-9DE8-4D6C-9BAD-AD4A7C71E17A}"/>
              </a:ext>
            </a:extLst>
          </p:cNvPr>
          <p:cNvSpPr txBox="1"/>
          <p:nvPr/>
        </p:nvSpPr>
        <p:spPr>
          <a:xfrm>
            <a:off x="5279835" y="5167390"/>
            <a:ext cx="2583712" cy="230832"/>
          </a:xfrm>
          <a:prstGeom prst="rect">
            <a:avLst/>
          </a:prstGeom>
          <a:noFill/>
        </p:spPr>
        <p:txBody>
          <a:bodyPr wrap="square" rtlCol="0">
            <a:spAutoFit/>
          </a:bodyPr>
          <a:lstStyle/>
          <a:p>
            <a:r>
              <a:rPr lang="en-US" sz="900" dirty="0">
                <a:solidFill>
                  <a:schemeClr val="bg1">
                    <a:lumMod val="65000"/>
                  </a:schemeClr>
                </a:solidFill>
              </a:rPr>
              <a:t>Source: Johns Hopkins University</a:t>
            </a:r>
            <a:endParaRPr lang="en-US" dirty="0">
              <a:solidFill>
                <a:schemeClr val="bg1">
                  <a:lumMod val="65000"/>
                </a:schemeClr>
              </a:solidFill>
            </a:endParaRPr>
          </a:p>
        </p:txBody>
      </p:sp>
      <p:sp>
        <p:nvSpPr>
          <p:cNvPr id="8" name="TextBox 7">
            <a:extLst>
              <a:ext uri="{FF2B5EF4-FFF2-40B4-BE49-F238E27FC236}">
                <a16:creationId xmlns:a16="http://schemas.microsoft.com/office/drawing/2014/main" id="{8C04E76F-9A5A-4882-8255-4E2BD1AC4F74}"/>
              </a:ext>
            </a:extLst>
          </p:cNvPr>
          <p:cNvSpPr txBox="1"/>
          <p:nvPr/>
        </p:nvSpPr>
        <p:spPr>
          <a:xfrm>
            <a:off x="964323" y="1858792"/>
            <a:ext cx="3894755" cy="3785652"/>
          </a:xfrm>
          <a:prstGeom prst="rect">
            <a:avLst/>
          </a:prstGeom>
          <a:solidFill>
            <a:srgbClr val="7030A0"/>
          </a:solidFill>
        </p:spPr>
        <p:txBody>
          <a:bodyPr wrap="square" rtlCol="0">
            <a:spAutoFit/>
          </a:bodyPr>
          <a:lstStyle/>
          <a:p>
            <a:pPr algn="ctr">
              <a:spcAft>
                <a:spcPts val="600"/>
              </a:spcAft>
            </a:pPr>
            <a:r>
              <a:rPr lang="en-US" sz="2000" b="1" dirty="0">
                <a:solidFill>
                  <a:schemeClr val="bg1"/>
                </a:solidFill>
                <a:latin typeface="+mj-lt"/>
              </a:rPr>
              <a:t>Outbreaks in India and Western Europe have reversed the global decline of new coronavirus cases.  Over the weekend, confirmed virus cases surpassed 27 million globally. India, with 4.2 million, now has the second highest confirmed cases, surpassing Brazil.  Global deaths continue to decline from the summer peak.</a:t>
            </a:r>
          </a:p>
        </p:txBody>
      </p:sp>
      <p:pic>
        <p:nvPicPr>
          <p:cNvPr id="4" name="Content Placeholder 3">
            <a:extLst>
              <a:ext uri="{FF2B5EF4-FFF2-40B4-BE49-F238E27FC236}">
                <a16:creationId xmlns:a16="http://schemas.microsoft.com/office/drawing/2014/main" id="{CFEE7DE2-5FF1-4F63-AB8C-4F85C78B1981}"/>
              </a:ext>
            </a:extLst>
          </p:cNvPr>
          <p:cNvPicPr>
            <a:picLocks noGrp="1" noChangeAspect="1"/>
          </p:cNvPicPr>
          <p:nvPr>
            <p:ph idx="1"/>
          </p:nvPr>
        </p:nvPicPr>
        <p:blipFill>
          <a:blip r:embed="rId2"/>
          <a:stretch>
            <a:fillRect/>
          </a:stretch>
        </p:blipFill>
        <p:spPr>
          <a:xfrm>
            <a:off x="4998327" y="1723660"/>
            <a:ext cx="6229350" cy="3848100"/>
          </a:xfrm>
          <a:prstGeom prst="rect">
            <a:avLst/>
          </a:prstGeom>
        </p:spPr>
      </p:pic>
      <p:sp>
        <p:nvSpPr>
          <p:cNvPr id="12" name="TextBox 11">
            <a:extLst>
              <a:ext uri="{FF2B5EF4-FFF2-40B4-BE49-F238E27FC236}">
                <a16:creationId xmlns:a16="http://schemas.microsoft.com/office/drawing/2014/main" id="{54CBA0F2-3785-41F8-87F1-20048B7551E1}"/>
              </a:ext>
            </a:extLst>
          </p:cNvPr>
          <p:cNvSpPr txBox="1"/>
          <p:nvPr/>
        </p:nvSpPr>
        <p:spPr>
          <a:xfrm>
            <a:off x="4859078" y="5456344"/>
            <a:ext cx="2583712" cy="230832"/>
          </a:xfrm>
          <a:prstGeom prst="rect">
            <a:avLst/>
          </a:prstGeom>
          <a:noFill/>
        </p:spPr>
        <p:txBody>
          <a:bodyPr wrap="square" rtlCol="0">
            <a:spAutoFit/>
          </a:bodyPr>
          <a:lstStyle/>
          <a:p>
            <a:r>
              <a:rPr lang="en-US" sz="900" dirty="0">
                <a:solidFill>
                  <a:schemeClr val="bg1">
                    <a:lumMod val="65000"/>
                  </a:schemeClr>
                </a:solidFill>
              </a:rPr>
              <a:t>Source: </a:t>
            </a:r>
            <a:r>
              <a:rPr lang="en-US" sz="900" dirty="0" err="1">
                <a:solidFill>
                  <a:schemeClr val="bg1">
                    <a:lumMod val="65000"/>
                  </a:schemeClr>
                </a:solidFill>
              </a:rPr>
              <a:t>Worldometer</a:t>
            </a:r>
            <a:endParaRPr lang="en-US" dirty="0">
              <a:solidFill>
                <a:schemeClr val="bg1">
                  <a:lumMod val="65000"/>
                </a:schemeClr>
              </a:solidFill>
            </a:endParaRPr>
          </a:p>
        </p:txBody>
      </p:sp>
    </p:spTree>
    <p:extLst>
      <p:ext uri="{BB962C8B-B14F-4D97-AF65-F5344CB8AC3E}">
        <p14:creationId xmlns:p14="http://schemas.microsoft.com/office/powerpoint/2010/main" val="270348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Markets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964324" y="2542156"/>
            <a:ext cx="5181600" cy="3383280"/>
          </a:xfrm>
        </p:spPr>
        <p:txBody>
          <a:bodyPr>
            <a:noAutofit/>
          </a:bodyPr>
          <a:lstStyle/>
          <a:p>
            <a:pPr>
              <a:lnSpc>
                <a:spcPct val="114000"/>
              </a:lnSpc>
            </a:pPr>
            <a:r>
              <a:rPr lang="en-US" sz="1600" b="1" dirty="0"/>
              <a:t>European stocks </a:t>
            </a:r>
            <a:r>
              <a:rPr lang="en-US" sz="1600" dirty="0"/>
              <a:t>lost ground on Tuesday, dragged lower by technology shares and anticipation of a correction to high valuations on Wall Street.  </a:t>
            </a:r>
          </a:p>
          <a:p>
            <a:pPr>
              <a:lnSpc>
                <a:spcPct val="114000"/>
              </a:lnSpc>
            </a:pPr>
            <a:r>
              <a:rPr lang="en-US" sz="1600" dirty="0"/>
              <a:t>The </a:t>
            </a:r>
            <a:r>
              <a:rPr lang="en-US" sz="1600" b="1" dirty="0"/>
              <a:t>pound</a:t>
            </a:r>
            <a:r>
              <a:rPr lang="en-US" sz="1600" dirty="0"/>
              <a:t> slipped to its weakest against the dollar this month, extending its decline to a second day after Brexit headlines added uncertainty as talks resumed.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96000" y="2542156"/>
            <a:ext cx="5212080" cy="3200400"/>
          </a:xfrm>
        </p:spPr>
        <p:txBody>
          <a:bodyPr>
            <a:noAutofit/>
          </a:bodyPr>
          <a:lstStyle/>
          <a:p>
            <a:pPr>
              <a:lnSpc>
                <a:spcPct val="114000"/>
              </a:lnSpc>
            </a:pPr>
            <a:r>
              <a:rPr lang="en-US" sz="1600" b="1" dirty="0"/>
              <a:t>China stocks </a:t>
            </a:r>
            <a:r>
              <a:rPr lang="en-US" sz="1600" dirty="0"/>
              <a:t>were set to extend their three-day losing streak on Tuesday, dragged down by consumer firms and US-Chinese tensions. </a:t>
            </a:r>
          </a:p>
          <a:p>
            <a:pPr>
              <a:lnSpc>
                <a:spcPct val="114000"/>
              </a:lnSpc>
            </a:pPr>
            <a:r>
              <a:rPr lang="en-US" sz="1600" b="1" dirty="0"/>
              <a:t>Japanese stocks </a:t>
            </a:r>
            <a:r>
              <a:rPr lang="en-US" sz="1600" dirty="0"/>
              <a:t>rose on Tuesday for the first time in three sessions, as investors focused on COVID-19 vaccine developments. </a:t>
            </a:r>
          </a:p>
        </p:txBody>
      </p:sp>
      <p:sp>
        <p:nvSpPr>
          <p:cNvPr id="6" name="TextBox 5">
            <a:extLst>
              <a:ext uri="{FF2B5EF4-FFF2-40B4-BE49-F238E27FC236}">
                <a16:creationId xmlns:a16="http://schemas.microsoft.com/office/drawing/2014/main" id="{D46A302C-A2E9-5A44-AA93-D6DA10B4A593}"/>
              </a:ext>
            </a:extLst>
          </p:cNvPr>
          <p:cNvSpPr txBox="1"/>
          <p:nvPr/>
        </p:nvSpPr>
        <p:spPr>
          <a:xfrm>
            <a:off x="888124" y="1440743"/>
            <a:ext cx="10515600" cy="1015663"/>
          </a:xfrm>
          <a:prstGeom prst="rect">
            <a:avLst/>
          </a:prstGeom>
          <a:noFill/>
        </p:spPr>
        <p:txBody>
          <a:bodyPr wrap="square" rtlCol="0">
            <a:spAutoFit/>
          </a:bodyPr>
          <a:lstStyle/>
          <a:p>
            <a:r>
              <a:rPr lang="en-US" sz="2000" b="1" dirty="0">
                <a:latin typeface="+mj-lt"/>
              </a:rPr>
              <a:t>Oil fell below $42 a barrel on Tuesday, its 5th session of decline, pressured by concerns that a recovery in demand could weaken as coronavirus infections flare up around the world.</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09820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Business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76301" y="2349007"/>
            <a:ext cx="5181600" cy="3657600"/>
          </a:xfrm>
        </p:spPr>
        <p:txBody>
          <a:bodyPr>
            <a:noAutofit/>
          </a:bodyPr>
          <a:lstStyle/>
          <a:p>
            <a:pPr>
              <a:lnSpc>
                <a:spcPct val="110000"/>
              </a:lnSpc>
            </a:pPr>
            <a:r>
              <a:rPr lang="en-US" sz="1600" b="1" dirty="0" err="1"/>
              <a:t>Nongfu</a:t>
            </a:r>
            <a:r>
              <a:rPr lang="en-US" sz="1600" dirty="0"/>
              <a:t>, China’s biggest bottled water group, raised more than $1bn in its Hong Kong initial public offering this week. </a:t>
            </a:r>
          </a:p>
          <a:p>
            <a:pPr>
              <a:lnSpc>
                <a:spcPct val="110000"/>
              </a:lnSpc>
            </a:pPr>
            <a:r>
              <a:rPr lang="en-US" sz="1600" b="1" dirty="0"/>
              <a:t>Meggitt</a:t>
            </a:r>
            <a:r>
              <a:rPr lang="en-US" sz="1600" dirty="0"/>
              <a:t>, the aerospace and defense supplier, reported a pre-tax loss of £368.4m for the 1H against a profit of £72.6m a year earlier. </a:t>
            </a:r>
          </a:p>
          <a:p>
            <a:pPr>
              <a:lnSpc>
                <a:spcPct val="110000"/>
              </a:lnSpc>
            </a:pPr>
            <a:r>
              <a:rPr lang="en-US" sz="1600" b="1" dirty="0"/>
              <a:t>EasyJet </a:t>
            </a:r>
            <a:r>
              <a:rPr lang="en-US" sz="1600" dirty="0"/>
              <a:t>has cut its flight schedule after the government unveiled a regional quarantine system for England including the addition of seven Greek islands. </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96000" y="2349007"/>
            <a:ext cx="5181600" cy="3200400"/>
          </a:xfrm>
        </p:spPr>
        <p:txBody>
          <a:bodyPr>
            <a:noAutofit/>
          </a:bodyPr>
          <a:lstStyle/>
          <a:p>
            <a:pPr>
              <a:lnSpc>
                <a:spcPct val="110000"/>
              </a:lnSpc>
            </a:pPr>
            <a:r>
              <a:rPr lang="en-US" sz="1600" dirty="0"/>
              <a:t>A micro electric vehicle by </a:t>
            </a:r>
            <a:r>
              <a:rPr lang="en-US" sz="1600" b="1" dirty="0"/>
              <a:t>General Motors</a:t>
            </a:r>
            <a:r>
              <a:rPr lang="en-US" sz="1600" dirty="0"/>
              <a:t>' local Chinese joint venture becomes the most sold EV model in China, with 15,000 cars sold in China last month, followed by </a:t>
            </a:r>
            <a:r>
              <a:rPr lang="en-US" sz="1600" b="1" dirty="0"/>
              <a:t>Tesla Inc's </a:t>
            </a:r>
            <a:r>
              <a:rPr lang="en-US" sz="1600" dirty="0"/>
              <a:t>11,800 Model 3 sedans. </a:t>
            </a:r>
          </a:p>
          <a:p>
            <a:pPr>
              <a:lnSpc>
                <a:spcPct val="110000"/>
              </a:lnSpc>
            </a:pPr>
            <a:r>
              <a:rPr lang="en-US" sz="1600" dirty="0"/>
              <a:t>Chinese video app </a:t>
            </a:r>
            <a:r>
              <a:rPr lang="en-US" sz="1600" b="1" dirty="0" err="1"/>
              <a:t>TikTok</a:t>
            </a:r>
            <a:r>
              <a:rPr lang="en-US" sz="1600" dirty="0"/>
              <a:t> will join the European Union's voluntary code of conduct to combat illegal hate speech online. </a:t>
            </a:r>
          </a:p>
          <a:p>
            <a:pPr>
              <a:lnSpc>
                <a:spcPct val="110000"/>
              </a:lnSpc>
            </a:pPr>
            <a:r>
              <a:rPr lang="en-US" sz="1600" dirty="0"/>
              <a:t>About 90 percent of </a:t>
            </a:r>
            <a:r>
              <a:rPr lang="en-US" sz="1600" b="1" dirty="0" err="1"/>
              <a:t>Sinovac</a:t>
            </a:r>
            <a:r>
              <a:rPr lang="en-US" sz="1600" b="1" dirty="0"/>
              <a:t> Biotech Ltd </a:t>
            </a:r>
            <a:r>
              <a:rPr lang="en-US" sz="1600" dirty="0"/>
              <a:t>employees and their families have taken an experimental coronavirus vaccine developed by the Chinese firm under the country’s emergency use program, according to the CEO. </a:t>
            </a:r>
          </a:p>
        </p:txBody>
      </p:sp>
      <p:sp>
        <p:nvSpPr>
          <p:cNvPr id="6" name="TextBox 5">
            <a:extLst>
              <a:ext uri="{FF2B5EF4-FFF2-40B4-BE49-F238E27FC236}">
                <a16:creationId xmlns:a16="http://schemas.microsoft.com/office/drawing/2014/main" id="{D46A302C-A2E9-5A44-AA93-D6DA10B4A593}"/>
              </a:ext>
            </a:extLst>
          </p:cNvPr>
          <p:cNvSpPr txBox="1"/>
          <p:nvPr/>
        </p:nvSpPr>
        <p:spPr>
          <a:xfrm>
            <a:off x="838202" y="1450427"/>
            <a:ext cx="10515600" cy="646331"/>
          </a:xfrm>
          <a:prstGeom prst="rect">
            <a:avLst/>
          </a:prstGeom>
          <a:noFill/>
        </p:spPr>
        <p:txBody>
          <a:bodyPr wrap="square" rtlCol="0">
            <a:spAutoFit/>
          </a:bodyPr>
          <a:lstStyle/>
          <a:p>
            <a:r>
              <a:rPr lang="en-US" b="1" dirty="0">
                <a:latin typeface="+mj-lt"/>
              </a:rPr>
              <a:t>Beyond Meat Inc plans to open a production facility near Shanghai, as the plant-based meat products maker ramps up its focus on the Chinese market.</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319438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00999" cy="591316"/>
          </a:xfrm>
        </p:spPr>
        <p:txBody>
          <a:bodyPr>
            <a:normAutofit fontScale="90000"/>
          </a:bodyPr>
          <a:lstStyle/>
          <a:p>
            <a:r>
              <a:rPr lang="en-US"/>
              <a:t>Africa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4886" y="1491122"/>
            <a:ext cx="6084589" cy="4469778"/>
          </a:xfrm>
        </p:spPr>
        <p:txBody>
          <a:bodyPr>
            <a:noAutofit/>
          </a:bodyPr>
          <a:lstStyle/>
          <a:p>
            <a:pPr>
              <a:lnSpc>
                <a:spcPct val="130000"/>
              </a:lnSpc>
            </a:pPr>
            <a:r>
              <a:rPr lang="en-US" sz="1800" dirty="0"/>
              <a:t>In </a:t>
            </a:r>
            <a:r>
              <a:rPr lang="en-US" sz="1800" b="1" dirty="0"/>
              <a:t>Senegal</a:t>
            </a:r>
            <a:r>
              <a:rPr lang="en-US" sz="1800" dirty="0"/>
              <a:t>, more rain fell on a single day on Saturday than the country would usually see during three months of the rainy season, triggering nationwide flooding. </a:t>
            </a:r>
          </a:p>
          <a:p>
            <a:pPr>
              <a:lnSpc>
                <a:spcPct val="130000"/>
              </a:lnSpc>
            </a:pPr>
            <a:r>
              <a:rPr lang="en-US" sz="1800" b="1" dirty="0"/>
              <a:t>Rwandan</a:t>
            </a:r>
            <a:r>
              <a:rPr lang="en-US" sz="1800" dirty="0"/>
              <a:t> President Paul Kagame denied on Sunday that his government had kidnapped from abroad Paul Rusesabagina, whose widely acclaimed heroism inspired a Hollywood movie “Hotel Rwanda.”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09C5638-5BDA-1244-AB08-CE3376612B65}"/>
              </a:ext>
            </a:extLst>
          </p:cNvPr>
          <p:cNvGrpSpPr/>
          <p:nvPr/>
        </p:nvGrpSpPr>
        <p:grpSpPr>
          <a:xfrm>
            <a:off x="7372843" y="692006"/>
            <a:ext cx="4313206" cy="4676115"/>
            <a:chOff x="6389519" y="2069051"/>
            <a:chExt cx="3621790" cy="3926524"/>
          </a:xfrm>
        </p:grpSpPr>
        <p:sp>
          <p:nvSpPr>
            <p:cNvPr id="11" name="Freeform 10">
              <a:extLst>
                <a:ext uri="{FF2B5EF4-FFF2-40B4-BE49-F238E27FC236}">
                  <a16:creationId xmlns:a16="http://schemas.microsoft.com/office/drawing/2014/main" id="{A1EBC8FF-5B79-D746-B49E-49091C560E30}"/>
                </a:ext>
              </a:extLst>
            </p:cNvPr>
            <p:cNvSpPr>
              <a:spLocks noChangeAspect="1"/>
            </p:cNvSpPr>
            <p:nvPr/>
          </p:nvSpPr>
          <p:spPr>
            <a:xfrm>
              <a:off x="6857520" y="2074912"/>
              <a:ext cx="1065232" cy="1025585"/>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158">
              <a:extLst>
                <a:ext uri="{FF2B5EF4-FFF2-40B4-BE49-F238E27FC236}">
                  <a16:creationId xmlns:a16="http://schemas.microsoft.com/office/drawing/2014/main" id="{282EB84B-DA22-7040-9199-013BE451481C}"/>
                </a:ext>
              </a:extLst>
            </p:cNvPr>
            <p:cNvSpPr>
              <a:spLocks noChangeAspect="1"/>
            </p:cNvSpPr>
            <p:nvPr/>
          </p:nvSpPr>
          <p:spPr>
            <a:xfrm>
              <a:off x="7699230" y="2069051"/>
              <a:ext cx="213048" cy="398514"/>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80">
              <a:extLst>
                <a:ext uri="{FF2B5EF4-FFF2-40B4-BE49-F238E27FC236}">
                  <a16:creationId xmlns:a16="http://schemas.microsoft.com/office/drawing/2014/main" id="{54B9170A-59CB-174A-B36A-A199E8D102B9}"/>
                </a:ext>
              </a:extLst>
            </p:cNvPr>
            <p:cNvSpPr>
              <a:spLocks noChangeAspect="1"/>
            </p:cNvSpPr>
            <p:nvPr/>
          </p:nvSpPr>
          <p:spPr>
            <a:xfrm>
              <a:off x="7919263" y="4422035"/>
              <a:ext cx="667081" cy="653445"/>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81">
              <a:extLst>
                <a:ext uri="{FF2B5EF4-FFF2-40B4-BE49-F238E27FC236}">
                  <a16:creationId xmlns:a16="http://schemas.microsoft.com/office/drawing/2014/main" id="{D24BF4A7-5693-FC4E-AF8D-DA1700FF5679}"/>
                </a:ext>
              </a:extLst>
            </p:cNvPr>
            <p:cNvSpPr>
              <a:spLocks noChangeAspect="1"/>
            </p:cNvSpPr>
            <p:nvPr/>
          </p:nvSpPr>
          <p:spPr>
            <a:xfrm>
              <a:off x="7943709" y="4360500"/>
              <a:ext cx="55882" cy="61536"/>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82">
              <a:extLst>
                <a:ext uri="{FF2B5EF4-FFF2-40B4-BE49-F238E27FC236}">
                  <a16:creationId xmlns:a16="http://schemas.microsoft.com/office/drawing/2014/main" id="{447BF357-1DAA-444A-A015-D51E6EEAB7F9}"/>
                </a:ext>
              </a:extLst>
            </p:cNvPr>
            <p:cNvSpPr>
              <a:spLocks noChangeAspect="1"/>
            </p:cNvSpPr>
            <p:nvPr/>
          </p:nvSpPr>
          <p:spPr>
            <a:xfrm>
              <a:off x="8362818" y="5060828"/>
              <a:ext cx="495945" cy="489352"/>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83">
              <a:extLst>
                <a:ext uri="{FF2B5EF4-FFF2-40B4-BE49-F238E27FC236}">
                  <a16:creationId xmlns:a16="http://schemas.microsoft.com/office/drawing/2014/main" id="{A5ED4925-9BFD-8C49-8241-7957F1BB0A49}"/>
                </a:ext>
              </a:extLst>
            </p:cNvPr>
            <p:cNvSpPr>
              <a:spLocks noChangeAspect="1"/>
            </p:cNvSpPr>
            <p:nvPr/>
          </p:nvSpPr>
          <p:spPr>
            <a:xfrm>
              <a:off x="8844791" y="4237429"/>
              <a:ext cx="90807" cy="108420"/>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84">
              <a:extLst>
                <a:ext uri="{FF2B5EF4-FFF2-40B4-BE49-F238E27FC236}">
                  <a16:creationId xmlns:a16="http://schemas.microsoft.com/office/drawing/2014/main" id="{3457D321-2AF0-084C-823F-6AC2C959D5EE}"/>
                </a:ext>
              </a:extLst>
            </p:cNvPr>
            <p:cNvSpPr>
              <a:spLocks noChangeAspect="1"/>
            </p:cNvSpPr>
            <p:nvPr/>
          </p:nvSpPr>
          <p:spPr>
            <a:xfrm>
              <a:off x="7758602" y="3437476"/>
              <a:ext cx="401647" cy="591908"/>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85">
              <a:extLst>
                <a:ext uri="{FF2B5EF4-FFF2-40B4-BE49-F238E27FC236}">
                  <a16:creationId xmlns:a16="http://schemas.microsoft.com/office/drawing/2014/main" id="{9ED44E7E-B957-3F48-A905-99B9D1CA885C}"/>
                </a:ext>
              </a:extLst>
            </p:cNvPr>
            <p:cNvSpPr>
              <a:spLocks noChangeAspect="1"/>
            </p:cNvSpPr>
            <p:nvPr/>
          </p:nvSpPr>
          <p:spPr>
            <a:xfrm>
              <a:off x="8076426" y="3534172"/>
              <a:ext cx="688036" cy="424887"/>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86">
              <a:extLst>
                <a:ext uri="{FF2B5EF4-FFF2-40B4-BE49-F238E27FC236}">
                  <a16:creationId xmlns:a16="http://schemas.microsoft.com/office/drawing/2014/main" id="{95C15A68-DA7A-D346-A28E-3E022C397C46}"/>
                </a:ext>
              </a:extLst>
            </p:cNvPr>
            <p:cNvSpPr>
              <a:spLocks noChangeAspect="1"/>
            </p:cNvSpPr>
            <p:nvPr/>
          </p:nvSpPr>
          <p:spPr>
            <a:xfrm>
              <a:off x="8020546" y="2854357"/>
              <a:ext cx="562304" cy="867351"/>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87">
              <a:extLst>
                <a:ext uri="{FF2B5EF4-FFF2-40B4-BE49-F238E27FC236}">
                  <a16:creationId xmlns:a16="http://schemas.microsoft.com/office/drawing/2014/main" id="{F22F2AB3-9397-2C46-9692-8E851D96B632}"/>
                </a:ext>
              </a:extLst>
            </p:cNvPr>
            <p:cNvSpPr>
              <a:spLocks noChangeAspect="1"/>
            </p:cNvSpPr>
            <p:nvPr/>
          </p:nvSpPr>
          <p:spPr>
            <a:xfrm>
              <a:off x="7901799" y="3918035"/>
              <a:ext cx="394661" cy="460047"/>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88">
              <a:extLst>
                <a:ext uri="{FF2B5EF4-FFF2-40B4-BE49-F238E27FC236}">
                  <a16:creationId xmlns:a16="http://schemas.microsoft.com/office/drawing/2014/main" id="{3570EC1B-1D56-2C4E-9D2F-DF9582550A7B}"/>
                </a:ext>
              </a:extLst>
            </p:cNvPr>
            <p:cNvSpPr>
              <a:spLocks noChangeAspect="1"/>
            </p:cNvSpPr>
            <p:nvPr/>
          </p:nvSpPr>
          <p:spPr>
            <a:xfrm>
              <a:off x="7961171" y="3838918"/>
              <a:ext cx="998872" cy="978700"/>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90">
              <a:extLst>
                <a:ext uri="{FF2B5EF4-FFF2-40B4-BE49-F238E27FC236}">
                  <a16:creationId xmlns:a16="http://schemas.microsoft.com/office/drawing/2014/main" id="{6CCED47A-5CDA-E748-A5C0-57E317455872}"/>
                </a:ext>
              </a:extLst>
            </p:cNvPr>
            <p:cNvSpPr>
              <a:spLocks noChangeAspect="1"/>
            </p:cNvSpPr>
            <p:nvPr/>
          </p:nvSpPr>
          <p:spPr>
            <a:xfrm>
              <a:off x="7363943" y="3455056"/>
              <a:ext cx="143196" cy="322326"/>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191">
              <a:extLst>
                <a:ext uri="{FF2B5EF4-FFF2-40B4-BE49-F238E27FC236}">
                  <a16:creationId xmlns:a16="http://schemas.microsoft.com/office/drawing/2014/main" id="{4D3AE298-E857-7546-94D1-C5BF4A81391F}"/>
                </a:ext>
              </a:extLst>
            </p:cNvPr>
            <p:cNvSpPr>
              <a:spLocks noChangeAspect="1"/>
            </p:cNvSpPr>
            <p:nvPr/>
          </p:nvSpPr>
          <p:spPr>
            <a:xfrm>
              <a:off x="7807499" y="3994220"/>
              <a:ext cx="101286" cy="73255"/>
            </a:xfrm>
            <a:custGeom>
              <a:avLst/>
              <a:gdLst>
                <a:gd name="T0" fmla="*/ 0 w 62"/>
                <a:gd name="T1" fmla="*/ 1 h 43"/>
                <a:gd name="T2" fmla="*/ 0 w 62"/>
                <a:gd name="T3" fmla="*/ 1 h 43"/>
                <a:gd name="T4" fmla="*/ 0 w 62"/>
                <a:gd name="T5" fmla="*/ 0 h 43"/>
                <a:gd name="T6" fmla="*/ 0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192">
              <a:extLst>
                <a:ext uri="{FF2B5EF4-FFF2-40B4-BE49-F238E27FC236}">
                  <a16:creationId xmlns:a16="http://schemas.microsoft.com/office/drawing/2014/main" id="{38770F1E-567D-8D47-82B6-650805241947}"/>
                </a:ext>
              </a:extLst>
            </p:cNvPr>
            <p:cNvSpPr>
              <a:spLocks noChangeAspect="1"/>
            </p:cNvSpPr>
            <p:nvPr/>
          </p:nvSpPr>
          <p:spPr>
            <a:xfrm>
              <a:off x="9050852" y="3153241"/>
              <a:ext cx="792813" cy="779445"/>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193">
              <a:extLst>
                <a:ext uri="{FF2B5EF4-FFF2-40B4-BE49-F238E27FC236}">
                  <a16:creationId xmlns:a16="http://schemas.microsoft.com/office/drawing/2014/main" id="{8F376D4C-B96A-1A42-A8CB-4A3F83FF0022}"/>
                </a:ext>
              </a:extLst>
            </p:cNvPr>
            <p:cNvSpPr>
              <a:spLocks noChangeAspect="1"/>
            </p:cNvSpPr>
            <p:nvPr/>
          </p:nvSpPr>
          <p:spPr>
            <a:xfrm>
              <a:off x="9515363" y="3443335"/>
              <a:ext cx="87314" cy="96699"/>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3" name="Freeform 194">
              <a:extLst>
                <a:ext uri="{FF2B5EF4-FFF2-40B4-BE49-F238E27FC236}">
                  <a16:creationId xmlns:a16="http://schemas.microsoft.com/office/drawing/2014/main" id="{0BE6C68A-A148-6747-9216-0BC382875DA5}"/>
                </a:ext>
              </a:extLst>
            </p:cNvPr>
            <p:cNvSpPr>
              <a:spLocks noChangeAspect="1"/>
            </p:cNvSpPr>
            <p:nvPr/>
          </p:nvSpPr>
          <p:spPr>
            <a:xfrm>
              <a:off x="7772573" y="3994220"/>
              <a:ext cx="293375" cy="328188"/>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4" name="Freeform 195">
              <a:extLst>
                <a:ext uri="{FF2B5EF4-FFF2-40B4-BE49-F238E27FC236}">
                  <a16:creationId xmlns:a16="http://schemas.microsoft.com/office/drawing/2014/main" id="{34DF26DB-76B8-014E-8E8F-452B9143D360}"/>
                </a:ext>
              </a:extLst>
            </p:cNvPr>
            <p:cNvSpPr>
              <a:spLocks noChangeAspect="1"/>
            </p:cNvSpPr>
            <p:nvPr/>
          </p:nvSpPr>
          <p:spPr>
            <a:xfrm>
              <a:off x="6434921" y="3387659"/>
              <a:ext cx="160657" cy="35162"/>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5" name="Freeform 196">
              <a:extLst>
                <a:ext uri="{FF2B5EF4-FFF2-40B4-BE49-F238E27FC236}">
                  <a16:creationId xmlns:a16="http://schemas.microsoft.com/office/drawing/2014/main" id="{43272652-6800-4045-88DA-ADB1B91E2BF7}"/>
                </a:ext>
              </a:extLst>
            </p:cNvPr>
            <p:cNvSpPr>
              <a:spLocks noChangeAspect="1"/>
            </p:cNvSpPr>
            <p:nvPr/>
          </p:nvSpPr>
          <p:spPr>
            <a:xfrm>
              <a:off x="7154389" y="3516591"/>
              <a:ext cx="223524" cy="342839"/>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6" name="Freeform 197">
              <a:extLst>
                <a:ext uri="{FF2B5EF4-FFF2-40B4-BE49-F238E27FC236}">
                  <a16:creationId xmlns:a16="http://schemas.microsoft.com/office/drawing/2014/main" id="{1492ECA4-E046-A14F-A243-79738956EE49}"/>
                </a:ext>
              </a:extLst>
            </p:cNvPr>
            <p:cNvSpPr>
              <a:spLocks noChangeAspect="1"/>
            </p:cNvSpPr>
            <p:nvPr/>
          </p:nvSpPr>
          <p:spPr>
            <a:xfrm>
              <a:off x="6522235" y="3443335"/>
              <a:ext cx="387675" cy="281304"/>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9" name="Freeform 200">
              <a:extLst>
                <a:ext uri="{FF2B5EF4-FFF2-40B4-BE49-F238E27FC236}">
                  <a16:creationId xmlns:a16="http://schemas.microsoft.com/office/drawing/2014/main" id="{57AA9518-33CF-3A41-B7AD-06F74FCF70EC}"/>
                </a:ext>
              </a:extLst>
            </p:cNvPr>
            <p:cNvSpPr>
              <a:spLocks noChangeAspect="1"/>
            </p:cNvSpPr>
            <p:nvPr/>
          </p:nvSpPr>
          <p:spPr>
            <a:xfrm>
              <a:off x="6861015" y="3548825"/>
              <a:ext cx="314330" cy="331119"/>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1" name="Freeform 202">
              <a:extLst>
                <a:ext uri="{FF2B5EF4-FFF2-40B4-BE49-F238E27FC236}">
                  <a16:creationId xmlns:a16="http://schemas.microsoft.com/office/drawing/2014/main" id="{F4523372-E0CB-DC46-BB05-87D9B5EBD988}"/>
                </a:ext>
              </a:extLst>
            </p:cNvPr>
            <p:cNvSpPr>
              <a:spLocks noChangeAspect="1"/>
            </p:cNvSpPr>
            <p:nvPr/>
          </p:nvSpPr>
          <p:spPr>
            <a:xfrm>
              <a:off x="9103242" y="3868218"/>
              <a:ext cx="412123" cy="492279"/>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4" name="Freeform 205">
              <a:extLst>
                <a:ext uri="{FF2B5EF4-FFF2-40B4-BE49-F238E27FC236}">
                  <a16:creationId xmlns:a16="http://schemas.microsoft.com/office/drawing/2014/main" id="{6F7BDA59-26FF-9447-9A89-EA1D11C2AF22}"/>
                </a:ext>
              </a:extLst>
            </p:cNvPr>
            <p:cNvSpPr>
              <a:spLocks noChangeAspect="1"/>
            </p:cNvSpPr>
            <p:nvPr/>
          </p:nvSpPr>
          <p:spPr>
            <a:xfrm>
              <a:off x="6714327" y="3674823"/>
              <a:ext cx="206063" cy="205116"/>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5" name="Freeform 206">
              <a:extLst>
                <a:ext uri="{FF2B5EF4-FFF2-40B4-BE49-F238E27FC236}">
                  <a16:creationId xmlns:a16="http://schemas.microsoft.com/office/drawing/2014/main" id="{4C208F21-1D61-8041-9AD9-A9DED2C1EFAC}"/>
                </a:ext>
              </a:extLst>
            </p:cNvPr>
            <p:cNvSpPr>
              <a:spLocks noChangeAspect="1"/>
            </p:cNvSpPr>
            <p:nvPr/>
          </p:nvSpPr>
          <p:spPr>
            <a:xfrm>
              <a:off x="7804007" y="2303472"/>
              <a:ext cx="824245" cy="770654"/>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6" name="Freeform 207">
              <a:extLst>
                <a:ext uri="{FF2B5EF4-FFF2-40B4-BE49-F238E27FC236}">
                  <a16:creationId xmlns:a16="http://schemas.microsoft.com/office/drawing/2014/main" id="{8BD87672-8CEC-3448-AAB2-798D5D1F165F}"/>
                </a:ext>
              </a:extLst>
            </p:cNvPr>
            <p:cNvSpPr>
              <a:spLocks noChangeAspect="1"/>
            </p:cNvSpPr>
            <p:nvPr/>
          </p:nvSpPr>
          <p:spPr>
            <a:xfrm>
              <a:off x="9574737" y="4756083"/>
              <a:ext cx="380692" cy="738421"/>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7" name="Freeform 208">
              <a:extLst>
                <a:ext uri="{FF2B5EF4-FFF2-40B4-BE49-F238E27FC236}">
                  <a16:creationId xmlns:a16="http://schemas.microsoft.com/office/drawing/2014/main" id="{A6ACC764-A1CB-A849-A366-6358FA5E9890}"/>
                </a:ext>
              </a:extLst>
            </p:cNvPr>
            <p:cNvSpPr>
              <a:spLocks noChangeAspect="1"/>
            </p:cNvSpPr>
            <p:nvPr/>
          </p:nvSpPr>
          <p:spPr>
            <a:xfrm>
              <a:off x="9040375" y="4609570"/>
              <a:ext cx="164151" cy="413163"/>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8" name="Freeform 209">
              <a:extLst>
                <a:ext uri="{FF2B5EF4-FFF2-40B4-BE49-F238E27FC236}">
                  <a16:creationId xmlns:a16="http://schemas.microsoft.com/office/drawing/2014/main" id="{F185E581-65AC-E44E-B4FA-944B1AAE3925}"/>
                </a:ext>
              </a:extLst>
            </p:cNvPr>
            <p:cNvSpPr>
              <a:spLocks noChangeAspect="1"/>
            </p:cNvSpPr>
            <p:nvPr/>
          </p:nvSpPr>
          <p:spPr>
            <a:xfrm>
              <a:off x="6679400" y="2769380"/>
              <a:ext cx="852185" cy="802886"/>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79" name="Freeform 210">
              <a:extLst>
                <a:ext uri="{FF2B5EF4-FFF2-40B4-BE49-F238E27FC236}">
                  <a16:creationId xmlns:a16="http://schemas.microsoft.com/office/drawing/2014/main" id="{D66828D7-700F-B54C-A1FD-C5300FB335F8}"/>
                </a:ext>
              </a:extLst>
            </p:cNvPr>
            <p:cNvSpPr>
              <a:spLocks noChangeAspect="1"/>
            </p:cNvSpPr>
            <p:nvPr/>
          </p:nvSpPr>
          <p:spPr>
            <a:xfrm>
              <a:off x="6420952" y="2643379"/>
              <a:ext cx="639141" cy="682748"/>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0" name="Freeform 211">
              <a:extLst>
                <a:ext uri="{FF2B5EF4-FFF2-40B4-BE49-F238E27FC236}">
                  <a16:creationId xmlns:a16="http://schemas.microsoft.com/office/drawing/2014/main" id="{CD060EF3-76D6-6A49-B84A-EC7F3A3D2EE3}"/>
                </a:ext>
              </a:extLst>
            </p:cNvPr>
            <p:cNvSpPr>
              <a:spLocks noChangeAspect="1"/>
            </p:cNvSpPr>
            <p:nvPr/>
          </p:nvSpPr>
          <p:spPr>
            <a:xfrm>
              <a:off x="6633997" y="2154030"/>
              <a:ext cx="611199" cy="462979"/>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1" name="Freeform 212">
              <a:extLst>
                <a:ext uri="{FF2B5EF4-FFF2-40B4-BE49-F238E27FC236}">
                  <a16:creationId xmlns:a16="http://schemas.microsoft.com/office/drawing/2014/main" id="{FF6A9CD1-EC39-3B4C-8F4A-BDE45C4F6EF5}"/>
                </a:ext>
              </a:extLst>
            </p:cNvPr>
            <p:cNvSpPr>
              <a:spLocks noChangeAspect="1"/>
            </p:cNvSpPr>
            <p:nvPr/>
          </p:nvSpPr>
          <p:spPr>
            <a:xfrm>
              <a:off x="8890194" y="4665243"/>
              <a:ext cx="555319" cy="884932"/>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2" name="Freeform 213">
              <a:extLst>
                <a:ext uri="{FF2B5EF4-FFF2-40B4-BE49-F238E27FC236}">
                  <a16:creationId xmlns:a16="http://schemas.microsoft.com/office/drawing/2014/main" id="{F4D5ADE7-AAA6-1B41-8105-C7043AE8053F}"/>
                </a:ext>
              </a:extLst>
            </p:cNvPr>
            <p:cNvSpPr>
              <a:spLocks noChangeAspect="1"/>
            </p:cNvSpPr>
            <p:nvPr/>
          </p:nvSpPr>
          <p:spPr>
            <a:xfrm>
              <a:off x="7325523" y="2851426"/>
              <a:ext cx="834725" cy="641723"/>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3" name="Freeform 214">
              <a:extLst>
                <a:ext uri="{FF2B5EF4-FFF2-40B4-BE49-F238E27FC236}">
                  <a16:creationId xmlns:a16="http://schemas.microsoft.com/office/drawing/2014/main" id="{BC43C8B2-ADBA-7A44-BFBE-0FE38D459C85}"/>
                </a:ext>
              </a:extLst>
            </p:cNvPr>
            <p:cNvSpPr>
              <a:spLocks noChangeAspect="1"/>
            </p:cNvSpPr>
            <p:nvPr/>
          </p:nvSpPr>
          <p:spPr>
            <a:xfrm>
              <a:off x="7468722" y="3378870"/>
              <a:ext cx="604214" cy="512792"/>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4" name="Freeform 215">
              <a:extLst>
                <a:ext uri="{FF2B5EF4-FFF2-40B4-BE49-F238E27FC236}">
                  <a16:creationId xmlns:a16="http://schemas.microsoft.com/office/drawing/2014/main" id="{0DB5FB54-E965-3848-B399-2079EBCCFF1F}"/>
                </a:ext>
              </a:extLst>
            </p:cNvPr>
            <p:cNvSpPr>
              <a:spLocks noChangeAspect="1"/>
            </p:cNvSpPr>
            <p:nvPr/>
          </p:nvSpPr>
          <p:spPr>
            <a:xfrm>
              <a:off x="6434921" y="3443335"/>
              <a:ext cx="160657" cy="90840"/>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6" name="Freeform 217">
              <a:extLst>
                <a:ext uri="{FF2B5EF4-FFF2-40B4-BE49-F238E27FC236}">
                  <a16:creationId xmlns:a16="http://schemas.microsoft.com/office/drawing/2014/main" id="{4E3401D3-0942-5B4C-A977-8658AF33DE5C}"/>
                </a:ext>
              </a:extLst>
            </p:cNvPr>
            <p:cNvSpPr>
              <a:spLocks noChangeAspect="1"/>
            </p:cNvSpPr>
            <p:nvPr/>
          </p:nvSpPr>
          <p:spPr>
            <a:xfrm>
              <a:off x="8844791" y="4167103"/>
              <a:ext cx="90807" cy="84978"/>
            </a:xfrm>
            <a:custGeom>
              <a:avLst/>
              <a:gdLst>
                <a:gd name="T0" fmla="*/ 0 w 58"/>
                <a:gd name="T1" fmla="*/ 1 h 56"/>
                <a:gd name="T2" fmla="*/ 0 w 58"/>
                <a:gd name="T3" fmla="*/ 1 h 56"/>
                <a:gd name="T4" fmla="*/ 0 w 58"/>
                <a:gd name="T5" fmla="*/ 0 h 56"/>
                <a:gd name="T6" fmla="*/ 0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7" name="Freeform 218">
              <a:extLst>
                <a:ext uri="{FF2B5EF4-FFF2-40B4-BE49-F238E27FC236}">
                  <a16:creationId xmlns:a16="http://schemas.microsoft.com/office/drawing/2014/main" id="{88D2A356-0608-CF48-9B12-50D9B058949C}"/>
                </a:ext>
              </a:extLst>
            </p:cNvPr>
            <p:cNvSpPr>
              <a:spLocks noChangeAspect="1"/>
            </p:cNvSpPr>
            <p:nvPr/>
          </p:nvSpPr>
          <p:spPr>
            <a:xfrm>
              <a:off x="6389519" y="3229427"/>
              <a:ext cx="331793" cy="222698"/>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8" name="Freeform 219">
              <a:extLst>
                <a:ext uri="{FF2B5EF4-FFF2-40B4-BE49-F238E27FC236}">
                  <a16:creationId xmlns:a16="http://schemas.microsoft.com/office/drawing/2014/main" id="{3432E10C-F1B6-5842-A976-D13EBD4D1888}"/>
                </a:ext>
              </a:extLst>
            </p:cNvPr>
            <p:cNvSpPr>
              <a:spLocks noChangeAspect="1"/>
            </p:cNvSpPr>
            <p:nvPr/>
          </p:nvSpPr>
          <p:spPr>
            <a:xfrm>
              <a:off x="6616536" y="3589848"/>
              <a:ext cx="167644" cy="161163"/>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89" name="Freeform 220">
              <a:extLst>
                <a:ext uri="{FF2B5EF4-FFF2-40B4-BE49-F238E27FC236}">
                  <a16:creationId xmlns:a16="http://schemas.microsoft.com/office/drawing/2014/main" id="{B9A835FD-7913-894D-A349-D89D6883DB2A}"/>
                </a:ext>
              </a:extLst>
            </p:cNvPr>
            <p:cNvSpPr>
              <a:spLocks noChangeAspect="1"/>
            </p:cNvSpPr>
            <p:nvPr/>
          </p:nvSpPr>
          <p:spPr>
            <a:xfrm>
              <a:off x="9476945" y="3481428"/>
              <a:ext cx="534364" cy="723771"/>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0" name="Freeform 221">
              <a:extLst>
                <a:ext uri="{FF2B5EF4-FFF2-40B4-BE49-F238E27FC236}">
                  <a16:creationId xmlns:a16="http://schemas.microsoft.com/office/drawing/2014/main" id="{9E8ADAEA-FF0C-3B4C-A840-6FB7DFA58333}"/>
                </a:ext>
              </a:extLst>
            </p:cNvPr>
            <p:cNvSpPr>
              <a:spLocks noChangeAspect="1"/>
            </p:cNvSpPr>
            <p:nvPr/>
          </p:nvSpPr>
          <p:spPr>
            <a:xfrm>
              <a:off x="8631744" y="4943618"/>
              <a:ext cx="419108" cy="383864"/>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1" name="Freeform 222">
              <a:extLst>
                <a:ext uri="{FF2B5EF4-FFF2-40B4-BE49-F238E27FC236}">
                  <a16:creationId xmlns:a16="http://schemas.microsoft.com/office/drawing/2014/main" id="{CAFBE8B4-B335-D241-A913-85F8F1F31408}"/>
                </a:ext>
              </a:extLst>
            </p:cNvPr>
            <p:cNvSpPr>
              <a:spLocks noChangeAspect="1"/>
            </p:cNvSpPr>
            <p:nvPr/>
          </p:nvSpPr>
          <p:spPr>
            <a:xfrm>
              <a:off x="7919263" y="5011012"/>
              <a:ext cx="712484" cy="682748"/>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2" name="Freeform 223">
              <a:extLst>
                <a:ext uri="{FF2B5EF4-FFF2-40B4-BE49-F238E27FC236}">
                  <a16:creationId xmlns:a16="http://schemas.microsoft.com/office/drawing/2014/main" id="{2DF32D7E-22AD-4448-940E-F375EBFE3121}"/>
                </a:ext>
              </a:extLst>
            </p:cNvPr>
            <p:cNvSpPr>
              <a:spLocks noChangeAspect="1"/>
            </p:cNvSpPr>
            <p:nvPr/>
          </p:nvSpPr>
          <p:spPr>
            <a:xfrm>
              <a:off x="6420953" y="2614076"/>
              <a:ext cx="440062" cy="372141"/>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3" name="Freeform 224">
              <a:extLst>
                <a:ext uri="{FF2B5EF4-FFF2-40B4-BE49-F238E27FC236}">
                  <a16:creationId xmlns:a16="http://schemas.microsoft.com/office/drawing/2014/main" id="{F7A747B5-8E2E-D946-8F46-F41FCE2191A1}"/>
                </a:ext>
              </a:extLst>
            </p:cNvPr>
            <p:cNvSpPr>
              <a:spLocks noChangeAspect="1"/>
            </p:cNvSpPr>
            <p:nvPr/>
          </p:nvSpPr>
          <p:spPr>
            <a:xfrm>
              <a:off x="8467595" y="2880730"/>
              <a:ext cx="876635" cy="1043165"/>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4" name="Freeform 225">
              <a:extLst>
                <a:ext uri="{FF2B5EF4-FFF2-40B4-BE49-F238E27FC236}">
                  <a16:creationId xmlns:a16="http://schemas.microsoft.com/office/drawing/2014/main" id="{B28BC9D4-FC28-AD48-B734-80754F493E58}"/>
                </a:ext>
              </a:extLst>
            </p:cNvPr>
            <p:cNvSpPr>
              <a:spLocks noChangeAspect="1"/>
            </p:cNvSpPr>
            <p:nvPr/>
          </p:nvSpPr>
          <p:spPr>
            <a:xfrm>
              <a:off x="8935600" y="5497433"/>
              <a:ext cx="66359" cy="90840"/>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5" name="Freeform 226">
              <a:extLst>
                <a:ext uri="{FF2B5EF4-FFF2-40B4-BE49-F238E27FC236}">
                  <a16:creationId xmlns:a16="http://schemas.microsoft.com/office/drawing/2014/main" id="{34027A9E-4538-3C41-86DF-B14751A40530}"/>
                </a:ext>
              </a:extLst>
            </p:cNvPr>
            <p:cNvSpPr>
              <a:spLocks noChangeAspect="1"/>
            </p:cNvSpPr>
            <p:nvPr/>
          </p:nvSpPr>
          <p:spPr>
            <a:xfrm>
              <a:off x="8879718" y="4158314"/>
              <a:ext cx="565795" cy="571396"/>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6" name="Freeform 227">
              <a:extLst>
                <a:ext uri="{FF2B5EF4-FFF2-40B4-BE49-F238E27FC236}">
                  <a16:creationId xmlns:a16="http://schemas.microsoft.com/office/drawing/2014/main" id="{503ED0AA-44B1-0F41-8488-8B0B4DB2374B}"/>
                </a:ext>
              </a:extLst>
            </p:cNvPr>
            <p:cNvSpPr>
              <a:spLocks noChangeAspect="1"/>
            </p:cNvSpPr>
            <p:nvPr/>
          </p:nvSpPr>
          <p:spPr>
            <a:xfrm>
              <a:off x="7304569" y="3516591"/>
              <a:ext cx="108271" cy="275444"/>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7" name="Freeform 228">
              <a:extLst>
                <a:ext uri="{FF2B5EF4-FFF2-40B4-BE49-F238E27FC236}">
                  <a16:creationId xmlns:a16="http://schemas.microsoft.com/office/drawing/2014/main" id="{56A268E1-4105-494B-99C2-04EB279F9361}"/>
                </a:ext>
              </a:extLst>
            </p:cNvPr>
            <p:cNvSpPr>
              <a:spLocks noChangeAspect="1"/>
            </p:cNvSpPr>
            <p:nvPr/>
          </p:nvSpPr>
          <p:spPr>
            <a:xfrm>
              <a:off x="8879718" y="3900452"/>
              <a:ext cx="282898" cy="278374"/>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8" name="Freeform 229">
              <a:extLst>
                <a:ext uri="{FF2B5EF4-FFF2-40B4-BE49-F238E27FC236}">
                  <a16:creationId xmlns:a16="http://schemas.microsoft.com/office/drawing/2014/main" id="{0FB3FCBB-0522-2A48-B916-90B4D2DDB2DE}"/>
                </a:ext>
              </a:extLst>
            </p:cNvPr>
            <p:cNvSpPr>
              <a:spLocks noChangeAspect="1"/>
            </p:cNvSpPr>
            <p:nvPr/>
          </p:nvSpPr>
          <p:spPr>
            <a:xfrm>
              <a:off x="8600313" y="2391378"/>
              <a:ext cx="590245" cy="553816"/>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99" name="Freeform 230">
              <a:extLst>
                <a:ext uri="{FF2B5EF4-FFF2-40B4-BE49-F238E27FC236}">
                  <a16:creationId xmlns:a16="http://schemas.microsoft.com/office/drawing/2014/main" id="{A63CA72A-4A62-8043-B0D9-6CF0171F77C3}"/>
                </a:ext>
              </a:extLst>
            </p:cNvPr>
            <p:cNvSpPr>
              <a:spLocks noChangeAspect="1"/>
            </p:cNvSpPr>
            <p:nvPr/>
          </p:nvSpPr>
          <p:spPr>
            <a:xfrm>
              <a:off x="7042628" y="3320265"/>
              <a:ext cx="394661" cy="287162"/>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0" name="Freeform 231">
              <a:extLst>
                <a:ext uri="{FF2B5EF4-FFF2-40B4-BE49-F238E27FC236}">
                  <a16:creationId xmlns:a16="http://schemas.microsoft.com/office/drawing/2014/main" id="{5CE78C84-DCC7-B24C-B028-D665BA535306}"/>
                </a:ext>
              </a:extLst>
            </p:cNvPr>
            <p:cNvSpPr>
              <a:spLocks noChangeAspect="1"/>
            </p:cNvSpPr>
            <p:nvPr/>
          </p:nvSpPr>
          <p:spPr>
            <a:xfrm>
              <a:off x="8467595" y="4539244"/>
              <a:ext cx="621677" cy="521582"/>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1" name="Freeform 232">
              <a:extLst>
                <a:ext uri="{FF2B5EF4-FFF2-40B4-BE49-F238E27FC236}">
                  <a16:creationId xmlns:a16="http://schemas.microsoft.com/office/drawing/2014/main" id="{56A3667A-5945-3F47-BA87-625397027FB8}"/>
                </a:ext>
              </a:extLst>
            </p:cNvPr>
            <p:cNvSpPr>
              <a:spLocks noChangeAspect="1"/>
            </p:cNvSpPr>
            <p:nvPr/>
          </p:nvSpPr>
          <p:spPr>
            <a:xfrm>
              <a:off x="8184698" y="5295246"/>
              <a:ext cx="855680" cy="700329"/>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102" name="Freeform 233">
              <a:extLst>
                <a:ext uri="{FF2B5EF4-FFF2-40B4-BE49-F238E27FC236}">
                  <a16:creationId xmlns:a16="http://schemas.microsoft.com/office/drawing/2014/main" id="{BCB4AD8E-4176-FE48-9CA1-C5D20DA9E1F5}"/>
                </a:ext>
              </a:extLst>
            </p:cNvPr>
            <p:cNvSpPr>
              <a:spLocks noChangeAspect="1"/>
            </p:cNvSpPr>
            <p:nvPr/>
          </p:nvSpPr>
          <p:spPr>
            <a:xfrm>
              <a:off x="8736522" y="5670317"/>
              <a:ext cx="125732" cy="126001"/>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
        <p:nvSpPr>
          <p:cNvPr id="111" name="Date Placeholder 3">
            <a:extLst>
              <a:ext uri="{FF2B5EF4-FFF2-40B4-BE49-F238E27FC236}">
                <a16:creationId xmlns:a16="http://schemas.microsoft.com/office/drawing/2014/main" id="{F2749C63-6B17-D041-A009-EFD300D66E2D}"/>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72809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a:t>Asia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04156" y="1427530"/>
            <a:ext cx="9857621" cy="4663440"/>
          </a:xfrm>
        </p:spPr>
        <p:txBody>
          <a:bodyPr>
            <a:noAutofit/>
          </a:bodyPr>
          <a:lstStyle/>
          <a:p>
            <a:pPr>
              <a:lnSpc>
                <a:spcPct val="130000"/>
              </a:lnSpc>
            </a:pPr>
            <a:r>
              <a:rPr lang="en-US" sz="1200" dirty="0">
                <a:solidFill>
                  <a:srgbClr val="000000"/>
                </a:solidFill>
              </a:rPr>
              <a:t>In </a:t>
            </a:r>
            <a:r>
              <a:rPr lang="en-US" sz="1200" b="1" dirty="0">
                <a:solidFill>
                  <a:srgbClr val="000000"/>
                </a:solidFill>
              </a:rPr>
              <a:t>Indonesia</a:t>
            </a:r>
            <a:r>
              <a:rPr lang="en-US" sz="1200" dirty="0">
                <a:solidFill>
                  <a:srgbClr val="000000"/>
                </a:solidFill>
              </a:rPr>
              <a:t>, cemeteries in capital could soon run out of land allocated for COVID-19 </a:t>
            </a:r>
            <a:br>
              <a:rPr lang="en-US" sz="1200" dirty="0">
                <a:solidFill>
                  <a:srgbClr val="000000"/>
                </a:solidFill>
              </a:rPr>
            </a:br>
            <a:r>
              <a:rPr lang="en-US" sz="1200" dirty="0">
                <a:solidFill>
                  <a:srgbClr val="000000"/>
                </a:solidFill>
              </a:rPr>
              <a:t>graves due to a rise in the number of burials taking place in recent weeks. </a:t>
            </a:r>
          </a:p>
          <a:p>
            <a:pPr>
              <a:lnSpc>
                <a:spcPct val="130000"/>
              </a:lnSpc>
            </a:pPr>
            <a:r>
              <a:rPr lang="en-US" sz="1200" dirty="0">
                <a:solidFill>
                  <a:srgbClr val="000000"/>
                </a:solidFill>
              </a:rPr>
              <a:t>Two </a:t>
            </a:r>
            <a:r>
              <a:rPr lang="en-US" sz="1200" b="1" dirty="0">
                <a:solidFill>
                  <a:srgbClr val="000000"/>
                </a:solidFill>
              </a:rPr>
              <a:t>Australian</a:t>
            </a:r>
            <a:r>
              <a:rPr lang="en-US" sz="1200" dirty="0">
                <a:solidFill>
                  <a:srgbClr val="000000"/>
                </a:solidFill>
              </a:rPr>
              <a:t> journalists working in China have been rushed out of the country </a:t>
            </a:r>
            <a:br>
              <a:rPr lang="en-US" sz="1200" dirty="0">
                <a:solidFill>
                  <a:srgbClr val="000000"/>
                </a:solidFill>
              </a:rPr>
            </a:br>
            <a:r>
              <a:rPr lang="en-US" sz="1200" dirty="0">
                <a:solidFill>
                  <a:srgbClr val="000000"/>
                </a:solidFill>
              </a:rPr>
              <a:t>following an extraordinary diplomatic stand-off, as </a:t>
            </a:r>
            <a:r>
              <a:rPr lang="en-US" sz="1200" b="1" dirty="0">
                <a:solidFill>
                  <a:srgbClr val="000000"/>
                </a:solidFill>
              </a:rPr>
              <a:t>Chinese</a:t>
            </a:r>
            <a:r>
              <a:rPr lang="en-US" sz="1200" dirty="0">
                <a:solidFill>
                  <a:srgbClr val="000000"/>
                </a:solidFill>
              </a:rPr>
              <a:t> police sought them for </a:t>
            </a:r>
            <a:br>
              <a:rPr lang="en-US" sz="1200" dirty="0">
                <a:solidFill>
                  <a:srgbClr val="000000"/>
                </a:solidFill>
              </a:rPr>
            </a:br>
            <a:r>
              <a:rPr lang="en-US" sz="1200" dirty="0">
                <a:solidFill>
                  <a:srgbClr val="000000"/>
                </a:solidFill>
              </a:rPr>
              <a:t>“</a:t>
            </a:r>
            <a:r>
              <a:rPr lang="en-US" sz="1200" i="1" dirty="0">
                <a:solidFill>
                  <a:srgbClr val="000000"/>
                </a:solidFill>
              </a:rPr>
              <a:t>questioning over a national security case</a:t>
            </a:r>
            <a:r>
              <a:rPr lang="en-US" sz="1200" dirty="0">
                <a:solidFill>
                  <a:srgbClr val="000000"/>
                </a:solidFill>
              </a:rPr>
              <a:t>.” </a:t>
            </a:r>
          </a:p>
          <a:p>
            <a:pPr>
              <a:lnSpc>
                <a:spcPct val="130000"/>
              </a:lnSpc>
            </a:pPr>
            <a:r>
              <a:rPr lang="en-US" sz="1200" b="1" dirty="0">
                <a:solidFill>
                  <a:srgbClr val="000000"/>
                </a:solidFill>
              </a:rPr>
              <a:t>China</a:t>
            </a:r>
            <a:r>
              <a:rPr lang="en-US" sz="1200" dirty="0">
                <a:solidFill>
                  <a:srgbClr val="000000"/>
                </a:solidFill>
              </a:rPr>
              <a:t> has delayed issuing journalist credentials for </a:t>
            </a:r>
            <a:r>
              <a:rPr lang="en-US" sz="1200" b="1" dirty="0">
                <a:solidFill>
                  <a:srgbClr val="000000"/>
                </a:solidFill>
              </a:rPr>
              <a:t>US</a:t>
            </a:r>
            <a:r>
              <a:rPr lang="en-US" sz="1200" dirty="0">
                <a:solidFill>
                  <a:srgbClr val="000000"/>
                </a:solidFill>
              </a:rPr>
              <a:t> media outlets including </a:t>
            </a:r>
            <a:r>
              <a:rPr lang="en-US" sz="1200" i="1" dirty="0">
                <a:solidFill>
                  <a:srgbClr val="000000"/>
                </a:solidFill>
              </a:rPr>
              <a:t>Bloomberg</a:t>
            </a:r>
            <a:r>
              <a:rPr lang="en-US" sz="1200" dirty="0">
                <a:solidFill>
                  <a:srgbClr val="000000"/>
                </a:solidFill>
              </a:rPr>
              <a:t>, </a:t>
            </a:r>
            <a:br>
              <a:rPr lang="en-US" sz="1200" dirty="0">
                <a:solidFill>
                  <a:srgbClr val="000000"/>
                </a:solidFill>
              </a:rPr>
            </a:br>
            <a:r>
              <a:rPr lang="en-US" sz="1200" dirty="0">
                <a:solidFill>
                  <a:srgbClr val="000000"/>
                </a:solidFill>
              </a:rPr>
              <a:t>CNN and the </a:t>
            </a:r>
            <a:r>
              <a:rPr lang="en-US" sz="1200" i="1" dirty="0">
                <a:solidFill>
                  <a:srgbClr val="000000"/>
                </a:solidFill>
              </a:rPr>
              <a:t>Wall Street Journal </a:t>
            </a:r>
            <a:r>
              <a:rPr lang="en-US" sz="1200" dirty="0">
                <a:solidFill>
                  <a:srgbClr val="000000"/>
                </a:solidFill>
              </a:rPr>
              <a:t>in a tussle with Washington over journalist visas. China’s </a:t>
            </a:r>
            <a:br>
              <a:rPr lang="en-US" sz="1200" dirty="0">
                <a:solidFill>
                  <a:srgbClr val="000000"/>
                </a:solidFill>
              </a:rPr>
            </a:br>
            <a:r>
              <a:rPr lang="en-US" sz="1200" dirty="0">
                <a:solidFill>
                  <a:srgbClr val="000000"/>
                </a:solidFill>
              </a:rPr>
              <a:t>exports rose in August the most in nearly 1.5 years as economies reopen. China is launching an</a:t>
            </a:r>
            <a:br>
              <a:rPr lang="en-US" sz="1200" dirty="0">
                <a:solidFill>
                  <a:srgbClr val="000000"/>
                </a:solidFill>
              </a:rPr>
            </a:br>
            <a:r>
              <a:rPr lang="en-US" sz="1200" dirty="0">
                <a:solidFill>
                  <a:srgbClr val="000000"/>
                </a:solidFill>
              </a:rPr>
              <a:t> initiative to set global standards on data security, countering U.S. efforts to persuade countries to ringfence </a:t>
            </a:r>
            <a:br>
              <a:rPr lang="en-US" sz="1200" dirty="0">
                <a:solidFill>
                  <a:srgbClr val="000000"/>
                </a:solidFill>
              </a:rPr>
            </a:br>
            <a:r>
              <a:rPr lang="en-US" sz="1200" dirty="0">
                <a:solidFill>
                  <a:srgbClr val="000000"/>
                </a:solidFill>
              </a:rPr>
              <a:t>their networks from Chinese technology, according to the </a:t>
            </a:r>
            <a:r>
              <a:rPr lang="en-US" sz="1200" i="1" dirty="0">
                <a:solidFill>
                  <a:srgbClr val="000000"/>
                </a:solidFill>
              </a:rPr>
              <a:t>Wall Street Journal</a:t>
            </a:r>
            <a:r>
              <a:rPr lang="en-US" sz="1200" dirty="0">
                <a:solidFill>
                  <a:srgbClr val="000000"/>
                </a:solidFill>
              </a:rPr>
              <a:t>. Protesters returned to the streets of </a:t>
            </a:r>
            <a:br>
              <a:rPr lang="en-US" sz="1200" dirty="0">
                <a:solidFill>
                  <a:srgbClr val="000000"/>
                </a:solidFill>
              </a:rPr>
            </a:br>
            <a:r>
              <a:rPr lang="en-US" sz="1200" b="1" dirty="0">
                <a:solidFill>
                  <a:srgbClr val="000000"/>
                </a:solidFill>
              </a:rPr>
              <a:t>Hong Kong </a:t>
            </a:r>
            <a:r>
              <a:rPr lang="en-US" sz="1200" dirty="0">
                <a:solidFill>
                  <a:srgbClr val="000000"/>
                </a:solidFill>
              </a:rPr>
              <a:t>on Sunday, the day voters were supposed to choose new city legislators, challenging the government’s </a:t>
            </a:r>
            <a:br>
              <a:rPr lang="en-US" sz="1200" dirty="0">
                <a:solidFill>
                  <a:srgbClr val="000000"/>
                </a:solidFill>
              </a:rPr>
            </a:br>
            <a:r>
              <a:rPr lang="en-US" sz="1200" dirty="0">
                <a:solidFill>
                  <a:srgbClr val="000000"/>
                </a:solidFill>
              </a:rPr>
              <a:t>decision to postpone the election for at least a year amid the novel coronavirus. </a:t>
            </a:r>
          </a:p>
          <a:p>
            <a:pPr>
              <a:lnSpc>
                <a:spcPct val="130000"/>
              </a:lnSpc>
            </a:pPr>
            <a:r>
              <a:rPr lang="en-US" sz="1200" b="1" dirty="0">
                <a:solidFill>
                  <a:srgbClr val="000000"/>
                </a:solidFill>
              </a:rPr>
              <a:t>Japan</a:t>
            </a:r>
            <a:r>
              <a:rPr lang="en-US" sz="1200" dirty="0">
                <a:solidFill>
                  <a:srgbClr val="000000"/>
                </a:solidFill>
              </a:rPr>
              <a:t> has told </a:t>
            </a:r>
            <a:r>
              <a:rPr lang="en-US" sz="1200" b="1" dirty="0">
                <a:solidFill>
                  <a:srgbClr val="000000"/>
                </a:solidFill>
              </a:rPr>
              <a:t>Mauritius</a:t>
            </a:r>
            <a:r>
              <a:rPr lang="en-US" sz="1200" dirty="0">
                <a:solidFill>
                  <a:srgbClr val="000000"/>
                </a:solidFill>
              </a:rPr>
              <a:t> it would offer support on an "</a:t>
            </a:r>
            <a:r>
              <a:rPr lang="en-US" sz="1200" i="1" dirty="0">
                <a:solidFill>
                  <a:srgbClr val="000000"/>
                </a:solidFill>
              </a:rPr>
              <a:t>unprecedented scale</a:t>
            </a:r>
            <a:r>
              <a:rPr lang="en-US" sz="1200" dirty="0">
                <a:solidFill>
                  <a:srgbClr val="000000"/>
                </a:solidFill>
              </a:rPr>
              <a:t>,” after a Japanese-owned ship struck a </a:t>
            </a:r>
            <a:br>
              <a:rPr lang="en-US" sz="1200" dirty="0">
                <a:solidFill>
                  <a:srgbClr val="000000"/>
                </a:solidFill>
              </a:rPr>
            </a:br>
            <a:r>
              <a:rPr lang="en-US" sz="1200" dirty="0">
                <a:solidFill>
                  <a:srgbClr val="000000"/>
                </a:solidFill>
              </a:rPr>
              <a:t>coral reef off the country's southeast coast in late July and spilled oil. </a:t>
            </a:r>
          </a:p>
          <a:p>
            <a:pPr>
              <a:lnSpc>
                <a:spcPct val="130000"/>
              </a:lnSpc>
            </a:pPr>
            <a:r>
              <a:rPr lang="en-US" sz="1200" dirty="0">
                <a:solidFill>
                  <a:srgbClr val="000000"/>
                </a:solidFill>
              </a:rPr>
              <a:t>The total number of deaths in Mumbai's municipality between March 1 and July 31 rose almost 40 per cent compared with the same time last year, according to the Indian Express. A surge of coronavirus cases in small towns, more rural and poorer parts of </a:t>
            </a:r>
            <a:r>
              <a:rPr lang="en-US" sz="1200" b="1" dirty="0">
                <a:solidFill>
                  <a:srgbClr val="000000"/>
                </a:solidFill>
              </a:rPr>
              <a:t>India</a:t>
            </a:r>
            <a:r>
              <a:rPr lang="en-US" sz="1200" dirty="0">
                <a:solidFill>
                  <a:srgbClr val="000000"/>
                </a:solidFill>
              </a:rPr>
              <a:t> has led to the country overtaking Brazil to have world’s second-highest number of infections after the US.</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25" name="Freeform 419">
            <a:extLst>
              <a:ext uri="{FF2B5EF4-FFF2-40B4-BE49-F238E27FC236}">
                <a16:creationId xmlns:a16="http://schemas.microsoft.com/office/drawing/2014/main" id="{682D13FB-7F5E-4044-B3B2-CA63B4DD0459}"/>
              </a:ext>
            </a:extLst>
          </p:cNvPr>
          <p:cNvSpPr/>
          <p:nvPr/>
        </p:nvSpPr>
        <p:spPr>
          <a:xfrm>
            <a:off x="12743194" y="1319460"/>
            <a:ext cx="66071" cy="55061"/>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28" name="Freeform 422">
            <a:extLst>
              <a:ext uri="{FF2B5EF4-FFF2-40B4-BE49-F238E27FC236}">
                <a16:creationId xmlns:a16="http://schemas.microsoft.com/office/drawing/2014/main" id="{3142A366-52D7-EF4E-B507-5171B02952BB}"/>
              </a:ext>
            </a:extLst>
          </p:cNvPr>
          <p:cNvSpPr/>
          <p:nvPr/>
        </p:nvSpPr>
        <p:spPr>
          <a:xfrm>
            <a:off x="12247660" y="2042574"/>
            <a:ext cx="22026" cy="1101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29" name="Freeform 423">
            <a:extLst>
              <a:ext uri="{FF2B5EF4-FFF2-40B4-BE49-F238E27FC236}">
                <a16:creationId xmlns:a16="http://schemas.microsoft.com/office/drawing/2014/main" id="{5BC5B03E-951E-4C42-861F-76E8941322E1}"/>
              </a:ext>
            </a:extLst>
          </p:cNvPr>
          <p:cNvSpPr/>
          <p:nvPr/>
        </p:nvSpPr>
        <p:spPr>
          <a:xfrm>
            <a:off x="12097161" y="2215094"/>
            <a:ext cx="33037" cy="1101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0" name="Freeform 424">
            <a:extLst>
              <a:ext uri="{FF2B5EF4-FFF2-40B4-BE49-F238E27FC236}">
                <a16:creationId xmlns:a16="http://schemas.microsoft.com/office/drawing/2014/main" id="{98146F41-6778-454F-95D8-EEB7F5881E2F}"/>
              </a:ext>
            </a:extLst>
          </p:cNvPr>
          <p:cNvSpPr/>
          <p:nvPr/>
        </p:nvSpPr>
        <p:spPr>
          <a:xfrm>
            <a:off x="11968690" y="2270151"/>
            <a:ext cx="77082" cy="44048"/>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nvGrpSpPr>
          <p:cNvPr id="5" name="Group 4">
            <a:extLst>
              <a:ext uri="{FF2B5EF4-FFF2-40B4-BE49-F238E27FC236}">
                <a16:creationId xmlns:a16="http://schemas.microsoft.com/office/drawing/2014/main" id="{24486C7A-3FF7-874D-962A-9224D37BE9DB}"/>
              </a:ext>
            </a:extLst>
          </p:cNvPr>
          <p:cNvGrpSpPr/>
          <p:nvPr/>
        </p:nvGrpSpPr>
        <p:grpSpPr>
          <a:xfrm>
            <a:off x="6470525" y="49207"/>
            <a:ext cx="5850666" cy="4766879"/>
            <a:chOff x="7171173" y="1635135"/>
            <a:chExt cx="4775493" cy="3890873"/>
          </a:xfrm>
        </p:grpSpPr>
        <p:sp>
          <p:nvSpPr>
            <p:cNvPr id="126" name="Freeform 420">
              <a:extLst>
                <a:ext uri="{FF2B5EF4-FFF2-40B4-BE49-F238E27FC236}">
                  <a16:creationId xmlns:a16="http://schemas.microsoft.com/office/drawing/2014/main" id="{189D1FA1-FAAC-484D-BB1E-41655182958B}"/>
                </a:ext>
              </a:extLst>
            </p:cNvPr>
            <p:cNvSpPr/>
            <p:nvPr/>
          </p:nvSpPr>
          <p:spPr>
            <a:xfrm>
              <a:off x="11311645" y="1635135"/>
              <a:ext cx="55058" cy="2936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1" name="Freeform 425">
              <a:extLst>
                <a:ext uri="{FF2B5EF4-FFF2-40B4-BE49-F238E27FC236}">
                  <a16:creationId xmlns:a16="http://schemas.microsoft.com/office/drawing/2014/main" id="{30C88F6E-C83E-D44A-9C1E-7884E3912A53}"/>
                </a:ext>
              </a:extLst>
            </p:cNvPr>
            <p:cNvSpPr/>
            <p:nvPr/>
          </p:nvSpPr>
          <p:spPr>
            <a:xfrm>
              <a:off x="11884266" y="2314200"/>
              <a:ext cx="62400" cy="40377"/>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2" name="Freeform 426">
              <a:extLst>
                <a:ext uri="{FF2B5EF4-FFF2-40B4-BE49-F238E27FC236}">
                  <a16:creationId xmlns:a16="http://schemas.microsoft.com/office/drawing/2014/main" id="{A97AD2D8-E23F-BD41-83E0-EE0106CAB263}"/>
                </a:ext>
              </a:extLst>
            </p:cNvPr>
            <p:cNvSpPr/>
            <p:nvPr/>
          </p:nvSpPr>
          <p:spPr>
            <a:xfrm>
              <a:off x="11829207" y="2347236"/>
              <a:ext cx="55058" cy="5139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3" name="Freeform 427">
              <a:extLst>
                <a:ext uri="{FF2B5EF4-FFF2-40B4-BE49-F238E27FC236}">
                  <a16:creationId xmlns:a16="http://schemas.microsoft.com/office/drawing/2014/main" id="{E3ABDDA6-3259-9B47-9363-144FC07EC6A3}"/>
                </a:ext>
              </a:extLst>
            </p:cNvPr>
            <p:cNvSpPr/>
            <p:nvPr/>
          </p:nvSpPr>
          <p:spPr>
            <a:xfrm>
              <a:off x="11818192" y="2420647"/>
              <a:ext cx="11010" cy="1101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4" name="Freeform 428">
              <a:extLst>
                <a:ext uri="{FF2B5EF4-FFF2-40B4-BE49-F238E27FC236}">
                  <a16:creationId xmlns:a16="http://schemas.microsoft.com/office/drawing/2014/main" id="{D5B918D7-2990-EE46-88B6-4BD57777B834}"/>
                </a:ext>
              </a:extLst>
            </p:cNvPr>
            <p:cNvSpPr/>
            <p:nvPr/>
          </p:nvSpPr>
          <p:spPr>
            <a:xfrm>
              <a:off x="11763134" y="2376600"/>
              <a:ext cx="55058" cy="44048"/>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5" name="Freeform 429">
              <a:extLst>
                <a:ext uri="{FF2B5EF4-FFF2-40B4-BE49-F238E27FC236}">
                  <a16:creationId xmlns:a16="http://schemas.microsoft.com/office/drawing/2014/main" id="{E12B2CE8-A5F0-4640-AF50-EBBD679218F7}"/>
                </a:ext>
              </a:extLst>
            </p:cNvPr>
            <p:cNvSpPr/>
            <p:nvPr/>
          </p:nvSpPr>
          <p:spPr>
            <a:xfrm>
              <a:off x="11366704" y="2776698"/>
              <a:ext cx="22026" cy="33037"/>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9" name="Freeform 430">
              <a:extLst>
                <a:ext uri="{FF2B5EF4-FFF2-40B4-BE49-F238E27FC236}">
                  <a16:creationId xmlns:a16="http://schemas.microsoft.com/office/drawing/2014/main" id="{CDA6A5A8-37A9-3F46-B356-FF42B2AFF733}"/>
                </a:ext>
              </a:extLst>
            </p:cNvPr>
            <p:cNvSpPr/>
            <p:nvPr/>
          </p:nvSpPr>
          <p:spPr>
            <a:xfrm>
              <a:off x="11443787" y="2314200"/>
              <a:ext cx="330354" cy="27896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40" name="Freeform 431">
              <a:extLst>
                <a:ext uri="{FF2B5EF4-FFF2-40B4-BE49-F238E27FC236}">
                  <a16:creationId xmlns:a16="http://schemas.microsoft.com/office/drawing/2014/main" id="{6D8CA876-A99E-D445-B3D2-C5D4FB763535}"/>
                </a:ext>
              </a:extLst>
            </p:cNvPr>
            <p:cNvSpPr/>
            <p:nvPr/>
          </p:nvSpPr>
          <p:spPr>
            <a:xfrm>
              <a:off x="10970279" y="2571145"/>
              <a:ext cx="601982" cy="506546"/>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7" name="Freeform 432">
              <a:extLst>
                <a:ext uri="{FF2B5EF4-FFF2-40B4-BE49-F238E27FC236}">
                  <a16:creationId xmlns:a16="http://schemas.microsoft.com/office/drawing/2014/main" id="{A232A32D-3EB4-454E-BA9F-3E56D103D4C3}"/>
                </a:ext>
              </a:extLst>
            </p:cNvPr>
            <p:cNvSpPr/>
            <p:nvPr/>
          </p:nvSpPr>
          <p:spPr>
            <a:xfrm>
              <a:off x="11172161" y="3015290"/>
              <a:ext cx="22026" cy="2936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8" name="Freeform 433">
              <a:extLst>
                <a:ext uri="{FF2B5EF4-FFF2-40B4-BE49-F238E27FC236}">
                  <a16:creationId xmlns:a16="http://schemas.microsoft.com/office/drawing/2014/main" id="{5BEDBCDF-12E8-434A-9328-A3053D4A553B}"/>
                </a:ext>
              </a:extLst>
            </p:cNvPr>
            <p:cNvSpPr/>
            <p:nvPr/>
          </p:nvSpPr>
          <p:spPr>
            <a:xfrm>
              <a:off x="11043686" y="3015290"/>
              <a:ext cx="139481" cy="106448"/>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9" name="Freeform 434">
              <a:extLst>
                <a:ext uri="{FF2B5EF4-FFF2-40B4-BE49-F238E27FC236}">
                  <a16:creationId xmlns:a16="http://schemas.microsoft.com/office/drawing/2014/main" id="{2E97E06B-FB21-944D-83EE-7D492FFCB0E0}"/>
                </a:ext>
              </a:extLst>
            </p:cNvPr>
            <p:cNvSpPr/>
            <p:nvPr/>
          </p:nvSpPr>
          <p:spPr>
            <a:xfrm>
              <a:off x="10904205" y="3055667"/>
              <a:ext cx="117455" cy="172519"/>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0" name="Freeform 435">
              <a:extLst>
                <a:ext uri="{FF2B5EF4-FFF2-40B4-BE49-F238E27FC236}">
                  <a16:creationId xmlns:a16="http://schemas.microsoft.com/office/drawing/2014/main" id="{AB8820F1-96E1-684C-9173-20470AA41F6A}"/>
                </a:ext>
              </a:extLst>
            </p:cNvPr>
            <p:cNvSpPr/>
            <p:nvPr/>
          </p:nvSpPr>
          <p:spPr>
            <a:xfrm>
              <a:off x="10786749" y="3477792"/>
              <a:ext cx="40377" cy="33037"/>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1" name="Freeform 436">
              <a:extLst>
                <a:ext uri="{FF2B5EF4-FFF2-40B4-BE49-F238E27FC236}">
                  <a16:creationId xmlns:a16="http://schemas.microsoft.com/office/drawing/2014/main" id="{7B6E2550-7EE4-1F4D-BE29-A2E1FA11711F}"/>
                </a:ext>
              </a:extLst>
            </p:cNvPr>
            <p:cNvSpPr/>
            <p:nvPr/>
          </p:nvSpPr>
          <p:spPr>
            <a:xfrm>
              <a:off x="10882180" y="3371342"/>
              <a:ext cx="22026" cy="1835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2" name="Freeform 437">
              <a:extLst>
                <a:ext uri="{FF2B5EF4-FFF2-40B4-BE49-F238E27FC236}">
                  <a16:creationId xmlns:a16="http://schemas.microsoft.com/office/drawing/2014/main" id="{3F7E7827-0BD8-5A48-98D1-1F9E7DBACCCE}"/>
                </a:ext>
              </a:extLst>
            </p:cNvPr>
            <p:cNvSpPr/>
            <p:nvPr/>
          </p:nvSpPr>
          <p:spPr>
            <a:xfrm>
              <a:off x="10592201" y="3595251"/>
              <a:ext cx="22026" cy="1101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3" name="Freeform 438">
              <a:extLst>
                <a:ext uri="{FF2B5EF4-FFF2-40B4-BE49-F238E27FC236}">
                  <a16:creationId xmlns:a16="http://schemas.microsoft.com/office/drawing/2014/main" id="{43A872A5-1780-A54C-9952-CA5FB3EB1A23}"/>
                </a:ext>
              </a:extLst>
            </p:cNvPr>
            <p:cNvSpPr/>
            <p:nvPr/>
          </p:nvSpPr>
          <p:spPr>
            <a:xfrm>
              <a:off x="10386648" y="3554872"/>
              <a:ext cx="128471" cy="17986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4" name="Freeform 439">
              <a:extLst>
                <a:ext uri="{FF2B5EF4-FFF2-40B4-BE49-F238E27FC236}">
                  <a16:creationId xmlns:a16="http://schemas.microsoft.com/office/drawing/2014/main" id="{A3D7B9EE-8E08-EB43-9158-1B16C008C9D6}"/>
                </a:ext>
              </a:extLst>
            </p:cNvPr>
            <p:cNvSpPr/>
            <p:nvPr/>
          </p:nvSpPr>
          <p:spPr>
            <a:xfrm>
              <a:off x="9751630" y="3855865"/>
              <a:ext cx="150495" cy="106448"/>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5" name="Freeform 440">
              <a:extLst>
                <a:ext uri="{FF2B5EF4-FFF2-40B4-BE49-F238E27FC236}">
                  <a16:creationId xmlns:a16="http://schemas.microsoft.com/office/drawing/2014/main" id="{5BA7675A-EDC7-E34F-AF59-64B9ACD61EC9}"/>
                </a:ext>
              </a:extLst>
            </p:cNvPr>
            <p:cNvSpPr/>
            <p:nvPr/>
          </p:nvSpPr>
          <p:spPr>
            <a:xfrm>
              <a:off x="10364624" y="3929281"/>
              <a:ext cx="216564" cy="304662"/>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6" name="Freeform 441">
              <a:extLst>
                <a:ext uri="{FF2B5EF4-FFF2-40B4-BE49-F238E27FC236}">
                  <a16:creationId xmlns:a16="http://schemas.microsoft.com/office/drawing/2014/main" id="{0E02A720-2304-DD43-865A-9043EE118636}"/>
                </a:ext>
              </a:extLst>
            </p:cNvPr>
            <p:cNvSpPr/>
            <p:nvPr/>
          </p:nvSpPr>
          <p:spPr>
            <a:xfrm>
              <a:off x="10548157" y="4189895"/>
              <a:ext cx="66071" cy="84428"/>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7" name="Freeform 442">
              <a:extLst>
                <a:ext uri="{FF2B5EF4-FFF2-40B4-BE49-F238E27FC236}">
                  <a16:creationId xmlns:a16="http://schemas.microsoft.com/office/drawing/2014/main" id="{018D3999-71B2-8844-A89D-3CF323287DB5}"/>
                </a:ext>
              </a:extLst>
            </p:cNvPr>
            <p:cNvSpPr/>
            <p:nvPr/>
          </p:nvSpPr>
          <p:spPr>
            <a:xfrm>
              <a:off x="10592201" y="4263306"/>
              <a:ext cx="106445" cy="14315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8" name="Freeform 443">
              <a:extLst>
                <a:ext uri="{FF2B5EF4-FFF2-40B4-BE49-F238E27FC236}">
                  <a16:creationId xmlns:a16="http://schemas.microsoft.com/office/drawing/2014/main" id="{5C389472-95DC-DE4B-B6A9-773F561D256D}"/>
                </a:ext>
              </a:extLst>
            </p:cNvPr>
            <p:cNvSpPr/>
            <p:nvPr/>
          </p:nvSpPr>
          <p:spPr>
            <a:xfrm>
              <a:off x="10397658" y="4200906"/>
              <a:ext cx="66071" cy="84428"/>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9" name="Freeform 444">
              <a:extLst>
                <a:ext uri="{FF2B5EF4-FFF2-40B4-BE49-F238E27FC236}">
                  <a16:creationId xmlns:a16="http://schemas.microsoft.com/office/drawing/2014/main" id="{E2C2D069-3F4C-D240-BF00-7886A63E4722}"/>
                </a:ext>
              </a:extLst>
            </p:cNvPr>
            <p:cNvSpPr/>
            <p:nvPr/>
          </p:nvSpPr>
          <p:spPr>
            <a:xfrm>
              <a:off x="10474743" y="4285326"/>
              <a:ext cx="95434" cy="110119"/>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0" name="Freeform 445">
              <a:extLst>
                <a:ext uri="{FF2B5EF4-FFF2-40B4-BE49-F238E27FC236}">
                  <a16:creationId xmlns:a16="http://schemas.microsoft.com/office/drawing/2014/main" id="{46A5110C-FE97-8F43-9DB4-E5C33020B0DA}"/>
                </a:ext>
              </a:extLst>
            </p:cNvPr>
            <p:cNvSpPr/>
            <p:nvPr/>
          </p:nvSpPr>
          <p:spPr>
            <a:xfrm>
              <a:off x="10496767" y="4351401"/>
              <a:ext cx="73414" cy="11745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1" name="Freeform 446">
              <a:extLst>
                <a:ext uri="{FF2B5EF4-FFF2-40B4-BE49-F238E27FC236}">
                  <a16:creationId xmlns:a16="http://schemas.microsoft.com/office/drawing/2014/main" id="{A325DD98-FB2B-F24C-81E3-621CC63129D8}"/>
                </a:ext>
              </a:extLst>
            </p:cNvPr>
            <p:cNvSpPr/>
            <p:nvPr/>
          </p:nvSpPr>
          <p:spPr>
            <a:xfrm>
              <a:off x="10559163" y="4340390"/>
              <a:ext cx="44048" cy="84428"/>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2" name="Freeform 447">
              <a:extLst>
                <a:ext uri="{FF2B5EF4-FFF2-40B4-BE49-F238E27FC236}">
                  <a16:creationId xmlns:a16="http://schemas.microsoft.com/office/drawing/2014/main" id="{41A5F630-E0F8-9943-8330-080A77D86F44}"/>
                </a:ext>
              </a:extLst>
            </p:cNvPr>
            <p:cNvSpPr/>
            <p:nvPr/>
          </p:nvSpPr>
          <p:spPr>
            <a:xfrm>
              <a:off x="10581191" y="4395448"/>
              <a:ext cx="66071" cy="40377"/>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3" name="Freeform 448">
              <a:extLst>
                <a:ext uri="{FF2B5EF4-FFF2-40B4-BE49-F238E27FC236}">
                  <a16:creationId xmlns:a16="http://schemas.microsoft.com/office/drawing/2014/main" id="{E089742C-1C8D-B149-BECD-D9405DE66133}"/>
                </a:ext>
              </a:extLst>
            </p:cNvPr>
            <p:cNvSpPr/>
            <p:nvPr/>
          </p:nvSpPr>
          <p:spPr>
            <a:xfrm>
              <a:off x="10581191" y="4424814"/>
              <a:ext cx="150495" cy="227580"/>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4" name="Freeform 449">
              <a:extLst>
                <a:ext uri="{FF2B5EF4-FFF2-40B4-BE49-F238E27FC236}">
                  <a16:creationId xmlns:a16="http://schemas.microsoft.com/office/drawing/2014/main" id="{AEE21C5D-EE80-A142-BBC2-04853EA21D04}"/>
                </a:ext>
              </a:extLst>
            </p:cNvPr>
            <p:cNvSpPr/>
            <p:nvPr/>
          </p:nvSpPr>
          <p:spPr>
            <a:xfrm>
              <a:off x="10485754" y="4468862"/>
              <a:ext cx="128471" cy="110119"/>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5" name="Freeform 450">
              <a:extLst>
                <a:ext uri="{FF2B5EF4-FFF2-40B4-BE49-F238E27FC236}">
                  <a16:creationId xmlns:a16="http://schemas.microsoft.com/office/drawing/2014/main" id="{F32BCFF7-D87D-7543-9C2E-E9A63A4DC059}"/>
                </a:ext>
              </a:extLst>
            </p:cNvPr>
            <p:cNvSpPr/>
            <p:nvPr/>
          </p:nvSpPr>
          <p:spPr>
            <a:xfrm>
              <a:off x="10225140" y="4362414"/>
              <a:ext cx="128471" cy="128471"/>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6" name="Freeform 451">
              <a:extLst>
                <a:ext uri="{FF2B5EF4-FFF2-40B4-BE49-F238E27FC236}">
                  <a16:creationId xmlns:a16="http://schemas.microsoft.com/office/drawing/2014/main" id="{37445816-A98B-2244-9431-A041B3A22192}"/>
                </a:ext>
              </a:extLst>
            </p:cNvPr>
            <p:cNvSpPr/>
            <p:nvPr/>
          </p:nvSpPr>
          <p:spPr>
            <a:xfrm>
              <a:off x="10603214" y="4200906"/>
              <a:ext cx="22026" cy="11010"/>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7" name="Freeform 452">
              <a:extLst>
                <a:ext uri="{FF2B5EF4-FFF2-40B4-BE49-F238E27FC236}">
                  <a16:creationId xmlns:a16="http://schemas.microsoft.com/office/drawing/2014/main" id="{B451EC9C-7AC3-114C-A5C3-8BA15302F509}"/>
                </a:ext>
              </a:extLst>
            </p:cNvPr>
            <p:cNvSpPr/>
            <p:nvPr/>
          </p:nvSpPr>
          <p:spPr>
            <a:xfrm>
              <a:off x="9043194" y="4641381"/>
              <a:ext cx="601983" cy="627678"/>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8" name="Freeform 453">
              <a:extLst>
                <a:ext uri="{FF2B5EF4-FFF2-40B4-BE49-F238E27FC236}">
                  <a16:creationId xmlns:a16="http://schemas.microsoft.com/office/drawing/2014/main" id="{D5D36012-2FEC-A246-8273-9E7FBCAA217E}"/>
                </a:ext>
              </a:extLst>
            </p:cNvPr>
            <p:cNvSpPr/>
            <p:nvPr/>
          </p:nvSpPr>
          <p:spPr>
            <a:xfrm>
              <a:off x="9149642" y="4868963"/>
              <a:ext cx="55058" cy="55061"/>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9" name="Freeform 454">
              <a:extLst>
                <a:ext uri="{FF2B5EF4-FFF2-40B4-BE49-F238E27FC236}">
                  <a16:creationId xmlns:a16="http://schemas.microsoft.com/office/drawing/2014/main" id="{6A550E14-19BE-6D4B-8A0B-A0728059F26B}"/>
                </a:ext>
              </a:extLst>
            </p:cNvPr>
            <p:cNvSpPr/>
            <p:nvPr/>
          </p:nvSpPr>
          <p:spPr>
            <a:xfrm>
              <a:off x="9226727" y="4997435"/>
              <a:ext cx="51390" cy="55061"/>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0" name="Freeform 455">
              <a:extLst>
                <a:ext uri="{FF2B5EF4-FFF2-40B4-BE49-F238E27FC236}">
                  <a16:creationId xmlns:a16="http://schemas.microsoft.com/office/drawing/2014/main" id="{7DB66D81-0CA6-7649-A39C-8C4F25AD4218}"/>
                </a:ext>
              </a:extLst>
            </p:cNvPr>
            <p:cNvSpPr/>
            <p:nvPr/>
          </p:nvSpPr>
          <p:spPr>
            <a:xfrm>
              <a:off x="9590120" y="5030465"/>
              <a:ext cx="77082" cy="77082"/>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1" name="Freeform 456">
              <a:extLst>
                <a:ext uri="{FF2B5EF4-FFF2-40B4-BE49-F238E27FC236}">
                  <a16:creationId xmlns:a16="http://schemas.microsoft.com/office/drawing/2014/main" id="{8184DBB6-0919-8641-A387-AFACD2788C6A}"/>
                </a:ext>
              </a:extLst>
            </p:cNvPr>
            <p:cNvSpPr/>
            <p:nvPr/>
          </p:nvSpPr>
          <p:spPr>
            <a:xfrm>
              <a:off x="9711252" y="5085530"/>
              <a:ext cx="40377" cy="40377"/>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2" name="Freeform 457">
              <a:extLst>
                <a:ext uri="{FF2B5EF4-FFF2-40B4-BE49-F238E27FC236}">
                  <a16:creationId xmlns:a16="http://schemas.microsoft.com/office/drawing/2014/main" id="{A2119166-4776-7A4A-A07D-908EEBC7813D}"/>
                </a:ext>
              </a:extLst>
            </p:cNvPr>
            <p:cNvSpPr/>
            <p:nvPr/>
          </p:nvSpPr>
          <p:spPr>
            <a:xfrm>
              <a:off x="9601132" y="5269062"/>
              <a:ext cx="495536" cy="161508"/>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3" name="Freeform 458">
              <a:extLst>
                <a:ext uri="{FF2B5EF4-FFF2-40B4-BE49-F238E27FC236}">
                  <a16:creationId xmlns:a16="http://schemas.microsoft.com/office/drawing/2014/main" id="{EBBD3B1D-5613-424E-9F33-FD4E8317C6FA}"/>
                </a:ext>
              </a:extLst>
            </p:cNvPr>
            <p:cNvSpPr/>
            <p:nvPr/>
          </p:nvSpPr>
          <p:spPr>
            <a:xfrm>
              <a:off x="9968194" y="5309435"/>
              <a:ext cx="84420" cy="33037"/>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4" name="Freeform 459">
              <a:extLst>
                <a:ext uri="{FF2B5EF4-FFF2-40B4-BE49-F238E27FC236}">
                  <a16:creationId xmlns:a16="http://schemas.microsoft.com/office/drawing/2014/main" id="{8E6C326E-307F-6747-A8A0-92FEF2AD1F5B}"/>
                </a:ext>
              </a:extLst>
            </p:cNvPr>
            <p:cNvSpPr/>
            <p:nvPr/>
          </p:nvSpPr>
          <p:spPr>
            <a:xfrm>
              <a:off x="10085655" y="5386517"/>
              <a:ext cx="66071" cy="44048"/>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5" name="Freeform 460">
              <a:extLst>
                <a:ext uri="{FF2B5EF4-FFF2-40B4-BE49-F238E27FC236}">
                  <a16:creationId xmlns:a16="http://schemas.microsoft.com/office/drawing/2014/main" id="{829D1DEB-291D-C141-8128-9001F5620682}"/>
                </a:ext>
              </a:extLst>
            </p:cNvPr>
            <p:cNvSpPr/>
            <p:nvPr/>
          </p:nvSpPr>
          <p:spPr>
            <a:xfrm>
              <a:off x="10151729" y="5397530"/>
              <a:ext cx="51390" cy="33037"/>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6" name="Freeform 461">
              <a:extLst>
                <a:ext uri="{FF2B5EF4-FFF2-40B4-BE49-F238E27FC236}">
                  <a16:creationId xmlns:a16="http://schemas.microsoft.com/office/drawing/2014/main" id="{2052A4EF-AC38-0942-AC32-3923E7593F62}"/>
                </a:ext>
              </a:extLst>
            </p:cNvPr>
            <p:cNvSpPr/>
            <p:nvPr/>
          </p:nvSpPr>
          <p:spPr>
            <a:xfrm>
              <a:off x="10192105" y="5397530"/>
              <a:ext cx="77082" cy="44048"/>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7" name="Freeform 462">
              <a:extLst>
                <a:ext uri="{FF2B5EF4-FFF2-40B4-BE49-F238E27FC236}">
                  <a16:creationId xmlns:a16="http://schemas.microsoft.com/office/drawing/2014/main" id="{58FEEBE0-C1DE-314C-9082-EDC58D5DB507}"/>
                </a:ext>
              </a:extLst>
            </p:cNvPr>
            <p:cNvSpPr/>
            <p:nvPr/>
          </p:nvSpPr>
          <p:spPr>
            <a:xfrm>
              <a:off x="10247161" y="5386517"/>
              <a:ext cx="88094" cy="55061"/>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8" name="Freeform 463">
              <a:extLst>
                <a:ext uri="{FF2B5EF4-FFF2-40B4-BE49-F238E27FC236}">
                  <a16:creationId xmlns:a16="http://schemas.microsoft.com/office/drawing/2014/main" id="{4D8B13D2-8506-B942-811E-4D5E5CD3FE9D}"/>
                </a:ext>
              </a:extLst>
            </p:cNvPr>
            <p:cNvSpPr/>
            <p:nvPr/>
          </p:nvSpPr>
          <p:spPr>
            <a:xfrm>
              <a:off x="10364624" y="5397530"/>
              <a:ext cx="132145" cy="44048"/>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9" name="Freeform 464">
              <a:extLst>
                <a:ext uri="{FF2B5EF4-FFF2-40B4-BE49-F238E27FC236}">
                  <a16:creationId xmlns:a16="http://schemas.microsoft.com/office/drawing/2014/main" id="{D5EDD0E2-99CD-2549-9C8E-ABFAB5A68DC5}"/>
                </a:ext>
              </a:extLst>
            </p:cNvPr>
            <p:cNvSpPr/>
            <p:nvPr/>
          </p:nvSpPr>
          <p:spPr>
            <a:xfrm>
              <a:off x="10324245" y="5459930"/>
              <a:ext cx="117455" cy="6606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0" name="Freeform 465">
              <a:extLst>
                <a:ext uri="{FF2B5EF4-FFF2-40B4-BE49-F238E27FC236}">
                  <a16:creationId xmlns:a16="http://schemas.microsoft.com/office/drawing/2014/main" id="{1BBF7FDC-2E1A-7043-8550-F5E18C133DB5}"/>
                </a:ext>
              </a:extLst>
            </p:cNvPr>
            <p:cNvSpPr/>
            <p:nvPr/>
          </p:nvSpPr>
          <p:spPr>
            <a:xfrm>
              <a:off x="10698649" y="5114893"/>
              <a:ext cx="66071" cy="44048"/>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1" name="Freeform 466">
              <a:extLst>
                <a:ext uri="{FF2B5EF4-FFF2-40B4-BE49-F238E27FC236}">
                  <a16:creationId xmlns:a16="http://schemas.microsoft.com/office/drawing/2014/main" id="{309CFFB6-281E-D346-81F5-DE61548DDDCB}"/>
                </a:ext>
              </a:extLst>
            </p:cNvPr>
            <p:cNvSpPr/>
            <p:nvPr/>
          </p:nvSpPr>
          <p:spPr>
            <a:xfrm>
              <a:off x="10808770" y="5107553"/>
              <a:ext cx="161508" cy="5139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2" name="Freeform 467">
              <a:extLst>
                <a:ext uri="{FF2B5EF4-FFF2-40B4-BE49-F238E27FC236}">
                  <a16:creationId xmlns:a16="http://schemas.microsoft.com/office/drawing/2014/main" id="{4C0CBA0B-C029-C442-BEA4-0A0BF976FC1F}"/>
                </a:ext>
              </a:extLst>
            </p:cNvPr>
            <p:cNvSpPr/>
            <p:nvPr/>
          </p:nvSpPr>
          <p:spPr>
            <a:xfrm>
              <a:off x="10313232" y="4857946"/>
              <a:ext cx="345041" cy="389086"/>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3" name="Freeform 468">
              <a:extLst>
                <a:ext uri="{FF2B5EF4-FFF2-40B4-BE49-F238E27FC236}">
                  <a16:creationId xmlns:a16="http://schemas.microsoft.com/office/drawing/2014/main" id="{AF7C9E44-C9F0-BA4A-81A3-878615C77E45}"/>
                </a:ext>
              </a:extLst>
            </p:cNvPr>
            <p:cNvSpPr/>
            <p:nvPr/>
          </p:nvSpPr>
          <p:spPr>
            <a:xfrm>
              <a:off x="10775734" y="4835923"/>
              <a:ext cx="84420" cy="161508"/>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4" name="Freeform 469">
              <a:extLst>
                <a:ext uri="{FF2B5EF4-FFF2-40B4-BE49-F238E27FC236}">
                  <a16:creationId xmlns:a16="http://schemas.microsoft.com/office/drawing/2014/main" id="{1B4AA568-786D-1A48-AD18-0AEC32D7AABE}"/>
                </a:ext>
              </a:extLst>
            </p:cNvPr>
            <p:cNvSpPr/>
            <p:nvPr/>
          </p:nvSpPr>
          <p:spPr>
            <a:xfrm>
              <a:off x="10819785" y="4813902"/>
              <a:ext cx="29365" cy="22026"/>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5" name="Freeform 470">
              <a:extLst>
                <a:ext uri="{FF2B5EF4-FFF2-40B4-BE49-F238E27FC236}">
                  <a16:creationId xmlns:a16="http://schemas.microsoft.com/office/drawing/2014/main" id="{62D7B7F5-FC0C-5340-B356-3E608E5089AF}"/>
                </a:ext>
              </a:extLst>
            </p:cNvPr>
            <p:cNvSpPr/>
            <p:nvPr/>
          </p:nvSpPr>
          <p:spPr>
            <a:xfrm>
              <a:off x="10937243" y="4953384"/>
              <a:ext cx="51390" cy="22026"/>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6" name="Freeform 471">
              <a:extLst>
                <a:ext uri="{FF2B5EF4-FFF2-40B4-BE49-F238E27FC236}">
                  <a16:creationId xmlns:a16="http://schemas.microsoft.com/office/drawing/2014/main" id="{6A943B51-115D-8745-B601-210F5931CA1C}"/>
                </a:ext>
              </a:extLst>
            </p:cNvPr>
            <p:cNvSpPr/>
            <p:nvPr/>
          </p:nvSpPr>
          <p:spPr>
            <a:xfrm>
              <a:off x="10948256" y="4964398"/>
              <a:ext cx="201886" cy="12113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7" name="Freeform 485">
              <a:extLst>
                <a:ext uri="{FF2B5EF4-FFF2-40B4-BE49-F238E27FC236}">
                  <a16:creationId xmlns:a16="http://schemas.microsoft.com/office/drawing/2014/main" id="{2952A3DB-A8B7-6E40-BB1D-32AFA34F6AEE}"/>
                </a:ext>
              </a:extLst>
            </p:cNvPr>
            <p:cNvSpPr/>
            <p:nvPr/>
          </p:nvSpPr>
          <p:spPr>
            <a:xfrm>
              <a:off x="8290716" y="4424814"/>
              <a:ext cx="117455" cy="194543"/>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5" name="Freeform 610">
              <a:extLst>
                <a:ext uri="{FF2B5EF4-FFF2-40B4-BE49-F238E27FC236}">
                  <a16:creationId xmlns:a16="http://schemas.microsoft.com/office/drawing/2014/main" id="{26B3ACD5-470A-CD44-9F6E-59BAFDEA8A0D}"/>
                </a:ext>
              </a:extLst>
            </p:cNvPr>
            <p:cNvSpPr/>
            <p:nvPr/>
          </p:nvSpPr>
          <p:spPr>
            <a:xfrm>
              <a:off x="10915214" y="5052486"/>
              <a:ext cx="22026" cy="11013"/>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6" name="Freeform 611">
              <a:extLst>
                <a:ext uri="{FF2B5EF4-FFF2-40B4-BE49-F238E27FC236}">
                  <a16:creationId xmlns:a16="http://schemas.microsoft.com/office/drawing/2014/main" id="{23C3A174-2EF4-7F4C-88AC-909CBB40ABCA}"/>
                </a:ext>
              </a:extLst>
            </p:cNvPr>
            <p:cNvSpPr/>
            <p:nvPr/>
          </p:nvSpPr>
          <p:spPr>
            <a:xfrm>
              <a:off x="10775734" y="5030463"/>
              <a:ext cx="22026" cy="22026"/>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7" name="Freeform 643">
              <a:extLst>
                <a:ext uri="{FF2B5EF4-FFF2-40B4-BE49-F238E27FC236}">
                  <a16:creationId xmlns:a16="http://schemas.microsoft.com/office/drawing/2014/main" id="{24E77257-5C36-0549-A2B0-8A36CD2FE9DD}"/>
                </a:ext>
              </a:extLst>
            </p:cNvPr>
            <p:cNvSpPr/>
            <p:nvPr/>
          </p:nvSpPr>
          <p:spPr>
            <a:xfrm>
              <a:off x="10548157" y="5430564"/>
              <a:ext cx="110119" cy="95444"/>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8" name="Freeform 644">
              <a:extLst>
                <a:ext uri="{FF2B5EF4-FFF2-40B4-BE49-F238E27FC236}">
                  <a16:creationId xmlns:a16="http://schemas.microsoft.com/office/drawing/2014/main" id="{F40AF0F1-E426-A040-9844-26B9FF6F8B3E}"/>
                </a:ext>
              </a:extLst>
            </p:cNvPr>
            <p:cNvSpPr/>
            <p:nvPr/>
          </p:nvSpPr>
          <p:spPr>
            <a:xfrm>
              <a:off x="10636251" y="5408544"/>
              <a:ext cx="139481" cy="5139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1" name="Freeform 694">
              <a:extLst>
                <a:ext uri="{FF2B5EF4-FFF2-40B4-BE49-F238E27FC236}">
                  <a16:creationId xmlns:a16="http://schemas.microsoft.com/office/drawing/2014/main" id="{05BCA6F6-0FE0-AA40-8553-2DB3FD833A81}"/>
                </a:ext>
              </a:extLst>
            </p:cNvPr>
            <p:cNvSpPr/>
            <p:nvPr/>
          </p:nvSpPr>
          <p:spPr>
            <a:xfrm>
              <a:off x="7299644" y="2927196"/>
              <a:ext cx="0" cy="1101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4" name="Freeform 697">
              <a:extLst>
                <a:ext uri="{FF2B5EF4-FFF2-40B4-BE49-F238E27FC236}">
                  <a16:creationId xmlns:a16="http://schemas.microsoft.com/office/drawing/2014/main" id="{A7E454CE-4517-A54F-B58D-D6800D950796}"/>
                </a:ext>
              </a:extLst>
            </p:cNvPr>
            <p:cNvSpPr/>
            <p:nvPr/>
          </p:nvSpPr>
          <p:spPr>
            <a:xfrm>
              <a:off x="7288634" y="2853783"/>
              <a:ext cx="891966" cy="7965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6" name="Freeform 699">
              <a:extLst>
                <a:ext uri="{FF2B5EF4-FFF2-40B4-BE49-F238E27FC236}">
                  <a16:creationId xmlns:a16="http://schemas.microsoft.com/office/drawing/2014/main" id="{8ED5B544-901F-384D-B461-EEDB9D1BA501}"/>
                </a:ext>
              </a:extLst>
            </p:cNvPr>
            <p:cNvSpPr/>
            <p:nvPr/>
          </p:nvSpPr>
          <p:spPr>
            <a:xfrm>
              <a:off x="7171173" y="2292176"/>
              <a:ext cx="29365" cy="44048"/>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8" name="Freeform 701">
              <a:extLst>
                <a:ext uri="{FF2B5EF4-FFF2-40B4-BE49-F238E27FC236}">
                  <a16:creationId xmlns:a16="http://schemas.microsoft.com/office/drawing/2014/main" id="{7D263A44-2960-3340-B64E-60CFB53071B1}"/>
                </a:ext>
              </a:extLst>
            </p:cNvPr>
            <p:cNvSpPr/>
            <p:nvPr/>
          </p:nvSpPr>
          <p:spPr>
            <a:xfrm>
              <a:off x="7674051" y="2916183"/>
              <a:ext cx="1508630" cy="1607736"/>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9" name="Freeform 702">
              <a:extLst>
                <a:ext uri="{FF2B5EF4-FFF2-40B4-BE49-F238E27FC236}">
                  <a16:creationId xmlns:a16="http://schemas.microsoft.com/office/drawing/2014/main" id="{1238D343-E750-7A47-BAAC-DE3BAE11AD0C}"/>
                </a:ext>
              </a:extLst>
            </p:cNvPr>
            <p:cNvSpPr/>
            <p:nvPr/>
          </p:nvSpPr>
          <p:spPr>
            <a:xfrm>
              <a:off x="8914723" y="3360329"/>
              <a:ext cx="440475" cy="1057143"/>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0" name="Freeform 703">
              <a:extLst>
                <a:ext uri="{FF2B5EF4-FFF2-40B4-BE49-F238E27FC236}">
                  <a16:creationId xmlns:a16="http://schemas.microsoft.com/office/drawing/2014/main" id="{58776120-5890-EB46-8860-F0D3FFC171E4}"/>
                </a:ext>
              </a:extLst>
            </p:cNvPr>
            <p:cNvSpPr/>
            <p:nvPr/>
          </p:nvSpPr>
          <p:spPr>
            <a:xfrm>
              <a:off x="8709166" y="3488797"/>
              <a:ext cx="245936" cy="300993"/>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1" name="Freeform 704">
              <a:extLst>
                <a:ext uri="{FF2B5EF4-FFF2-40B4-BE49-F238E27FC236}">
                  <a16:creationId xmlns:a16="http://schemas.microsoft.com/office/drawing/2014/main" id="{47982D07-893B-1346-AEF7-E8D379482609}"/>
                </a:ext>
              </a:extLst>
            </p:cNvPr>
            <p:cNvSpPr/>
            <p:nvPr/>
          </p:nvSpPr>
          <p:spPr>
            <a:xfrm>
              <a:off x="9171668" y="3822827"/>
              <a:ext cx="451488" cy="829566"/>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2" name="Freeform 705">
              <a:extLst>
                <a:ext uri="{FF2B5EF4-FFF2-40B4-BE49-F238E27FC236}">
                  <a16:creationId xmlns:a16="http://schemas.microsoft.com/office/drawing/2014/main" id="{97B053F0-7E7A-444D-A778-847884E2CFD6}"/>
                </a:ext>
              </a:extLst>
            </p:cNvPr>
            <p:cNvSpPr/>
            <p:nvPr/>
          </p:nvSpPr>
          <p:spPr>
            <a:xfrm>
              <a:off x="9417601" y="3650309"/>
              <a:ext cx="411112" cy="840577"/>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3" name="Freeform 706">
              <a:extLst>
                <a:ext uri="{FF2B5EF4-FFF2-40B4-BE49-F238E27FC236}">
                  <a16:creationId xmlns:a16="http://schemas.microsoft.com/office/drawing/2014/main" id="{399DB04E-266E-DB4C-AAD0-9C4498692D09}"/>
                </a:ext>
              </a:extLst>
            </p:cNvPr>
            <p:cNvSpPr/>
            <p:nvPr/>
          </p:nvSpPr>
          <p:spPr>
            <a:xfrm>
              <a:off x="9322164" y="3716383"/>
              <a:ext cx="396427" cy="484523"/>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4" name="Freeform 707">
              <a:extLst>
                <a:ext uri="{FF2B5EF4-FFF2-40B4-BE49-F238E27FC236}">
                  <a16:creationId xmlns:a16="http://schemas.microsoft.com/office/drawing/2014/main" id="{98C5A657-49EE-6B4A-904D-61287B0DA428}"/>
                </a:ext>
              </a:extLst>
            </p:cNvPr>
            <p:cNvSpPr/>
            <p:nvPr/>
          </p:nvSpPr>
          <p:spPr>
            <a:xfrm>
              <a:off x="11021663" y="5030465"/>
              <a:ext cx="484523" cy="411112"/>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5" name="Freeform 709">
              <a:extLst>
                <a:ext uri="{FF2B5EF4-FFF2-40B4-BE49-F238E27FC236}">
                  <a16:creationId xmlns:a16="http://schemas.microsoft.com/office/drawing/2014/main" id="{462D0089-D017-1149-A76E-076DAEAFA354}"/>
                </a:ext>
              </a:extLst>
            </p:cNvPr>
            <p:cNvSpPr/>
            <p:nvPr/>
          </p:nvSpPr>
          <p:spPr>
            <a:xfrm>
              <a:off x="9784662" y="4696441"/>
              <a:ext cx="550596" cy="484523"/>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6" name="Freeform 710">
              <a:extLst>
                <a:ext uri="{FF2B5EF4-FFF2-40B4-BE49-F238E27FC236}">
                  <a16:creationId xmlns:a16="http://schemas.microsoft.com/office/drawing/2014/main" id="{E42F1E3A-F8A8-A042-8E1C-16BB93D75DCC}"/>
                </a:ext>
              </a:extLst>
            </p:cNvPr>
            <p:cNvSpPr/>
            <p:nvPr/>
          </p:nvSpPr>
          <p:spPr>
            <a:xfrm>
              <a:off x="9817696" y="4567966"/>
              <a:ext cx="528573" cy="34504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7" name="Freeform 711">
              <a:extLst>
                <a:ext uri="{FF2B5EF4-FFF2-40B4-BE49-F238E27FC236}">
                  <a16:creationId xmlns:a16="http://schemas.microsoft.com/office/drawing/2014/main" id="{32E8C36F-EA0A-554D-80B2-1583B97D2CBA}"/>
                </a:ext>
              </a:extLst>
            </p:cNvPr>
            <p:cNvSpPr/>
            <p:nvPr/>
          </p:nvSpPr>
          <p:spPr>
            <a:xfrm>
              <a:off x="8742204" y="3371339"/>
              <a:ext cx="183529" cy="106448"/>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8" name="Freeform 712">
              <a:extLst>
                <a:ext uri="{FF2B5EF4-FFF2-40B4-BE49-F238E27FC236}">
                  <a16:creationId xmlns:a16="http://schemas.microsoft.com/office/drawing/2014/main" id="{1F883085-A627-F940-944B-F76330B561A1}"/>
                </a:ext>
              </a:extLst>
            </p:cNvPr>
            <p:cNvSpPr/>
            <p:nvPr/>
          </p:nvSpPr>
          <p:spPr>
            <a:xfrm>
              <a:off x="8320081" y="3250213"/>
              <a:ext cx="400098" cy="24960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9" name="Freeform 713">
              <a:extLst>
                <a:ext uri="{FF2B5EF4-FFF2-40B4-BE49-F238E27FC236}">
                  <a16:creationId xmlns:a16="http://schemas.microsoft.com/office/drawing/2014/main" id="{91202445-DD28-8C4A-AF88-9B42AF5D7B06}"/>
                </a:ext>
              </a:extLst>
            </p:cNvPr>
            <p:cNvSpPr/>
            <p:nvPr/>
          </p:nvSpPr>
          <p:spPr>
            <a:xfrm>
              <a:off x="9428611" y="4156855"/>
              <a:ext cx="300990" cy="24960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0" name="Freeform 714">
              <a:extLst>
                <a:ext uri="{FF2B5EF4-FFF2-40B4-BE49-F238E27FC236}">
                  <a16:creationId xmlns:a16="http://schemas.microsoft.com/office/drawing/2014/main" id="{BF0D5BA7-EED3-244C-8B35-33CB51689BFD}"/>
                </a:ext>
              </a:extLst>
            </p:cNvPr>
            <p:cNvSpPr/>
            <p:nvPr/>
          </p:nvSpPr>
          <p:spPr>
            <a:xfrm>
              <a:off x="9311151" y="4597333"/>
              <a:ext cx="238590" cy="282644"/>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1" name="Freeform 715">
              <a:extLst>
                <a:ext uri="{FF2B5EF4-FFF2-40B4-BE49-F238E27FC236}">
                  <a16:creationId xmlns:a16="http://schemas.microsoft.com/office/drawing/2014/main" id="{D7EF9EFE-6A65-5645-B220-EF7AF1F7EDDE}"/>
                </a:ext>
              </a:extLst>
            </p:cNvPr>
            <p:cNvSpPr/>
            <p:nvPr/>
          </p:nvSpPr>
          <p:spPr>
            <a:xfrm>
              <a:off x="7967701" y="1741582"/>
              <a:ext cx="3226487" cy="2103272"/>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2" name="Freeform 716">
              <a:extLst>
                <a:ext uri="{FF2B5EF4-FFF2-40B4-BE49-F238E27FC236}">
                  <a16:creationId xmlns:a16="http://schemas.microsoft.com/office/drawing/2014/main" id="{85511D23-7BFB-3D4D-9F9C-9A82E3BD2CF0}"/>
                </a:ext>
              </a:extLst>
            </p:cNvPr>
            <p:cNvSpPr/>
            <p:nvPr/>
          </p:nvSpPr>
          <p:spPr>
            <a:xfrm>
              <a:off x="8709166" y="1848029"/>
              <a:ext cx="1688489" cy="734122"/>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4" name="Freeform 721">
              <a:extLst>
                <a:ext uri="{FF2B5EF4-FFF2-40B4-BE49-F238E27FC236}">
                  <a16:creationId xmlns:a16="http://schemas.microsoft.com/office/drawing/2014/main" id="{30FF07F7-A639-F34F-91C9-FB57D3F8CC9C}"/>
                </a:ext>
              </a:extLst>
            </p:cNvPr>
            <p:cNvSpPr/>
            <p:nvPr/>
          </p:nvSpPr>
          <p:spPr>
            <a:xfrm>
              <a:off x="11528214" y="1697537"/>
              <a:ext cx="161508" cy="34504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5" name="Freeform 722">
              <a:extLst>
                <a:ext uri="{FF2B5EF4-FFF2-40B4-BE49-F238E27FC236}">
                  <a16:creationId xmlns:a16="http://schemas.microsoft.com/office/drawing/2014/main" id="{AADF7D50-919A-AC4F-8F12-D0A2E7D1EA35}"/>
                </a:ext>
              </a:extLst>
            </p:cNvPr>
            <p:cNvSpPr/>
            <p:nvPr/>
          </p:nvSpPr>
          <p:spPr>
            <a:xfrm>
              <a:off x="11561246" y="2031561"/>
              <a:ext cx="161508" cy="24960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6" name="Freeform 723">
              <a:extLst>
                <a:ext uri="{FF2B5EF4-FFF2-40B4-BE49-F238E27FC236}">
                  <a16:creationId xmlns:a16="http://schemas.microsoft.com/office/drawing/2014/main" id="{4D35B834-E76E-1844-9C25-5468A540FC8C}"/>
                </a:ext>
              </a:extLst>
            </p:cNvPr>
            <p:cNvSpPr/>
            <p:nvPr/>
          </p:nvSpPr>
          <p:spPr>
            <a:xfrm>
              <a:off x="10709662" y="2765687"/>
              <a:ext cx="227577" cy="271628"/>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7" name="Freeform 724">
              <a:extLst>
                <a:ext uri="{FF2B5EF4-FFF2-40B4-BE49-F238E27FC236}">
                  <a16:creationId xmlns:a16="http://schemas.microsoft.com/office/drawing/2014/main" id="{658A1A5F-63DC-0B4C-8036-B24D348D467A}"/>
                </a:ext>
              </a:extLst>
            </p:cNvPr>
            <p:cNvSpPr/>
            <p:nvPr/>
          </p:nvSpPr>
          <p:spPr>
            <a:xfrm>
              <a:off x="10614227" y="2475707"/>
              <a:ext cx="345041" cy="334028"/>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sp>
        <p:nvSpPr>
          <p:cNvPr id="241" name="Date Placeholder 3">
            <a:extLst>
              <a:ext uri="{FF2B5EF4-FFF2-40B4-BE49-F238E27FC236}">
                <a16:creationId xmlns:a16="http://schemas.microsoft.com/office/drawing/2014/main" id="{D09DB166-1A10-E343-8B81-2B34016782EF}"/>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82736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3350" cy="591316"/>
          </a:xfrm>
        </p:spPr>
        <p:txBody>
          <a:bodyPr>
            <a:normAutofit fontScale="90000"/>
          </a:bodyPr>
          <a:lstStyle/>
          <a:p>
            <a:r>
              <a:rPr lang="en-US"/>
              <a:t>Europe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11140" y="1460644"/>
            <a:ext cx="10431781" cy="4885113"/>
          </a:xfrm>
        </p:spPr>
        <p:txBody>
          <a:bodyPr>
            <a:noAutofit/>
          </a:bodyPr>
          <a:lstStyle/>
          <a:p>
            <a:pPr>
              <a:lnSpc>
                <a:spcPct val="130000"/>
              </a:lnSpc>
            </a:pPr>
            <a:r>
              <a:rPr lang="en-US" sz="1200" dirty="0">
                <a:latin typeface="Arial" panose="020B0604020202020204" pitchFamily="34" charset="0"/>
                <a:ea typeface="Times New Roman" panose="02020603050405020304" pitchFamily="18" charset="0"/>
              </a:rPr>
              <a:t>Former Latvian prime minister Valdis Dombrovskis has been named as the new </a:t>
            </a:r>
            <a:br>
              <a:rPr lang="en-US" sz="1200" dirty="0">
                <a:latin typeface="Arial" panose="020B0604020202020204" pitchFamily="34" charset="0"/>
                <a:ea typeface="Times New Roman" panose="02020603050405020304" pitchFamily="18" charset="0"/>
              </a:rPr>
            </a:br>
            <a:r>
              <a:rPr lang="en-US" sz="1200" b="1" dirty="0">
                <a:latin typeface="Arial" panose="020B0604020202020204" pitchFamily="34" charset="0"/>
                <a:ea typeface="Times New Roman" panose="02020603050405020304" pitchFamily="18" charset="0"/>
              </a:rPr>
              <a:t>EU</a:t>
            </a:r>
            <a:r>
              <a:rPr lang="en-US" sz="1200" dirty="0">
                <a:latin typeface="Arial" panose="020B0604020202020204" pitchFamily="34" charset="0"/>
                <a:ea typeface="Times New Roman" panose="02020603050405020304" pitchFamily="18" charset="0"/>
              </a:rPr>
              <a:t> trade policy chief. </a:t>
            </a:r>
          </a:p>
          <a:p>
            <a:pPr>
              <a:lnSpc>
                <a:spcPct val="130000"/>
              </a:lnSpc>
            </a:pPr>
            <a:r>
              <a:rPr lang="en-US" sz="1200" dirty="0">
                <a:latin typeface="Arial" panose="020B0604020202020204" pitchFamily="34" charset="0"/>
                <a:ea typeface="Times New Roman" panose="02020603050405020304" pitchFamily="18" charset="0"/>
              </a:rPr>
              <a:t>A post-lockdown rebound in the second half of the year is expected to limit the shrinkage </a:t>
            </a:r>
            <a:br>
              <a:rPr lang="en-US" sz="1200" dirty="0">
                <a:latin typeface="Arial" panose="020B0604020202020204" pitchFamily="34" charset="0"/>
                <a:ea typeface="Times New Roman" panose="02020603050405020304" pitchFamily="18" charset="0"/>
              </a:rPr>
            </a:br>
            <a:r>
              <a:rPr lang="en-US" sz="1200" dirty="0">
                <a:latin typeface="Arial" panose="020B0604020202020204" pitchFamily="34" charset="0"/>
                <a:ea typeface="Times New Roman" panose="02020603050405020304" pitchFamily="18" charset="0"/>
              </a:rPr>
              <a:t>of the </a:t>
            </a:r>
            <a:r>
              <a:rPr lang="en-US" sz="1200" b="1" dirty="0">
                <a:latin typeface="Arial" panose="020B0604020202020204" pitchFamily="34" charset="0"/>
                <a:ea typeface="Times New Roman" panose="02020603050405020304" pitchFamily="18" charset="0"/>
              </a:rPr>
              <a:t>French</a:t>
            </a:r>
            <a:r>
              <a:rPr lang="en-US" sz="1200" dirty="0">
                <a:latin typeface="Arial" panose="020B0604020202020204" pitchFamily="34" charset="0"/>
                <a:ea typeface="Times New Roman" panose="02020603050405020304" pitchFamily="18" charset="0"/>
              </a:rPr>
              <a:t> economy to 9 percent this year. France is contending with a surge in new </a:t>
            </a:r>
            <a:br>
              <a:rPr lang="en-US" sz="1200" dirty="0">
                <a:latin typeface="Arial" panose="020B0604020202020204" pitchFamily="34" charset="0"/>
                <a:ea typeface="Times New Roman" panose="02020603050405020304" pitchFamily="18" charset="0"/>
              </a:rPr>
            </a:br>
            <a:r>
              <a:rPr lang="en-US" sz="1200" dirty="0">
                <a:latin typeface="Arial" panose="020B0604020202020204" pitchFamily="34" charset="0"/>
                <a:ea typeface="Times New Roman" panose="02020603050405020304" pitchFamily="18" charset="0"/>
              </a:rPr>
              <a:t>cases, averaging more than 6,500 over the past 7 days. </a:t>
            </a:r>
          </a:p>
          <a:p>
            <a:pPr>
              <a:lnSpc>
                <a:spcPct val="130000"/>
              </a:lnSpc>
            </a:pPr>
            <a:r>
              <a:rPr lang="en-US" sz="1200" dirty="0">
                <a:latin typeface="Arial" panose="020B0604020202020204" pitchFamily="34" charset="0"/>
                <a:ea typeface="Times New Roman" panose="02020603050405020304" pitchFamily="18" charset="0"/>
              </a:rPr>
              <a:t>The </a:t>
            </a:r>
            <a:r>
              <a:rPr lang="en-US" sz="1200" b="1" dirty="0">
                <a:latin typeface="Arial" panose="020B0604020202020204" pitchFamily="34" charset="0"/>
                <a:ea typeface="Times New Roman" panose="02020603050405020304" pitchFamily="18" charset="0"/>
              </a:rPr>
              <a:t>UK </a:t>
            </a:r>
            <a:r>
              <a:rPr lang="en-US" sz="1200" dirty="0">
                <a:latin typeface="Arial" panose="020B0604020202020204" pitchFamily="34" charset="0"/>
                <a:ea typeface="Times New Roman" panose="02020603050405020304" pitchFamily="18" charset="0"/>
              </a:rPr>
              <a:t>will require travelers returning from vacations on seven Greek </a:t>
            </a:r>
            <a:br>
              <a:rPr lang="en-US" sz="1200" dirty="0">
                <a:latin typeface="Arial" panose="020B0604020202020204" pitchFamily="34" charset="0"/>
                <a:ea typeface="Times New Roman" panose="02020603050405020304" pitchFamily="18" charset="0"/>
              </a:rPr>
            </a:br>
            <a:r>
              <a:rPr lang="en-US" sz="1200" dirty="0">
                <a:latin typeface="Arial" panose="020B0604020202020204" pitchFamily="34" charset="0"/>
                <a:ea typeface="Times New Roman" panose="02020603050405020304" pitchFamily="18" charset="0"/>
              </a:rPr>
              <a:t>islands to quarantine for two weeks. </a:t>
            </a:r>
          </a:p>
          <a:p>
            <a:pPr>
              <a:lnSpc>
                <a:spcPct val="130000"/>
              </a:lnSpc>
            </a:pPr>
            <a:r>
              <a:rPr lang="en-US" sz="1200" b="1" dirty="0">
                <a:latin typeface="Arial" panose="020B0604020202020204" pitchFamily="34" charset="0"/>
                <a:ea typeface="Times New Roman" panose="02020603050405020304" pitchFamily="18" charset="0"/>
              </a:rPr>
              <a:t>Germany </a:t>
            </a:r>
            <a:r>
              <a:rPr lang="en-US" sz="1200" dirty="0">
                <a:latin typeface="Arial" panose="020B0604020202020204" pitchFamily="34" charset="0"/>
                <a:ea typeface="Times New Roman" panose="02020603050405020304" pitchFamily="18" charset="0"/>
              </a:rPr>
              <a:t>called on Moscow to investigate the poisoning of </a:t>
            </a:r>
            <a:r>
              <a:rPr lang="en-US" sz="1200" b="1" dirty="0">
                <a:latin typeface="Arial" panose="020B0604020202020204" pitchFamily="34" charset="0"/>
                <a:ea typeface="Times New Roman" panose="02020603050405020304" pitchFamily="18" charset="0"/>
              </a:rPr>
              <a:t>Russian</a:t>
            </a:r>
            <a:r>
              <a:rPr lang="en-US" sz="1200" dirty="0">
                <a:latin typeface="Arial" panose="020B0604020202020204" pitchFamily="34" charset="0"/>
                <a:ea typeface="Times New Roman" panose="02020603050405020304" pitchFamily="18" charset="0"/>
              </a:rPr>
              <a:t> opposition </a:t>
            </a:r>
            <a:br>
              <a:rPr lang="en-US" sz="1200" dirty="0">
                <a:latin typeface="Arial" panose="020B0604020202020204" pitchFamily="34" charset="0"/>
                <a:ea typeface="Times New Roman" panose="02020603050405020304" pitchFamily="18" charset="0"/>
              </a:rPr>
            </a:br>
            <a:r>
              <a:rPr lang="en-US" sz="1200" dirty="0">
                <a:latin typeface="Arial" panose="020B0604020202020204" pitchFamily="34" charset="0"/>
                <a:ea typeface="Times New Roman" panose="02020603050405020304" pitchFamily="18" charset="0"/>
              </a:rPr>
              <a:t>activist Alexei Navalny, indicating for the first time that the affair could imperil the Nord Stream pipeline project to carry gas from Russia to Germany. German exports rose for the third consecutive month in July, mainly boosted by growth in trade with countries outside of Europe, especially China. </a:t>
            </a:r>
          </a:p>
          <a:p>
            <a:pPr>
              <a:lnSpc>
                <a:spcPct val="130000"/>
              </a:lnSpc>
            </a:pPr>
            <a:r>
              <a:rPr lang="en-US" sz="1200" dirty="0">
                <a:latin typeface="Arial" panose="020B0604020202020204" pitchFamily="34" charset="0"/>
                <a:ea typeface="Times New Roman" panose="02020603050405020304" pitchFamily="18" charset="0"/>
              </a:rPr>
              <a:t>Many </a:t>
            </a:r>
            <a:r>
              <a:rPr lang="en-US" sz="1200" b="1" dirty="0">
                <a:latin typeface="Arial" panose="020B0604020202020204" pitchFamily="34" charset="0"/>
                <a:ea typeface="Times New Roman" panose="02020603050405020304" pitchFamily="18" charset="0"/>
              </a:rPr>
              <a:t>Spanish</a:t>
            </a:r>
            <a:r>
              <a:rPr lang="en-US" sz="1200" dirty="0">
                <a:latin typeface="Arial" panose="020B0604020202020204" pitchFamily="34" charset="0"/>
                <a:ea typeface="Times New Roman" panose="02020603050405020304" pitchFamily="18" charset="0"/>
              </a:rPr>
              <a:t> parents are refusing to send their children back to class despite the threat of sanctions, as new coronavirus infections spread.  Over the past 7 days, Spain averaged almost 9,000 daily new cases, with total infections now surpassing 500,000. </a:t>
            </a:r>
          </a:p>
          <a:p>
            <a:pPr>
              <a:lnSpc>
                <a:spcPct val="130000"/>
              </a:lnSpc>
            </a:pPr>
            <a:r>
              <a:rPr lang="en-US" sz="1200" b="1" dirty="0">
                <a:latin typeface="Arial" panose="020B0604020202020204" pitchFamily="34" charset="0"/>
                <a:ea typeface="Times New Roman" panose="02020603050405020304" pitchFamily="18" charset="0"/>
              </a:rPr>
              <a:t>Turkey’s</a:t>
            </a:r>
            <a:r>
              <a:rPr lang="en-US" sz="1200" dirty="0">
                <a:latin typeface="Arial" panose="020B0604020202020204" pitchFamily="34" charset="0"/>
                <a:ea typeface="Times New Roman" panose="02020603050405020304" pitchFamily="18" charset="0"/>
              </a:rPr>
              <a:t> armed forces on Sunday began annual exercises in the breakaway republic of northern </a:t>
            </a:r>
            <a:r>
              <a:rPr lang="en-US" sz="1200" b="1" dirty="0">
                <a:latin typeface="Arial" panose="020B0604020202020204" pitchFamily="34" charset="0"/>
                <a:ea typeface="Times New Roman" panose="02020603050405020304" pitchFamily="18" charset="0"/>
              </a:rPr>
              <a:t>Cyprus</a:t>
            </a:r>
            <a:r>
              <a:rPr lang="en-US" sz="1200" dirty="0">
                <a:latin typeface="Arial" panose="020B0604020202020204" pitchFamily="34" charset="0"/>
                <a:ea typeface="Times New Roman" panose="02020603050405020304" pitchFamily="18" charset="0"/>
              </a:rPr>
              <a:t> — an entity recognized only by Ankara, amid escalating tensions with </a:t>
            </a:r>
            <a:r>
              <a:rPr lang="en-US" sz="1200" b="1" dirty="0">
                <a:latin typeface="Arial" panose="020B0604020202020204" pitchFamily="34" charset="0"/>
                <a:ea typeface="Times New Roman" panose="02020603050405020304" pitchFamily="18" charset="0"/>
              </a:rPr>
              <a:t>Greece </a:t>
            </a:r>
            <a:r>
              <a:rPr lang="en-US" sz="1200" dirty="0">
                <a:latin typeface="Arial" panose="020B0604020202020204" pitchFamily="34" charset="0"/>
                <a:ea typeface="Times New Roman" panose="02020603050405020304" pitchFamily="18" charset="0"/>
              </a:rPr>
              <a:t>and warnings from the EU of potential sanctions. </a:t>
            </a:r>
            <a:r>
              <a:rPr lang="en-US" sz="1200" b="1" dirty="0">
                <a:latin typeface="Arial" panose="020B0604020202020204" pitchFamily="34" charset="0"/>
                <a:ea typeface="Times New Roman" panose="02020603050405020304" pitchFamily="18" charset="0"/>
              </a:rPr>
              <a:t>Russia</a:t>
            </a:r>
            <a:r>
              <a:rPr lang="en-US" sz="1200" dirty="0">
                <a:latin typeface="Arial" panose="020B0604020202020204" pitchFamily="34" charset="0"/>
                <a:ea typeface="Times New Roman" panose="02020603050405020304" pitchFamily="18" charset="0"/>
              </a:rPr>
              <a:t> has offered to media.</a:t>
            </a:r>
          </a:p>
          <a:p>
            <a:pPr>
              <a:lnSpc>
                <a:spcPct val="130000"/>
              </a:lnSpc>
            </a:pPr>
            <a:r>
              <a:rPr lang="en-US" sz="1200" dirty="0">
                <a:latin typeface="Arial" panose="020B0604020202020204" pitchFamily="34" charset="0"/>
                <a:ea typeface="Times New Roman" panose="02020603050405020304" pitchFamily="18" charset="0"/>
              </a:rPr>
              <a:t>Huge crowds of </a:t>
            </a:r>
            <a:r>
              <a:rPr lang="en-US" sz="1200" b="1" dirty="0">
                <a:latin typeface="Arial" panose="020B0604020202020204" pitchFamily="34" charset="0"/>
                <a:ea typeface="Times New Roman" panose="02020603050405020304" pitchFamily="18" charset="0"/>
              </a:rPr>
              <a:t>Belarusian</a:t>
            </a:r>
            <a:r>
              <a:rPr lang="en-US" sz="1200" dirty="0">
                <a:latin typeface="Arial" panose="020B0604020202020204" pitchFamily="34" charset="0"/>
                <a:ea typeface="Times New Roman" panose="02020603050405020304" pitchFamily="18" charset="0"/>
              </a:rPr>
              <a:t> protesters on Sunday flooded the capital Minsk, urging President Lukashenko to quit power, defying the threat of arrest and a massive deployment of forces. The European Union plans to impose economic sanctions on 31 senior Belarus officials. Prominent opposition leader Maria </a:t>
            </a:r>
            <a:r>
              <a:rPr lang="en-US" sz="1200" dirty="0" err="1">
                <a:latin typeface="Arial" panose="020B0604020202020204" pitchFamily="34" charset="0"/>
                <a:ea typeface="Times New Roman" panose="02020603050405020304" pitchFamily="18" charset="0"/>
              </a:rPr>
              <a:t>Kolesnikova</a:t>
            </a:r>
            <a:r>
              <a:rPr lang="en-US" sz="1200" dirty="0">
                <a:latin typeface="Arial" panose="020B0604020202020204" pitchFamily="34" charset="0"/>
                <a:ea typeface="Times New Roman" panose="02020603050405020304" pitchFamily="18" charset="0"/>
              </a:rPr>
              <a:t> was detained by Belarusian authorities on Tuesday after a failed attempt to expel her.</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33" name="Date Placeholder 3">
            <a:extLst>
              <a:ext uri="{FF2B5EF4-FFF2-40B4-BE49-F238E27FC236}">
                <a16:creationId xmlns:a16="http://schemas.microsoft.com/office/drawing/2014/main" id="{A0FF11A8-601E-954B-9DFB-2FB090B2FF8F}"/>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grpSp>
        <p:nvGrpSpPr>
          <p:cNvPr id="3" name="Group 2">
            <a:extLst>
              <a:ext uri="{FF2B5EF4-FFF2-40B4-BE49-F238E27FC236}">
                <a16:creationId xmlns:a16="http://schemas.microsoft.com/office/drawing/2014/main" id="{A1745E63-ACCF-A94F-B6D9-3AC21815188F}"/>
              </a:ext>
            </a:extLst>
          </p:cNvPr>
          <p:cNvGrpSpPr/>
          <p:nvPr/>
        </p:nvGrpSpPr>
        <p:grpSpPr>
          <a:xfrm>
            <a:off x="6140451" y="302417"/>
            <a:ext cx="5690953" cy="3308482"/>
            <a:chOff x="6787670" y="606862"/>
            <a:chExt cx="2615933" cy="1520794"/>
          </a:xfrm>
        </p:grpSpPr>
        <p:sp>
          <p:nvSpPr>
            <p:cNvPr id="34" name="Freeform 33">
              <a:extLst>
                <a:ext uri="{FF2B5EF4-FFF2-40B4-BE49-F238E27FC236}">
                  <a16:creationId xmlns:a16="http://schemas.microsoft.com/office/drawing/2014/main" id="{055C2F43-40FE-AE41-9A74-77FD9D2EF70B}"/>
                </a:ext>
              </a:extLst>
            </p:cNvPr>
            <p:cNvSpPr>
              <a:spLocks noChangeAspect="1"/>
            </p:cNvSpPr>
            <p:nvPr/>
          </p:nvSpPr>
          <p:spPr>
            <a:xfrm>
              <a:off x="8327891" y="1726214"/>
              <a:ext cx="90807" cy="181675"/>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5" name="Freeform 15">
              <a:extLst>
                <a:ext uri="{FF2B5EF4-FFF2-40B4-BE49-F238E27FC236}">
                  <a16:creationId xmlns:a16="http://schemas.microsoft.com/office/drawing/2014/main" id="{BBCF15F7-7A7F-E244-9AC2-18288881A137}"/>
                </a:ext>
              </a:extLst>
            </p:cNvPr>
            <p:cNvSpPr>
              <a:spLocks noChangeAspect="1"/>
            </p:cNvSpPr>
            <p:nvPr/>
          </p:nvSpPr>
          <p:spPr>
            <a:xfrm>
              <a:off x="7807499" y="1315980"/>
              <a:ext cx="405138" cy="155304"/>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6" name="Freeform 17">
              <a:extLst>
                <a:ext uri="{FF2B5EF4-FFF2-40B4-BE49-F238E27FC236}">
                  <a16:creationId xmlns:a16="http://schemas.microsoft.com/office/drawing/2014/main" id="{A563F08F-8294-0A41-ACA3-51BCE2B3127A}"/>
                </a:ext>
              </a:extLst>
            </p:cNvPr>
            <p:cNvSpPr>
              <a:spLocks noChangeAspect="1"/>
            </p:cNvSpPr>
            <p:nvPr/>
          </p:nvSpPr>
          <p:spPr>
            <a:xfrm>
              <a:off x="7468722" y="1134306"/>
              <a:ext cx="167644" cy="123071"/>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7" name="Freeform 22">
              <a:extLst>
                <a:ext uri="{FF2B5EF4-FFF2-40B4-BE49-F238E27FC236}">
                  <a16:creationId xmlns:a16="http://schemas.microsoft.com/office/drawing/2014/main" id="{3964F6DD-1C43-3741-A2B8-4F4591FED505}"/>
                </a:ext>
              </a:extLst>
            </p:cNvPr>
            <p:cNvSpPr>
              <a:spLocks noChangeAspect="1"/>
            </p:cNvSpPr>
            <p:nvPr/>
          </p:nvSpPr>
          <p:spPr>
            <a:xfrm>
              <a:off x="8492042" y="1620726"/>
              <a:ext cx="328301" cy="187536"/>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8" name="Freeform 60">
              <a:extLst>
                <a:ext uri="{FF2B5EF4-FFF2-40B4-BE49-F238E27FC236}">
                  <a16:creationId xmlns:a16="http://schemas.microsoft.com/office/drawing/2014/main" id="{DA01019C-A7A4-A649-9242-8545AD3E9081}"/>
                </a:ext>
              </a:extLst>
            </p:cNvPr>
            <p:cNvSpPr>
              <a:spLocks noChangeAspect="1"/>
            </p:cNvSpPr>
            <p:nvPr/>
          </p:nvSpPr>
          <p:spPr>
            <a:xfrm>
              <a:off x="7940216" y="1096210"/>
              <a:ext cx="551826" cy="234420"/>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39" name="Freeform 61">
              <a:extLst>
                <a:ext uri="{FF2B5EF4-FFF2-40B4-BE49-F238E27FC236}">
                  <a16:creationId xmlns:a16="http://schemas.microsoft.com/office/drawing/2014/main" id="{BACD71C0-94E4-EE42-9D39-D687662A52A9}"/>
                </a:ext>
              </a:extLst>
            </p:cNvPr>
            <p:cNvSpPr>
              <a:spLocks noChangeAspect="1"/>
            </p:cNvSpPr>
            <p:nvPr/>
          </p:nvSpPr>
          <p:spPr>
            <a:xfrm>
              <a:off x="7741143" y="680117"/>
              <a:ext cx="139702" cy="208047"/>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0" name="Freeform 62">
              <a:extLst>
                <a:ext uri="{FF2B5EF4-FFF2-40B4-BE49-F238E27FC236}">
                  <a16:creationId xmlns:a16="http://schemas.microsoft.com/office/drawing/2014/main" id="{AC502DEA-B53D-C345-80DB-75CD4E434549}"/>
                </a:ext>
              </a:extLst>
            </p:cNvPr>
            <p:cNvSpPr>
              <a:spLocks noChangeAspect="1"/>
            </p:cNvSpPr>
            <p:nvPr/>
          </p:nvSpPr>
          <p:spPr>
            <a:xfrm>
              <a:off x="7898304" y="794398"/>
              <a:ext cx="80331" cy="84978"/>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1" name="Freeform 69">
              <a:extLst>
                <a:ext uri="{FF2B5EF4-FFF2-40B4-BE49-F238E27FC236}">
                  <a16:creationId xmlns:a16="http://schemas.microsoft.com/office/drawing/2014/main" id="{07FFEB0B-BA8A-4C45-9758-253467D7381C}"/>
                </a:ext>
              </a:extLst>
            </p:cNvPr>
            <p:cNvSpPr>
              <a:spLocks noChangeAspect="1"/>
            </p:cNvSpPr>
            <p:nvPr/>
          </p:nvSpPr>
          <p:spPr>
            <a:xfrm>
              <a:off x="7074062" y="1154817"/>
              <a:ext cx="663589" cy="583119"/>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2" name="Freeform 70">
              <a:extLst>
                <a:ext uri="{FF2B5EF4-FFF2-40B4-BE49-F238E27FC236}">
                  <a16:creationId xmlns:a16="http://schemas.microsoft.com/office/drawing/2014/main" id="{6B2CAE55-DA47-D245-B9D1-BEC19C822296}"/>
                </a:ext>
              </a:extLst>
            </p:cNvPr>
            <p:cNvSpPr>
              <a:spLocks noChangeAspect="1"/>
            </p:cNvSpPr>
            <p:nvPr/>
          </p:nvSpPr>
          <p:spPr>
            <a:xfrm>
              <a:off x="7765588" y="1693980"/>
              <a:ext cx="38419" cy="111349"/>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3" name="Freeform 72">
              <a:extLst>
                <a:ext uri="{FF2B5EF4-FFF2-40B4-BE49-F238E27FC236}">
                  <a16:creationId xmlns:a16="http://schemas.microsoft.com/office/drawing/2014/main" id="{85695CC2-0956-AC43-A3BF-A59AC20E912F}"/>
                </a:ext>
              </a:extLst>
            </p:cNvPr>
            <p:cNvSpPr>
              <a:spLocks noChangeAspect="1"/>
            </p:cNvSpPr>
            <p:nvPr/>
          </p:nvSpPr>
          <p:spPr>
            <a:xfrm>
              <a:off x="7622393" y="888166"/>
              <a:ext cx="457527" cy="515722"/>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4" name="Freeform 73">
              <a:extLst>
                <a:ext uri="{FF2B5EF4-FFF2-40B4-BE49-F238E27FC236}">
                  <a16:creationId xmlns:a16="http://schemas.microsoft.com/office/drawing/2014/main" id="{0230879D-A565-3444-BF6E-EA23F6FA37F7}"/>
                </a:ext>
              </a:extLst>
            </p:cNvPr>
            <p:cNvSpPr>
              <a:spLocks noChangeAspect="1"/>
            </p:cNvSpPr>
            <p:nvPr/>
          </p:nvSpPr>
          <p:spPr>
            <a:xfrm>
              <a:off x="8369801" y="1776028"/>
              <a:ext cx="335287" cy="331119"/>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5" name="Freeform 80">
              <a:extLst>
                <a:ext uri="{FF2B5EF4-FFF2-40B4-BE49-F238E27FC236}">
                  <a16:creationId xmlns:a16="http://schemas.microsoft.com/office/drawing/2014/main" id="{D0CD7BA0-F5B9-FD49-94D2-083C196E22AB}"/>
                </a:ext>
              </a:extLst>
            </p:cNvPr>
            <p:cNvSpPr>
              <a:spLocks noChangeAspect="1"/>
            </p:cNvSpPr>
            <p:nvPr/>
          </p:nvSpPr>
          <p:spPr>
            <a:xfrm>
              <a:off x="8160248" y="1330630"/>
              <a:ext cx="345765" cy="187536"/>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6" name="Freeform 95">
              <a:extLst>
                <a:ext uri="{FF2B5EF4-FFF2-40B4-BE49-F238E27FC236}">
                  <a16:creationId xmlns:a16="http://schemas.microsoft.com/office/drawing/2014/main" id="{07EB11B4-64A8-4A47-A9FB-93C0EC9D60D6}"/>
                </a:ext>
              </a:extLst>
            </p:cNvPr>
            <p:cNvSpPr>
              <a:spLocks noChangeAspect="1"/>
            </p:cNvSpPr>
            <p:nvPr/>
          </p:nvSpPr>
          <p:spPr>
            <a:xfrm>
              <a:off x="7664303" y="1430259"/>
              <a:ext cx="621677" cy="586048"/>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7" name="Freeform 96">
              <a:extLst>
                <a:ext uri="{FF2B5EF4-FFF2-40B4-BE49-F238E27FC236}">
                  <a16:creationId xmlns:a16="http://schemas.microsoft.com/office/drawing/2014/main" id="{5D230031-0AD4-624C-8900-E99A83EFF8A4}"/>
                </a:ext>
              </a:extLst>
            </p:cNvPr>
            <p:cNvSpPr>
              <a:spLocks noChangeAspect="1"/>
            </p:cNvSpPr>
            <p:nvPr/>
          </p:nvSpPr>
          <p:spPr>
            <a:xfrm>
              <a:off x="7744633" y="1808261"/>
              <a:ext cx="80331" cy="140652"/>
            </a:xfrm>
            <a:custGeom>
              <a:avLst/>
              <a:gdLst>
                <a:gd name="T0" fmla="*/ 0 w 50"/>
                <a:gd name="T1" fmla="*/ 1 h 93"/>
                <a:gd name="T2" fmla="*/ 0 w 50"/>
                <a:gd name="T3" fmla="*/ 1 h 93"/>
                <a:gd name="T4" fmla="*/ 0 w 50"/>
                <a:gd name="T5" fmla="*/ 1 h 93"/>
                <a:gd name="T6" fmla="*/ 0 w 50"/>
                <a:gd name="T7" fmla="*/ 1 h 93"/>
                <a:gd name="T8" fmla="*/ 0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8" name="Freeform 97">
              <a:extLst>
                <a:ext uri="{FF2B5EF4-FFF2-40B4-BE49-F238E27FC236}">
                  <a16:creationId xmlns:a16="http://schemas.microsoft.com/office/drawing/2014/main" id="{1E81B171-2A9D-3842-A500-0773215EDC3F}"/>
                </a:ext>
              </a:extLst>
            </p:cNvPr>
            <p:cNvSpPr>
              <a:spLocks noChangeAspect="1"/>
            </p:cNvSpPr>
            <p:nvPr/>
          </p:nvSpPr>
          <p:spPr>
            <a:xfrm>
              <a:off x="7971650" y="1992865"/>
              <a:ext cx="167644" cy="90840"/>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49" name="Freeform 112">
              <a:extLst>
                <a:ext uri="{FF2B5EF4-FFF2-40B4-BE49-F238E27FC236}">
                  <a16:creationId xmlns:a16="http://schemas.microsoft.com/office/drawing/2014/main" id="{95AB779C-F5B6-D644-825D-E63315115CD0}"/>
                </a:ext>
              </a:extLst>
            </p:cNvPr>
            <p:cNvSpPr>
              <a:spLocks noChangeAspect="1"/>
            </p:cNvSpPr>
            <p:nvPr/>
          </p:nvSpPr>
          <p:spPr>
            <a:xfrm>
              <a:off x="7503646" y="1011236"/>
              <a:ext cx="181612" cy="169955"/>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0" name="Freeform 130">
              <a:extLst>
                <a:ext uri="{FF2B5EF4-FFF2-40B4-BE49-F238E27FC236}">
                  <a16:creationId xmlns:a16="http://schemas.microsoft.com/office/drawing/2014/main" id="{7D8E89A0-E2C1-CE4F-A1BF-116EDDBAEF21}"/>
                </a:ext>
              </a:extLst>
            </p:cNvPr>
            <p:cNvSpPr>
              <a:spLocks noChangeAspect="1"/>
            </p:cNvSpPr>
            <p:nvPr/>
          </p:nvSpPr>
          <p:spPr>
            <a:xfrm>
              <a:off x="8055471" y="894027"/>
              <a:ext cx="527378" cy="401444"/>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1" name="Freeform 131">
              <a:extLst>
                <a:ext uri="{FF2B5EF4-FFF2-40B4-BE49-F238E27FC236}">
                  <a16:creationId xmlns:a16="http://schemas.microsoft.com/office/drawing/2014/main" id="{B04CCEDA-57D7-1C47-A484-A7EEE5E55ED7}"/>
                </a:ext>
              </a:extLst>
            </p:cNvPr>
            <p:cNvSpPr>
              <a:spLocks noChangeAspect="1"/>
            </p:cNvSpPr>
            <p:nvPr/>
          </p:nvSpPr>
          <p:spPr>
            <a:xfrm>
              <a:off x="6826089" y="1776028"/>
              <a:ext cx="167644" cy="293024"/>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2" name="Freeform 132">
              <a:extLst>
                <a:ext uri="{FF2B5EF4-FFF2-40B4-BE49-F238E27FC236}">
                  <a16:creationId xmlns:a16="http://schemas.microsoft.com/office/drawing/2014/main" id="{0053FE23-06E1-AB42-87A3-0342966FE48F}"/>
                </a:ext>
              </a:extLst>
            </p:cNvPr>
            <p:cNvSpPr>
              <a:spLocks noChangeAspect="1"/>
            </p:cNvSpPr>
            <p:nvPr/>
          </p:nvSpPr>
          <p:spPr>
            <a:xfrm>
              <a:off x="8369801" y="1354073"/>
              <a:ext cx="506423" cy="295956"/>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3" name="Freeform 147">
              <a:extLst>
                <a:ext uri="{FF2B5EF4-FFF2-40B4-BE49-F238E27FC236}">
                  <a16:creationId xmlns:a16="http://schemas.microsoft.com/office/drawing/2014/main" id="{108B9611-2438-8048-BE54-1F896ABE8882}"/>
                </a:ext>
              </a:extLst>
            </p:cNvPr>
            <p:cNvSpPr>
              <a:spLocks noChangeAspect="1"/>
            </p:cNvSpPr>
            <p:nvPr/>
          </p:nvSpPr>
          <p:spPr>
            <a:xfrm>
              <a:off x="6833075" y="1658819"/>
              <a:ext cx="653112" cy="468837"/>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4" name="Freeform 153">
              <a:extLst>
                <a:ext uri="{FF2B5EF4-FFF2-40B4-BE49-F238E27FC236}">
                  <a16:creationId xmlns:a16="http://schemas.microsoft.com/office/drawing/2014/main" id="{3E6BC390-FF5B-1044-AEC1-F42CD1D8713C}"/>
                </a:ext>
              </a:extLst>
            </p:cNvPr>
            <p:cNvSpPr>
              <a:spLocks noChangeAspect="1"/>
            </p:cNvSpPr>
            <p:nvPr/>
          </p:nvSpPr>
          <p:spPr>
            <a:xfrm>
              <a:off x="7622393" y="1392168"/>
              <a:ext cx="237494" cy="117210"/>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5" name="Freeform 159">
              <a:extLst>
                <a:ext uri="{FF2B5EF4-FFF2-40B4-BE49-F238E27FC236}">
                  <a16:creationId xmlns:a16="http://schemas.microsoft.com/office/drawing/2014/main" id="{D98614B2-2EDE-4440-A4DF-9B6725D7166C}"/>
                </a:ext>
              </a:extLst>
            </p:cNvPr>
            <p:cNvSpPr>
              <a:spLocks noChangeAspect="1"/>
            </p:cNvSpPr>
            <p:nvPr/>
          </p:nvSpPr>
          <p:spPr>
            <a:xfrm>
              <a:off x="8691119" y="1767238"/>
              <a:ext cx="143196" cy="114279"/>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6" name="Freeform 161">
              <a:extLst>
                <a:ext uri="{FF2B5EF4-FFF2-40B4-BE49-F238E27FC236}">
                  <a16:creationId xmlns:a16="http://schemas.microsoft.com/office/drawing/2014/main" id="{922EB2D2-BE8B-2249-915E-340D3A06BF44}"/>
                </a:ext>
              </a:extLst>
            </p:cNvPr>
            <p:cNvSpPr>
              <a:spLocks noChangeAspect="1"/>
            </p:cNvSpPr>
            <p:nvPr/>
          </p:nvSpPr>
          <p:spPr>
            <a:xfrm>
              <a:off x="6787670" y="873513"/>
              <a:ext cx="206063" cy="252001"/>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7" name="Freeform 162">
              <a:extLst>
                <a:ext uri="{FF2B5EF4-FFF2-40B4-BE49-F238E27FC236}">
                  <a16:creationId xmlns:a16="http://schemas.microsoft.com/office/drawing/2014/main" id="{FF331918-1B2F-0846-8343-AD190C4FBF5B}"/>
                </a:ext>
              </a:extLst>
            </p:cNvPr>
            <p:cNvSpPr>
              <a:spLocks noChangeAspect="1"/>
            </p:cNvSpPr>
            <p:nvPr/>
          </p:nvSpPr>
          <p:spPr>
            <a:xfrm>
              <a:off x="6888956" y="850071"/>
              <a:ext cx="143196" cy="105488"/>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8" name="Freeform 164">
              <a:extLst>
                <a:ext uri="{FF2B5EF4-FFF2-40B4-BE49-F238E27FC236}">
                  <a16:creationId xmlns:a16="http://schemas.microsoft.com/office/drawing/2014/main" id="{BD2D8A20-9E9C-EA4F-8BC8-AF22EB1C1EE5}"/>
                </a:ext>
              </a:extLst>
            </p:cNvPr>
            <p:cNvSpPr>
              <a:spLocks noChangeAspect="1"/>
            </p:cNvSpPr>
            <p:nvPr/>
          </p:nvSpPr>
          <p:spPr>
            <a:xfrm>
              <a:off x="6997223" y="606862"/>
              <a:ext cx="408630" cy="630003"/>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59" name="Freeform 179">
              <a:extLst>
                <a:ext uri="{FF2B5EF4-FFF2-40B4-BE49-F238E27FC236}">
                  <a16:creationId xmlns:a16="http://schemas.microsoft.com/office/drawing/2014/main" id="{B0362B4D-799C-F742-8A22-4BBA6836EFFB}"/>
                </a:ext>
              </a:extLst>
            </p:cNvPr>
            <p:cNvSpPr>
              <a:spLocks noChangeAspect="1"/>
            </p:cNvSpPr>
            <p:nvPr/>
          </p:nvSpPr>
          <p:spPr>
            <a:xfrm>
              <a:off x="8034516" y="1439052"/>
              <a:ext cx="485468" cy="392652"/>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0" name="Freeform 234">
              <a:extLst>
                <a:ext uri="{FF2B5EF4-FFF2-40B4-BE49-F238E27FC236}">
                  <a16:creationId xmlns:a16="http://schemas.microsoft.com/office/drawing/2014/main" id="{084412FE-2660-0941-BA4E-35D6DD033885}"/>
                </a:ext>
              </a:extLst>
            </p:cNvPr>
            <p:cNvSpPr>
              <a:spLocks noChangeAspect="1"/>
            </p:cNvSpPr>
            <p:nvPr/>
          </p:nvSpPr>
          <p:spPr>
            <a:xfrm>
              <a:off x="8533954" y="832491"/>
              <a:ext cx="422602" cy="331119"/>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1" name="Freeform 235">
              <a:extLst>
                <a:ext uri="{FF2B5EF4-FFF2-40B4-BE49-F238E27FC236}">
                  <a16:creationId xmlns:a16="http://schemas.microsoft.com/office/drawing/2014/main" id="{EB16C194-87ED-594B-8FD8-CAD9C4E7AA53}"/>
                </a:ext>
              </a:extLst>
            </p:cNvPr>
            <p:cNvSpPr>
              <a:spLocks noChangeAspect="1"/>
            </p:cNvSpPr>
            <p:nvPr/>
          </p:nvSpPr>
          <p:spPr>
            <a:xfrm>
              <a:off x="8471088" y="1069841"/>
              <a:ext cx="932515" cy="536235"/>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sp>
          <p:nvSpPr>
            <p:cNvPr id="62" name="Freeform 236">
              <a:extLst>
                <a:ext uri="{FF2B5EF4-FFF2-40B4-BE49-F238E27FC236}">
                  <a16:creationId xmlns:a16="http://schemas.microsoft.com/office/drawing/2014/main" id="{B70DFB9C-F226-FB45-A279-D5747166156D}"/>
                </a:ext>
              </a:extLst>
            </p:cNvPr>
            <p:cNvSpPr>
              <a:spLocks noChangeAspect="1"/>
            </p:cNvSpPr>
            <p:nvPr/>
          </p:nvSpPr>
          <p:spPr>
            <a:xfrm>
              <a:off x="8719063" y="1342353"/>
              <a:ext cx="167644" cy="202188"/>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a:ln>
                  <a:noFill/>
                </a:ln>
                <a:solidFill>
                  <a:srgbClr val="000000"/>
                </a:solidFill>
                <a:effectLst/>
                <a:uLnTx/>
                <a:uFillTx/>
                <a:latin typeface="Arial" pitchFamily="34" charset="0"/>
                <a:cs typeface="+mn-cs"/>
              </a:endParaRPr>
            </a:p>
          </p:txBody>
        </p:sp>
      </p:grpSp>
    </p:spTree>
    <p:extLst>
      <p:ext uri="{BB962C8B-B14F-4D97-AF65-F5344CB8AC3E}">
        <p14:creationId xmlns:p14="http://schemas.microsoft.com/office/powerpoint/2010/main" val="740946701"/>
      </p:ext>
    </p:extLst>
  </p:cSld>
  <p:clrMapOvr>
    <a:masterClrMapping/>
  </p:clrMapOvr>
</p:sld>
</file>

<file path=ppt/theme/theme1.xml><?xml version="1.0" encoding="utf-8"?>
<a:theme xmlns:a="http://schemas.openxmlformats.org/drawingml/2006/main" name="Office Theme">
  <a:themeElements>
    <a:clrScheme name="Dentons">
      <a:dk1>
        <a:srgbClr val="000000"/>
      </a:dk1>
      <a:lt1>
        <a:srgbClr val="FFFFFF"/>
      </a:lt1>
      <a:dk2>
        <a:srgbClr val="44546A"/>
      </a:dk2>
      <a:lt2>
        <a:srgbClr val="CECFCB"/>
      </a:lt2>
      <a:accent1>
        <a:srgbClr val="6E2C91"/>
      </a:accent1>
      <a:accent2>
        <a:srgbClr val="9C5FB5"/>
      </a:accent2>
      <a:accent3>
        <a:srgbClr val="5B1F69"/>
      </a:accent3>
      <a:accent4>
        <a:srgbClr val="00A9E0"/>
      </a:accent4>
      <a:accent5>
        <a:srgbClr val="56595C"/>
      </a:accent5>
      <a:accent6>
        <a:srgbClr val="70AD47"/>
      </a:accent6>
      <a:hlink>
        <a:srgbClr val="0563C1"/>
      </a:hlink>
      <a:folHlink>
        <a:srgbClr val="5B1F69"/>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1716</TotalTime>
  <Words>7286</Words>
  <Application>Microsoft Office PowerPoint</Application>
  <PresentationFormat>Widescreen</PresentationFormat>
  <Paragraphs>1435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Marlett</vt:lpstr>
      <vt:lpstr>Times New Roman</vt:lpstr>
      <vt:lpstr>Office Theme</vt:lpstr>
      <vt:lpstr>Dentons Flashpoint</vt:lpstr>
      <vt:lpstr>Global Situation Update: September 8, 2020   KEY TAKEAWAYS</vt:lpstr>
      <vt:lpstr>Global</vt:lpstr>
      <vt:lpstr>PowerPoint Presentation</vt:lpstr>
      <vt:lpstr>Markets</vt:lpstr>
      <vt:lpstr>Business</vt:lpstr>
      <vt:lpstr>Africa</vt:lpstr>
      <vt:lpstr>Asia</vt:lpstr>
      <vt:lpstr>Europe</vt:lpstr>
      <vt:lpstr>Middle East</vt:lpstr>
      <vt:lpstr>Americas</vt:lpstr>
      <vt:lpstr>Americas: US</vt:lpstr>
      <vt:lpstr>PowerPoint Presentation</vt:lpstr>
      <vt:lpstr>Resilience and Dual Circulation in Chinese Economic Policy</vt:lpstr>
      <vt:lpstr>Resilience and Dual Circulation in Chinese Economic Policy</vt:lpstr>
      <vt:lpstr>Resilience and Dual Circulation in Chinese Economic Policy</vt:lpstr>
      <vt:lpstr>Resilience and Dual Circulation in Chinese Economic Policy</vt:lpstr>
      <vt:lpstr>Coronavirus Condition Updates</vt:lpstr>
      <vt:lpstr>Confirmed Cases (New)</vt:lpstr>
      <vt:lpstr>Total Deaths (New)</vt:lpstr>
      <vt:lpstr>Active Cases</vt:lpstr>
      <vt:lpstr>Country Risk Assessment</vt:lpstr>
      <vt:lpstr>Country Risk Assessment</vt:lpstr>
      <vt:lpstr>Country Risk Assessment</vt:lpstr>
      <vt:lpstr>Country Risk Assessment</vt:lpstr>
      <vt:lpstr>Country Risk Assessment</vt:lpstr>
      <vt:lpstr>US Risk Assessment</vt:lpstr>
      <vt:lpstr>US Risk Assessment</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Dentons Flashpoint</dc:title>
  <dc:creator>Coonan, Anni</dc:creator>
  <cp:lastModifiedBy>Boland, Briana J.</cp:lastModifiedBy>
  <cp:revision>40</cp:revision>
  <cp:lastPrinted>2020-09-03T08:21:27Z</cp:lastPrinted>
  <dcterms:created xsi:type="dcterms:W3CDTF">2020-09-03T08:21:27Z</dcterms:created>
  <dcterms:modified xsi:type="dcterms:W3CDTF">2020-09-08T23:53:13Z</dcterms:modified>
</cp:coreProperties>
</file>