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1004" r:id="rId5"/>
    <p:sldId id="290" r:id="rId6"/>
    <p:sldId id="1020" r:id="rId7"/>
    <p:sldId id="946" r:id="rId8"/>
    <p:sldId id="288" r:id="rId9"/>
    <p:sldId id="291" r:id="rId10"/>
    <p:sldId id="292" r:id="rId11"/>
    <p:sldId id="293" r:id="rId12"/>
    <p:sldId id="294" r:id="rId13"/>
    <p:sldId id="295" r:id="rId14"/>
    <p:sldId id="1003" r:id="rId15"/>
    <p:sldId id="338" r:id="rId16"/>
    <p:sldId id="1023" r:id="rId17"/>
    <p:sldId id="1026" r:id="rId18"/>
    <p:sldId id="1025" r:id="rId19"/>
    <p:sldId id="260" r:id="rId20"/>
    <p:sldId id="258" r:id="rId21"/>
    <p:sldId id="698" r:id="rId22"/>
    <p:sldId id="305" r:id="rId23"/>
    <p:sldId id="590" r:id="rId24"/>
    <p:sldId id="591" r:id="rId25"/>
    <p:sldId id="612" r:id="rId26"/>
    <p:sldId id="870" r:id="rId27"/>
    <p:sldId id="965" r:id="rId28"/>
    <p:sldId id="594" r:id="rId29"/>
    <p:sldId id="595"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ahle" initials="MM" lastIdx="1" clrIdx="0">
    <p:extLst>
      <p:ext uri="{19B8F6BF-5375-455C-9EA6-DF929625EA0E}">
        <p15:presenceInfo xmlns:p15="http://schemas.microsoft.com/office/powerpoint/2012/main" userId="b264ff3b24d907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a:srgbClr val="D5CDDC"/>
    <a:srgbClr val="EBE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19"/>
  </p:normalViewPr>
  <p:slideViewPr>
    <p:cSldViewPr snapToGrid="0" snapToObjects="1">
      <p:cViewPr varScale="1">
        <p:scale>
          <a:sx n="113" d="100"/>
          <a:sy n="113" d="100"/>
        </p:scale>
        <p:origin x="40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1A24-D1D5-3D49-8B6B-DA6975ED5E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D20A0-1E39-094E-B1D7-9734448B2BC5}" type="parTrans" cxnId="{68E115FA-3139-5B42-AA86-1463F6A1BC6B}">
      <dgm:prSet/>
      <dgm:spPr/>
      <dgm:t>
        <a:bodyPr/>
        <a:lstStyle/>
        <a:p>
          <a:endParaRPr lang="en-US"/>
        </a:p>
      </dgm:t>
    </dgm:pt>
    <dgm:pt modelId="{ED2206BC-FFAA-604C-9545-1DCEDCC70F71}">
      <dgm:prSet custT="1"/>
      <dgm:spPr/>
      <dgm:t>
        <a:bodyPr/>
        <a:lstStyle/>
        <a:p>
          <a:r>
            <a:rPr lang="en-US" sz="2400" dirty="0"/>
            <a:t>Russia and the US agree to a </a:t>
          </a:r>
          <a:br>
            <a:rPr lang="en-US" sz="2400" dirty="0"/>
          </a:br>
          <a:r>
            <a:rPr lang="en-US" sz="2400" dirty="0"/>
            <a:t>clean 5-year renewal of the </a:t>
          </a:r>
          <a:br>
            <a:rPr lang="en-US" sz="2400" dirty="0"/>
          </a:br>
          <a:r>
            <a:rPr lang="en-US" sz="2400" dirty="0"/>
            <a:t>New START treaty. </a:t>
          </a:r>
        </a:p>
      </dgm:t>
    </dgm:pt>
    <dgm:pt modelId="{D968E47F-E7F1-534E-9A58-CD9D6B57615A}" type="sibTrans" cxnId="{68E115FA-3139-5B42-AA86-1463F6A1BC6B}">
      <dgm:prSet/>
      <dgm:spPr/>
      <dgm:t>
        <a:bodyPr/>
        <a:lstStyle/>
        <a:p>
          <a:endParaRPr lang="en-US"/>
        </a:p>
      </dgm:t>
    </dgm:pt>
    <dgm:pt modelId="{137898C9-C6E0-E14B-AB77-6C1295BB7A9A}" type="parTrans" cxnId="{D4971698-751C-2341-9711-0CEC175AB387}">
      <dgm:prSet/>
      <dgm:spPr/>
      <dgm:t>
        <a:bodyPr/>
        <a:lstStyle/>
        <a:p>
          <a:endParaRPr lang="en-US"/>
        </a:p>
      </dgm:t>
    </dgm:pt>
    <dgm:pt modelId="{40A9A3BD-B0C7-2E4A-B058-80E2E8EE5ECC}">
      <dgm:prSet custT="1"/>
      <dgm:spPr>
        <a:solidFill>
          <a:schemeClr val="accent2"/>
        </a:solidFill>
      </dgm:spPr>
      <dgm:t>
        <a:bodyPr/>
        <a:lstStyle/>
        <a:p>
          <a:r>
            <a:rPr lang="en-US" sz="2400" dirty="0"/>
            <a:t>The IMF raised its global growth forecast for 2021, but said it still sees “</a:t>
          </a:r>
          <a:r>
            <a:rPr lang="en-US" sz="2400" i="1" dirty="0"/>
            <a:t>exceptional uncertainty</a:t>
          </a:r>
          <a:r>
            <a:rPr lang="en-US" sz="2400" dirty="0"/>
            <a:t>.” </a:t>
          </a:r>
        </a:p>
      </dgm:t>
    </dgm:pt>
    <dgm:pt modelId="{F0A3A23F-622B-DB48-850D-94DDBCD317ED}" type="sibTrans" cxnId="{D4971698-751C-2341-9711-0CEC175AB387}">
      <dgm:prSet/>
      <dgm:spPr/>
      <dgm:t>
        <a:bodyPr/>
        <a:lstStyle/>
        <a:p>
          <a:endParaRPr lang="en-US"/>
        </a:p>
      </dgm:t>
    </dgm:pt>
    <dgm:pt modelId="{4AFE447A-57FC-4996-911A-1A8E3430B54F}" type="parTrans" cxnId="{B64E95E0-55CF-490C-BF92-7B4268CF0EDD}">
      <dgm:prSet/>
      <dgm:spPr/>
      <dgm:t>
        <a:bodyPr/>
        <a:lstStyle/>
        <a:p>
          <a:endParaRPr lang="en-US"/>
        </a:p>
      </dgm:t>
    </dgm:pt>
    <dgm:pt modelId="{CF333E83-1C7E-41D5-8E12-1DF5B59671F3}">
      <dgm:prSet custT="1"/>
      <dgm:spPr>
        <a:solidFill>
          <a:schemeClr val="accent1"/>
        </a:solidFill>
      </dgm:spPr>
      <dgm:t>
        <a:bodyPr/>
        <a:lstStyle/>
        <a:p>
          <a:r>
            <a:rPr lang="en-US" sz="2400" dirty="0"/>
            <a:t>Global COVID-19 cases surpass </a:t>
          </a:r>
          <a:br>
            <a:rPr lang="en-US" sz="2400" dirty="0"/>
          </a:br>
          <a:r>
            <a:rPr lang="en-US" sz="2400" dirty="0"/>
            <a:t>100 million.</a:t>
          </a:r>
        </a:p>
      </dgm:t>
    </dgm:pt>
    <dgm:pt modelId="{45A908CA-0CDB-49AE-B673-8F4D70EF6071}" type="sibTrans" cxnId="{B64E95E0-55CF-490C-BF92-7B4268CF0EDD}">
      <dgm:prSet/>
      <dgm:spPr/>
      <dgm:t>
        <a:bodyPr/>
        <a:lstStyle/>
        <a:p>
          <a:endParaRPr lang="en-US"/>
        </a:p>
      </dgm:t>
    </dgm:pt>
    <dgm:pt modelId="{A235E923-9583-4A45-A84D-643D08BE14CB}" type="pres">
      <dgm:prSet presAssocID="{7E861A24-D1D5-3D49-8B6B-DA6975ED5E6C}" presName="diagram" presStyleCnt="0">
        <dgm:presLayoutVars>
          <dgm:dir/>
          <dgm:resizeHandles val="exact"/>
        </dgm:presLayoutVars>
      </dgm:prSet>
      <dgm:spPr/>
      <dgm:t>
        <a:bodyPr/>
        <a:lstStyle/>
        <a:p>
          <a:endParaRPr lang="en-US"/>
        </a:p>
      </dgm:t>
    </dgm:pt>
    <dgm:pt modelId="{3D9C4282-8B4C-DE40-9E90-6F1C48581274}" type="pres">
      <dgm:prSet presAssocID="{ED2206BC-FFAA-604C-9545-1DCEDCC70F71}" presName="node" presStyleLbl="node1" presStyleIdx="0" presStyleCnt="3" custScaleY="138969">
        <dgm:presLayoutVars>
          <dgm:bulletEnabled val="1"/>
        </dgm:presLayoutVars>
      </dgm:prSet>
      <dgm:spPr/>
      <dgm:t>
        <a:bodyPr/>
        <a:lstStyle/>
        <a:p>
          <a:endParaRPr lang="en-US"/>
        </a:p>
      </dgm:t>
    </dgm:pt>
    <dgm:pt modelId="{1A5919B7-85E9-EA4E-B72F-35FF4656CD23}" type="pres">
      <dgm:prSet presAssocID="{D968E47F-E7F1-534E-9A58-CD9D6B57615A}" presName="sibTrans" presStyleCnt="0"/>
      <dgm:spPr/>
    </dgm:pt>
    <dgm:pt modelId="{C4A98C23-22EF-6B42-B886-C8A61FFC1A06}" type="pres">
      <dgm:prSet presAssocID="{40A9A3BD-B0C7-2E4A-B058-80E2E8EE5ECC}" presName="node" presStyleLbl="node1" presStyleIdx="1" presStyleCnt="3" custScaleY="138969">
        <dgm:presLayoutVars>
          <dgm:bulletEnabled val="1"/>
        </dgm:presLayoutVars>
      </dgm:prSet>
      <dgm:spPr/>
      <dgm:t>
        <a:bodyPr/>
        <a:lstStyle/>
        <a:p>
          <a:endParaRPr lang="en-US"/>
        </a:p>
      </dgm:t>
    </dgm:pt>
    <dgm:pt modelId="{BC1B7FC0-99EE-D140-AE81-103DA71E94ED}" type="pres">
      <dgm:prSet presAssocID="{F0A3A23F-622B-DB48-850D-94DDBCD317ED}" presName="sibTrans" presStyleCnt="0"/>
      <dgm:spPr/>
    </dgm:pt>
    <dgm:pt modelId="{634F212E-B583-4367-9FD3-813F239044E4}" type="pres">
      <dgm:prSet presAssocID="{CF333E83-1C7E-41D5-8E12-1DF5B59671F3}" presName="node" presStyleLbl="node1" presStyleIdx="2" presStyleCnt="3" custScaleY="138098">
        <dgm:presLayoutVars>
          <dgm:bulletEnabled val="1"/>
        </dgm:presLayoutVars>
      </dgm:prSet>
      <dgm:spPr/>
      <dgm:t>
        <a:bodyPr/>
        <a:lstStyle/>
        <a:p>
          <a:endParaRPr lang="en-US"/>
        </a:p>
      </dgm:t>
    </dgm:pt>
  </dgm:ptLst>
  <dgm:cxnLst>
    <dgm:cxn modelId="{81195CB0-72F4-46E0-A9C2-1C8AF879549B}" type="presOf" srcId="{ED2206BC-FFAA-604C-9545-1DCEDCC70F71}" destId="{3D9C4282-8B4C-DE40-9E90-6F1C48581274}" srcOrd="0" destOrd="0" presId="urn:microsoft.com/office/officeart/2005/8/layout/default"/>
    <dgm:cxn modelId="{B64E95E0-55CF-490C-BF92-7B4268CF0EDD}" srcId="{7E861A24-D1D5-3D49-8B6B-DA6975ED5E6C}" destId="{CF333E83-1C7E-41D5-8E12-1DF5B59671F3}" srcOrd="2" destOrd="0" parTransId="{4AFE447A-57FC-4996-911A-1A8E3430B54F}" sibTransId="{45A908CA-0CDB-49AE-B673-8F4D70EF6071}"/>
    <dgm:cxn modelId="{DA9D7FC4-66BB-412C-9842-8D48CCDEB2CD}" type="presOf" srcId="{CF333E83-1C7E-41D5-8E12-1DF5B59671F3}" destId="{634F212E-B583-4367-9FD3-813F239044E4}" srcOrd="0" destOrd="0" presId="urn:microsoft.com/office/officeart/2005/8/layout/default"/>
    <dgm:cxn modelId="{D4971698-751C-2341-9711-0CEC175AB387}" srcId="{7E861A24-D1D5-3D49-8B6B-DA6975ED5E6C}" destId="{40A9A3BD-B0C7-2E4A-B058-80E2E8EE5ECC}" srcOrd="1" destOrd="0" parTransId="{137898C9-C6E0-E14B-AB77-6C1295BB7A9A}" sibTransId="{F0A3A23F-622B-DB48-850D-94DDBCD317ED}"/>
    <dgm:cxn modelId="{7F52F90E-D967-473B-86DC-13D1C28F4F19}" type="presOf" srcId="{40A9A3BD-B0C7-2E4A-B058-80E2E8EE5ECC}" destId="{C4A98C23-22EF-6B42-B886-C8A61FFC1A06}" srcOrd="0" destOrd="0" presId="urn:microsoft.com/office/officeart/2005/8/layout/default"/>
    <dgm:cxn modelId="{68E115FA-3139-5B42-AA86-1463F6A1BC6B}" srcId="{7E861A24-D1D5-3D49-8B6B-DA6975ED5E6C}" destId="{ED2206BC-FFAA-604C-9545-1DCEDCC70F71}" srcOrd="0" destOrd="0" parTransId="{4EBD20A0-1E39-094E-B1D7-9734448B2BC5}" sibTransId="{D968E47F-E7F1-534E-9A58-CD9D6B57615A}"/>
    <dgm:cxn modelId="{AC04B15B-7B74-45AC-A500-F70855174632}" type="presOf" srcId="{7E861A24-D1D5-3D49-8B6B-DA6975ED5E6C}" destId="{A235E923-9583-4A45-A84D-643D08BE14CB}" srcOrd="0" destOrd="0" presId="urn:microsoft.com/office/officeart/2005/8/layout/default"/>
    <dgm:cxn modelId="{12994414-0F45-4238-82A1-2FB7E2D0B14F}" type="presParOf" srcId="{A235E923-9583-4A45-A84D-643D08BE14CB}" destId="{3D9C4282-8B4C-DE40-9E90-6F1C48581274}" srcOrd="0" destOrd="0" presId="urn:microsoft.com/office/officeart/2005/8/layout/default"/>
    <dgm:cxn modelId="{9997DDB4-7899-42F9-A2F9-BA432CECEB83}" type="presParOf" srcId="{A235E923-9583-4A45-A84D-643D08BE14CB}" destId="{1A5919B7-85E9-EA4E-B72F-35FF4656CD23}" srcOrd="1" destOrd="0" presId="urn:microsoft.com/office/officeart/2005/8/layout/default"/>
    <dgm:cxn modelId="{378B5BC2-8143-4FFC-95EE-EF7257274038}" type="presParOf" srcId="{A235E923-9583-4A45-A84D-643D08BE14CB}" destId="{C4A98C23-22EF-6B42-B886-C8A61FFC1A06}" srcOrd="2" destOrd="0" presId="urn:microsoft.com/office/officeart/2005/8/layout/default"/>
    <dgm:cxn modelId="{5F65CFF5-4402-44D0-B6F8-D7782C73E2B6}" type="presParOf" srcId="{A235E923-9583-4A45-A84D-643D08BE14CB}" destId="{BC1B7FC0-99EE-D140-AE81-103DA71E94ED}" srcOrd="3" destOrd="0" presId="urn:microsoft.com/office/officeart/2005/8/layout/default"/>
    <dgm:cxn modelId="{D5186245-BBC7-4231-B3C1-354F52DB59C2}" type="presParOf" srcId="{A235E923-9583-4A45-A84D-643D08BE14CB}" destId="{634F212E-B583-4367-9FD3-813F239044E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4282-8B4C-DE40-9E90-6F1C48581274}">
      <dsp:nvSpPr>
        <dsp:cNvPr id="0" name=""/>
        <dsp:cNvSpPr/>
      </dsp:nvSpPr>
      <dsp:spPr>
        <a:xfrm>
          <a:off x="0" y="612778"/>
          <a:ext cx="3286125" cy="2740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Russia and the US agree to a </a:t>
          </a:r>
          <a:br>
            <a:rPr lang="en-US" sz="2400" kern="1200" dirty="0"/>
          </a:br>
          <a:r>
            <a:rPr lang="en-US" sz="2400" kern="1200" dirty="0"/>
            <a:t>clean 5-year renewal of the </a:t>
          </a:r>
          <a:br>
            <a:rPr lang="en-US" sz="2400" kern="1200" dirty="0"/>
          </a:br>
          <a:r>
            <a:rPr lang="en-US" sz="2400" kern="1200" dirty="0"/>
            <a:t>New START treaty. </a:t>
          </a:r>
        </a:p>
      </dsp:txBody>
      <dsp:txXfrm>
        <a:off x="0" y="612778"/>
        <a:ext cx="3286125" cy="2740017"/>
      </dsp:txXfrm>
    </dsp:sp>
    <dsp:sp modelId="{C4A98C23-22EF-6B42-B886-C8A61FFC1A06}">
      <dsp:nvSpPr>
        <dsp:cNvPr id="0" name=""/>
        <dsp:cNvSpPr/>
      </dsp:nvSpPr>
      <dsp:spPr>
        <a:xfrm>
          <a:off x="3614737" y="612778"/>
          <a:ext cx="3286125" cy="27400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The IMF raised its global growth forecast for 2021, but said it still sees “</a:t>
          </a:r>
          <a:r>
            <a:rPr lang="en-US" sz="2400" i="1" kern="1200" dirty="0"/>
            <a:t>exceptional uncertainty</a:t>
          </a:r>
          <a:r>
            <a:rPr lang="en-US" sz="2400" kern="1200" dirty="0"/>
            <a:t>.” </a:t>
          </a:r>
        </a:p>
      </dsp:txBody>
      <dsp:txXfrm>
        <a:off x="3614737" y="612778"/>
        <a:ext cx="3286125" cy="2740017"/>
      </dsp:txXfrm>
    </dsp:sp>
    <dsp:sp modelId="{634F212E-B583-4367-9FD3-813F239044E4}">
      <dsp:nvSpPr>
        <dsp:cNvPr id="0" name=""/>
        <dsp:cNvSpPr/>
      </dsp:nvSpPr>
      <dsp:spPr>
        <a:xfrm>
          <a:off x="7229475" y="621365"/>
          <a:ext cx="3286125" cy="27228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Global COVID-19 cases surpass </a:t>
          </a:r>
          <a:br>
            <a:rPr lang="en-US" sz="2400" kern="1200" dirty="0"/>
          </a:br>
          <a:r>
            <a:rPr lang="en-US" sz="2400" kern="1200" dirty="0"/>
            <a:t>100 million.</a:t>
          </a:r>
        </a:p>
      </dsp:txBody>
      <dsp:txXfrm>
        <a:off x="7229475" y="621365"/>
        <a:ext cx="3286125" cy="2722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98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2522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406776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8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788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77853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36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8643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9754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4324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95438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53590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dentons.com/en/insights/newsletters/dentons-flashpoin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dentons.com/en/karl-hopkin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4D2A-9FAD-FC48-9442-3B6B4E56FB22}"/>
              </a:ext>
            </a:extLst>
          </p:cNvPr>
          <p:cNvSpPr>
            <a:spLocks noGrp="1"/>
          </p:cNvSpPr>
          <p:nvPr>
            <p:ph type="ctrTitle"/>
          </p:nvPr>
        </p:nvSpPr>
        <p:spPr/>
        <p:txBody>
          <a:bodyPr>
            <a:normAutofit/>
          </a:bodyPr>
          <a:lstStyle/>
          <a:p>
            <a:pPr algn="l"/>
            <a:r>
              <a:rPr lang="en-US" sz="4800">
                <a:solidFill>
                  <a:schemeClr val="bg1"/>
                </a:solidFill>
              </a:rPr>
              <a:t>Dentons Flashpoint</a:t>
            </a:r>
          </a:p>
        </p:txBody>
      </p:sp>
      <p:sp>
        <p:nvSpPr>
          <p:cNvPr id="3" name="Subtitle 2">
            <a:extLst>
              <a:ext uri="{FF2B5EF4-FFF2-40B4-BE49-F238E27FC236}">
                <a16:creationId xmlns:a16="http://schemas.microsoft.com/office/drawing/2014/main" id="{5564069E-66EE-CD4A-8015-65008497F5D6}"/>
              </a:ext>
            </a:extLst>
          </p:cNvPr>
          <p:cNvSpPr>
            <a:spLocks noGrp="1"/>
          </p:cNvSpPr>
          <p:nvPr>
            <p:ph type="subTitle" idx="1"/>
          </p:nvPr>
        </p:nvSpPr>
        <p:spPr>
          <a:xfrm>
            <a:off x="1524000" y="3602037"/>
            <a:ext cx="9144000" cy="2399370"/>
          </a:xfrm>
        </p:spPr>
        <p:txBody>
          <a:bodyPr>
            <a:normAutofit/>
          </a:bodyPr>
          <a:lstStyle/>
          <a:p>
            <a:pPr algn="l"/>
            <a:r>
              <a:rPr lang="en-US" sz="3200" dirty="0">
                <a:solidFill>
                  <a:schemeClr val="bg1"/>
                </a:solidFill>
              </a:rPr>
              <a:t>Daily Global Situation Report</a:t>
            </a:r>
          </a:p>
          <a:p>
            <a:pPr algn="l"/>
            <a:endParaRPr lang="en-US" sz="3200" dirty="0">
              <a:solidFill>
                <a:schemeClr val="bg1"/>
              </a:solidFill>
            </a:endParaRPr>
          </a:p>
          <a:p>
            <a:pPr algn="l"/>
            <a:endParaRPr lang="en-US" sz="1800" b="1" dirty="0">
              <a:solidFill>
                <a:schemeClr val="bg1"/>
              </a:solidFill>
            </a:endParaRPr>
          </a:p>
          <a:p>
            <a:pPr algn="l"/>
            <a:r>
              <a:rPr lang="en-US" sz="1800" b="1" dirty="0">
                <a:solidFill>
                  <a:schemeClr val="bg1"/>
                </a:solidFill>
              </a:rPr>
              <a:t>January 27, 2021</a:t>
            </a:r>
          </a:p>
        </p:txBody>
      </p:sp>
      <p:pic>
        <p:nvPicPr>
          <p:cNvPr id="9" name="Picture 8">
            <a:extLst>
              <a:ext uri="{FF2B5EF4-FFF2-40B4-BE49-F238E27FC236}">
                <a16:creationId xmlns:a16="http://schemas.microsoft.com/office/drawing/2014/main" id="{4D63ED16-A2AA-FB42-956B-6EE60876CBCE}"/>
              </a:ext>
            </a:extLst>
          </p:cNvPr>
          <p:cNvPicPr>
            <a:picLocks noChangeAspect="1"/>
          </p:cNvPicPr>
          <p:nvPr/>
        </p:nvPicPr>
        <p:blipFill>
          <a:blip r:embed="rId2"/>
          <a:srcRect/>
          <a:stretch>
            <a:fillRect/>
          </a:stretch>
        </p:blipFill>
        <p:spPr>
          <a:xfrm>
            <a:off x="9137743" y="695107"/>
            <a:ext cx="2201386" cy="427256"/>
          </a:xfrm>
          <a:prstGeom prst="rect">
            <a:avLst/>
          </a:prstGeom>
        </p:spPr>
      </p:pic>
    </p:spTree>
    <p:extLst>
      <p:ext uri="{BB962C8B-B14F-4D97-AF65-F5344CB8AC3E}">
        <p14:creationId xmlns:p14="http://schemas.microsoft.com/office/powerpoint/2010/main" val="84053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Asia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04139" y="1427530"/>
            <a:ext cx="10286494" cy="4846320"/>
          </a:xfrm>
        </p:spPr>
        <p:txBody>
          <a:bodyPr>
            <a:noAutofit/>
          </a:bodyPr>
          <a:lstStyle/>
          <a:p>
            <a:pPr>
              <a:lnSpc>
                <a:spcPct val="130000"/>
              </a:lnSpc>
            </a:pPr>
            <a:r>
              <a:rPr lang="en-US" sz="1400" b="1" dirty="0">
                <a:solidFill>
                  <a:srgbClr val="000000"/>
                </a:solidFill>
              </a:rPr>
              <a:t>Indonesia</a:t>
            </a:r>
            <a:r>
              <a:rPr lang="en-US" sz="1400" dirty="0">
                <a:solidFill>
                  <a:srgbClr val="000000"/>
                </a:solidFill>
              </a:rPr>
              <a:t> surpassed 1 million COVID-19 cases, seeing more than 10,000 </a:t>
            </a:r>
            <a:br>
              <a:rPr lang="en-US" sz="1400" dirty="0">
                <a:solidFill>
                  <a:srgbClr val="000000"/>
                </a:solidFill>
              </a:rPr>
            </a:br>
            <a:r>
              <a:rPr lang="en-US" sz="1400" dirty="0">
                <a:solidFill>
                  <a:srgbClr val="000000"/>
                </a:solidFill>
              </a:rPr>
              <a:t>daily new cases for most of last week. </a:t>
            </a:r>
          </a:p>
          <a:p>
            <a:pPr>
              <a:lnSpc>
                <a:spcPct val="130000"/>
              </a:lnSpc>
            </a:pPr>
            <a:r>
              <a:rPr lang="en-US" sz="1400" b="1" dirty="0">
                <a:solidFill>
                  <a:srgbClr val="000000"/>
                </a:solidFill>
              </a:rPr>
              <a:t>China</a:t>
            </a:r>
            <a:r>
              <a:rPr lang="en-US" sz="1400" dirty="0">
                <a:solidFill>
                  <a:srgbClr val="000000"/>
                </a:solidFill>
              </a:rPr>
              <a:t> said that the </a:t>
            </a:r>
            <a:r>
              <a:rPr lang="en-US" sz="1400" b="1" dirty="0">
                <a:solidFill>
                  <a:srgbClr val="000000"/>
                </a:solidFill>
              </a:rPr>
              <a:t>Indian</a:t>
            </a:r>
            <a:r>
              <a:rPr lang="en-US" sz="1400" dirty="0">
                <a:solidFill>
                  <a:srgbClr val="000000"/>
                </a:solidFill>
              </a:rPr>
              <a:t> government’s decision to keep a ban on </a:t>
            </a:r>
            <a:br>
              <a:rPr lang="en-US" sz="1400" dirty="0">
                <a:solidFill>
                  <a:srgbClr val="000000"/>
                </a:solidFill>
              </a:rPr>
            </a:br>
            <a:r>
              <a:rPr lang="en-US" sz="1400" dirty="0">
                <a:solidFill>
                  <a:srgbClr val="000000"/>
                </a:solidFill>
              </a:rPr>
              <a:t>59 Chinese apps was a violation of the World Trade Organization’s fair </a:t>
            </a:r>
            <a:br>
              <a:rPr lang="en-US" sz="1400" dirty="0">
                <a:solidFill>
                  <a:srgbClr val="000000"/>
                </a:solidFill>
              </a:rPr>
            </a:br>
            <a:r>
              <a:rPr lang="en-US" sz="1400" dirty="0">
                <a:solidFill>
                  <a:srgbClr val="000000"/>
                </a:solidFill>
              </a:rPr>
              <a:t>rules of business and would hurt Chinese firms. </a:t>
            </a:r>
          </a:p>
          <a:p>
            <a:pPr>
              <a:lnSpc>
                <a:spcPct val="130000"/>
              </a:lnSpc>
            </a:pPr>
            <a:r>
              <a:rPr lang="en-US" sz="1400" dirty="0">
                <a:solidFill>
                  <a:srgbClr val="000000"/>
                </a:solidFill>
              </a:rPr>
              <a:t>Fund managers and bankers leaving </a:t>
            </a:r>
            <a:r>
              <a:rPr lang="en-US" sz="1400" b="1" dirty="0">
                <a:solidFill>
                  <a:srgbClr val="000000"/>
                </a:solidFill>
              </a:rPr>
              <a:t>Hong Kong </a:t>
            </a:r>
            <a:r>
              <a:rPr lang="en-US" sz="1400" dirty="0">
                <a:solidFill>
                  <a:srgbClr val="000000"/>
                </a:solidFill>
              </a:rPr>
              <a:t>for alternative financial </a:t>
            </a:r>
            <a:br>
              <a:rPr lang="en-US" sz="1400" dirty="0">
                <a:solidFill>
                  <a:srgbClr val="000000"/>
                </a:solidFill>
              </a:rPr>
            </a:br>
            <a:r>
              <a:rPr lang="en-US" sz="1400" dirty="0">
                <a:solidFill>
                  <a:srgbClr val="000000"/>
                </a:solidFill>
              </a:rPr>
              <a:t>centers have been asked to explain their decision to a range of government </a:t>
            </a:r>
            <a:br>
              <a:rPr lang="en-US" sz="1400" dirty="0">
                <a:solidFill>
                  <a:srgbClr val="000000"/>
                </a:solidFill>
              </a:rPr>
            </a:br>
            <a:r>
              <a:rPr lang="en-US" sz="1400" dirty="0">
                <a:solidFill>
                  <a:srgbClr val="000000"/>
                </a:solidFill>
              </a:rPr>
              <a:t>agencies amid concerns that Beijing’s national security law could cause departures </a:t>
            </a:r>
            <a:br>
              <a:rPr lang="en-US" sz="1400" dirty="0">
                <a:solidFill>
                  <a:srgbClr val="000000"/>
                </a:solidFill>
              </a:rPr>
            </a:br>
            <a:r>
              <a:rPr lang="en-US" sz="1400" dirty="0">
                <a:solidFill>
                  <a:srgbClr val="000000"/>
                </a:solidFill>
              </a:rPr>
              <a:t>from the Asia finance hub to multiply.</a:t>
            </a:r>
          </a:p>
          <a:p>
            <a:pPr>
              <a:lnSpc>
                <a:spcPct val="130000"/>
              </a:lnSpc>
            </a:pPr>
            <a:r>
              <a:rPr lang="en-US" sz="1400" dirty="0">
                <a:solidFill>
                  <a:srgbClr val="000000"/>
                </a:solidFill>
              </a:rPr>
              <a:t>Protests by </a:t>
            </a:r>
            <a:r>
              <a:rPr lang="en-US" sz="1400" b="1" dirty="0">
                <a:solidFill>
                  <a:srgbClr val="000000"/>
                </a:solidFill>
              </a:rPr>
              <a:t>Indian </a:t>
            </a:r>
            <a:r>
              <a:rPr lang="en-US" sz="1400" dirty="0">
                <a:solidFill>
                  <a:srgbClr val="000000"/>
                </a:solidFill>
              </a:rPr>
              <a:t>farmers, which have now been ongoing for two months, escalated Tuesday with </a:t>
            </a:r>
            <a:br>
              <a:rPr lang="en-US" sz="1400" dirty="0">
                <a:solidFill>
                  <a:srgbClr val="000000"/>
                </a:solidFill>
              </a:rPr>
            </a:br>
            <a:r>
              <a:rPr lang="en-US" sz="1400" dirty="0">
                <a:solidFill>
                  <a:srgbClr val="000000"/>
                </a:solidFill>
              </a:rPr>
              <a:t>protestors clashing with police on India’s annual Republic Day parade, in which one person was killed and </a:t>
            </a:r>
            <a:br>
              <a:rPr lang="en-US" sz="1400" dirty="0">
                <a:solidFill>
                  <a:srgbClr val="000000"/>
                </a:solidFill>
              </a:rPr>
            </a:br>
            <a:r>
              <a:rPr lang="en-US" sz="1400" dirty="0">
                <a:solidFill>
                  <a:srgbClr val="000000"/>
                </a:solidFill>
              </a:rPr>
              <a:t>at least 80 injured.  </a:t>
            </a:r>
          </a:p>
          <a:p>
            <a:pPr>
              <a:lnSpc>
                <a:spcPct val="130000"/>
              </a:lnSpc>
            </a:pPr>
            <a:r>
              <a:rPr lang="en-US" sz="1400" dirty="0">
                <a:solidFill>
                  <a:srgbClr val="000000"/>
                </a:solidFill>
              </a:rPr>
              <a:t>As lunar new year approaches, </a:t>
            </a:r>
            <a:r>
              <a:rPr lang="en-US" sz="1400" b="1" dirty="0">
                <a:solidFill>
                  <a:srgbClr val="000000"/>
                </a:solidFill>
              </a:rPr>
              <a:t>Singapore’s</a:t>
            </a:r>
            <a:r>
              <a:rPr lang="en-US" sz="1400" dirty="0">
                <a:solidFill>
                  <a:srgbClr val="000000"/>
                </a:solidFill>
              </a:rPr>
              <a:t> central bank is calling on the public to give digital cash gifts in an effort to combat COVID-19 and climate change.  A string of key Apple suppliers in </a:t>
            </a:r>
            <a:r>
              <a:rPr lang="en-US" sz="1400" b="1" dirty="0">
                <a:solidFill>
                  <a:srgbClr val="000000"/>
                </a:solidFill>
              </a:rPr>
              <a:t>China </a:t>
            </a:r>
            <a:r>
              <a:rPr lang="en-US" sz="1400" dirty="0">
                <a:solidFill>
                  <a:srgbClr val="000000"/>
                </a:solidFill>
              </a:rPr>
              <a:t>are offering incentives to workers not to go home for the lunar new year, amid fears of possible virus spread.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25" name="Freeform 419">
            <a:extLst>
              <a:ext uri="{FF2B5EF4-FFF2-40B4-BE49-F238E27FC236}">
                <a16:creationId xmlns:a16="http://schemas.microsoft.com/office/drawing/2014/main" id="{682D13FB-7F5E-4044-B3B2-CA63B4DD0459}"/>
              </a:ext>
            </a:extLst>
          </p:cNvPr>
          <p:cNvSpPr/>
          <p:nvPr/>
        </p:nvSpPr>
        <p:spPr>
          <a:xfrm>
            <a:off x="12743194" y="1319460"/>
            <a:ext cx="66071" cy="55061"/>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8" name="Freeform 422">
            <a:extLst>
              <a:ext uri="{FF2B5EF4-FFF2-40B4-BE49-F238E27FC236}">
                <a16:creationId xmlns:a16="http://schemas.microsoft.com/office/drawing/2014/main" id="{3142A366-52D7-EF4E-B507-5171B02952BB}"/>
              </a:ext>
            </a:extLst>
          </p:cNvPr>
          <p:cNvSpPr/>
          <p:nvPr/>
        </p:nvSpPr>
        <p:spPr>
          <a:xfrm>
            <a:off x="12247660" y="2042574"/>
            <a:ext cx="22026" cy="1101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9" name="Freeform 423">
            <a:extLst>
              <a:ext uri="{FF2B5EF4-FFF2-40B4-BE49-F238E27FC236}">
                <a16:creationId xmlns:a16="http://schemas.microsoft.com/office/drawing/2014/main" id="{5BC5B03E-951E-4C42-861F-76E8941322E1}"/>
              </a:ext>
            </a:extLst>
          </p:cNvPr>
          <p:cNvSpPr/>
          <p:nvPr/>
        </p:nvSpPr>
        <p:spPr>
          <a:xfrm>
            <a:off x="12097161" y="2215094"/>
            <a:ext cx="33037" cy="1101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0" name="Freeform 424">
            <a:extLst>
              <a:ext uri="{FF2B5EF4-FFF2-40B4-BE49-F238E27FC236}">
                <a16:creationId xmlns:a16="http://schemas.microsoft.com/office/drawing/2014/main" id="{98146F41-6778-454F-95D8-EEB7F5881E2F}"/>
              </a:ext>
            </a:extLst>
          </p:cNvPr>
          <p:cNvSpPr/>
          <p:nvPr/>
        </p:nvSpPr>
        <p:spPr>
          <a:xfrm>
            <a:off x="11968690" y="2270151"/>
            <a:ext cx="77082" cy="44048"/>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nvGrpSpPr>
          <p:cNvPr id="5" name="Group 4">
            <a:extLst>
              <a:ext uri="{FF2B5EF4-FFF2-40B4-BE49-F238E27FC236}">
                <a16:creationId xmlns:a16="http://schemas.microsoft.com/office/drawing/2014/main" id="{24486C7A-3FF7-874D-962A-9224D37BE9DB}"/>
              </a:ext>
            </a:extLst>
          </p:cNvPr>
          <p:cNvGrpSpPr/>
          <p:nvPr/>
        </p:nvGrpSpPr>
        <p:grpSpPr>
          <a:xfrm>
            <a:off x="6386731" y="67441"/>
            <a:ext cx="5850666" cy="4766879"/>
            <a:chOff x="7171173" y="1635135"/>
            <a:chExt cx="4775493" cy="3890873"/>
          </a:xfrm>
        </p:grpSpPr>
        <p:sp>
          <p:nvSpPr>
            <p:cNvPr id="126" name="Freeform 420">
              <a:extLst>
                <a:ext uri="{FF2B5EF4-FFF2-40B4-BE49-F238E27FC236}">
                  <a16:creationId xmlns:a16="http://schemas.microsoft.com/office/drawing/2014/main" id="{189D1FA1-FAAC-484D-BB1E-41655182958B}"/>
                </a:ext>
              </a:extLst>
            </p:cNvPr>
            <p:cNvSpPr/>
            <p:nvPr/>
          </p:nvSpPr>
          <p:spPr>
            <a:xfrm>
              <a:off x="11311645" y="1635135"/>
              <a:ext cx="55058" cy="2936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1" name="Freeform 425">
              <a:extLst>
                <a:ext uri="{FF2B5EF4-FFF2-40B4-BE49-F238E27FC236}">
                  <a16:creationId xmlns:a16="http://schemas.microsoft.com/office/drawing/2014/main" id="{30C88F6E-C83E-D44A-9C1E-7884E3912A53}"/>
                </a:ext>
              </a:extLst>
            </p:cNvPr>
            <p:cNvSpPr/>
            <p:nvPr/>
          </p:nvSpPr>
          <p:spPr>
            <a:xfrm>
              <a:off x="11884266" y="2314200"/>
              <a:ext cx="62400" cy="4037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2" name="Freeform 426">
              <a:extLst>
                <a:ext uri="{FF2B5EF4-FFF2-40B4-BE49-F238E27FC236}">
                  <a16:creationId xmlns:a16="http://schemas.microsoft.com/office/drawing/2014/main" id="{A97AD2D8-E23F-BD41-83E0-EE0106CAB263}"/>
                </a:ext>
              </a:extLst>
            </p:cNvPr>
            <p:cNvSpPr/>
            <p:nvPr/>
          </p:nvSpPr>
          <p:spPr>
            <a:xfrm>
              <a:off x="11829207" y="2347236"/>
              <a:ext cx="55058" cy="5139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3" name="Freeform 427">
              <a:extLst>
                <a:ext uri="{FF2B5EF4-FFF2-40B4-BE49-F238E27FC236}">
                  <a16:creationId xmlns:a16="http://schemas.microsoft.com/office/drawing/2014/main" id="{E3ABDDA6-3259-9B47-9363-144FC07EC6A3}"/>
                </a:ext>
              </a:extLst>
            </p:cNvPr>
            <p:cNvSpPr/>
            <p:nvPr/>
          </p:nvSpPr>
          <p:spPr>
            <a:xfrm>
              <a:off x="11818192" y="2420647"/>
              <a:ext cx="11010" cy="1101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4" name="Freeform 428">
              <a:extLst>
                <a:ext uri="{FF2B5EF4-FFF2-40B4-BE49-F238E27FC236}">
                  <a16:creationId xmlns:a16="http://schemas.microsoft.com/office/drawing/2014/main" id="{D5B918D7-2990-EE46-88B6-4BD57777B834}"/>
                </a:ext>
              </a:extLst>
            </p:cNvPr>
            <p:cNvSpPr/>
            <p:nvPr/>
          </p:nvSpPr>
          <p:spPr>
            <a:xfrm>
              <a:off x="11763134" y="2376600"/>
              <a:ext cx="55058" cy="44048"/>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5" name="Freeform 429">
              <a:extLst>
                <a:ext uri="{FF2B5EF4-FFF2-40B4-BE49-F238E27FC236}">
                  <a16:creationId xmlns:a16="http://schemas.microsoft.com/office/drawing/2014/main" id="{E12B2CE8-A5F0-4640-AF50-EBBD679218F7}"/>
                </a:ext>
              </a:extLst>
            </p:cNvPr>
            <p:cNvSpPr/>
            <p:nvPr/>
          </p:nvSpPr>
          <p:spPr>
            <a:xfrm>
              <a:off x="11366704" y="2776698"/>
              <a:ext cx="22026" cy="33037"/>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9" name="Freeform 430">
              <a:extLst>
                <a:ext uri="{FF2B5EF4-FFF2-40B4-BE49-F238E27FC236}">
                  <a16:creationId xmlns:a16="http://schemas.microsoft.com/office/drawing/2014/main" id="{CDA6A5A8-37A9-3F46-B356-FF42B2AFF733}"/>
                </a:ext>
              </a:extLst>
            </p:cNvPr>
            <p:cNvSpPr/>
            <p:nvPr/>
          </p:nvSpPr>
          <p:spPr>
            <a:xfrm>
              <a:off x="11443787" y="2314200"/>
              <a:ext cx="330354" cy="27896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0" name="Freeform 431">
              <a:extLst>
                <a:ext uri="{FF2B5EF4-FFF2-40B4-BE49-F238E27FC236}">
                  <a16:creationId xmlns:a16="http://schemas.microsoft.com/office/drawing/2014/main" id="{6D8CA876-A99E-D445-B3D2-C5D4FB763535}"/>
                </a:ext>
              </a:extLst>
            </p:cNvPr>
            <p:cNvSpPr/>
            <p:nvPr/>
          </p:nvSpPr>
          <p:spPr>
            <a:xfrm>
              <a:off x="10970279" y="2571145"/>
              <a:ext cx="601982" cy="506546"/>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7" name="Freeform 432">
              <a:extLst>
                <a:ext uri="{FF2B5EF4-FFF2-40B4-BE49-F238E27FC236}">
                  <a16:creationId xmlns:a16="http://schemas.microsoft.com/office/drawing/2014/main" id="{A232A32D-3EB4-454E-BA9F-3E56D103D4C3}"/>
                </a:ext>
              </a:extLst>
            </p:cNvPr>
            <p:cNvSpPr/>
            <p:nvPr/>
          </p:nvSpPr>
          <p:spPr>
            <a:xfrm>
              <a:off x="11172161" y="3015290"/>
              <a:ext cx="22026" cy="2936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8" name="Freeform 433">
              <a:extLst>
                <a:ext uri="{FF2B5EF4-FFF2-40B4-BE49-F238E27FC236}">
                  <a16:creationId xmlns:a16="http://schemas.microsoft.com/office/drawing/2014/main" id="{5BEDBCDF-12E8-434A-9328-A3053D4A553B}"/>
                </a:ext>
              </a:extLst>
            </p:cNvPr>
            <p:cNvSpPr/>
            <p:nvPr/>
          </p:nvSpPr>
          <p:spPr>
            <a:xfrm>
              <a:off x="11043686" y="3015290"/>
              <a:ext cx="139481" cy="106448"/>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9" name="Freeform 434">
              <a:extLst>
                <a:ext uri="{FF2B5EF4-FFF2-40B4-BE49-F238E27FC236}">
                  <a16:creationId xmlns:a16="http://schemas.microsoft.com/office/drawing/2014/main" id="{2E97E06B-FB21-944D-83EE-7D492FFCB0E0}"/>
                </a:ext>
              </a:extLst>
            </p:cNvPr>
            <p:cNvSpPr/>
            <p:nvPr/>
          </p:nvSpPr>
          <p:spPr>
            <a:xfrm>
              <a:off x="10904205" y="3055667"/>
              <a:ext cx="117455" cy="172519"/>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0" name="Freeform 435">
              <a:extLst>
                <a:ext uri="{FF2B5EF4-FFF2-40B4-BE49-F238E27FC236}">
                  <a16:creationId xmlns:a16="http://schemas.microsoft.com/office/drawing/2014/main" id="{AB8820F1-96E1-684C-9173-20470AA41F6A}"/>
                </a:ext>
              </a:extLst>
            </p:cNvPr>
            <p:cNvSpPr/>
            <p:nvPr/>
          </p:nvSpPr>
          <p:spPr>
            <a:xfrm>
              <a:off x="10786749" y="3477792"/>
              <a:ext cx="40377" cy="33037"/>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1" name="Freeform 436">
              <a:extLst>
                <a:ext uri="{FF2B5EF4-FFF2-40B4-BE49-F238E27FC236}">
                  <a16:creationId xmlns:a16="http://schemas.microsoft.com/office/drawing/2014/main" id="{7B6E2550-7EE4-1F4D-BE29-A2E1FA11711F}"/>
                </a:ext>
              </a:extLst>
            </p:cNvPr>
            <p:cNvSpPr/>
            <p:nvPr/>
          </p:nvSpPr>
          <p:spPr>
            <a:xfrm>
              <a:off x="10882180" y="3371342"/>
              <a:ext cx="22026" cy="1835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2" name="Freeform 437">
              <a:extLst>
                <a:ext uri="{FF2B5EF4-FFF2-40B4-BE49-F238E27FC236}">
                  <a16:creationId xmlns:a16="http://schemas.microsoft.com/office/drawing/2014/main" id="{3F7E7827-0BD8-5A48-98D1-1F9E7DBACCCE}"/>
                </a:ext>
              </a:extLst>
            </p:cNvPr>
            <p:cNvSpPr/>
            <p:nvPr/>
          </p:nvSpPr>
          <p:spPr>
            <a:xfrm>
              <a:off x="10592201" y="3595251"/>
              <a:ext cx="22026" cy="1101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3" name="Freeform 438">
              <a:extLst>
                <a:ext uri="{FF2B5EF4-FFF2-40B4-BE49-F238E27FC236}">
                  <a16:creationId xmlns:a16="http://schemas.microsoft.com/office/drawing/2014/main" id="{43A872A5-1780-A54C-9952-CA5FB3EB1A23}"/>
                </a:ext>
              </a:extLst>
            </p:cNvPr>
            <p:cNvSpPr/>
            <p:nvPr/>
          </p:nvSpPr>
          <p:spPr>
            <a:xfrm>
              <a:off x="10386648" y="3554872"/>
              <a:ext cx="128471" cy="17986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4" name="Freeform 439">
              <a:extLst>
                <a:ext uri="{FF2B5EF4-FFF2-40B4-BE49-F238E27FC236}">
                  <a16:creationId xmlns:a16="http://schemas.microsoft.com/office/drawing/2014/main" id="{A3D7B9EE-8E08-EB43-9158-1B16C008C9D6}"/>
                </a:ext>
              </a:extLst>
            </p:cNvPr>
            <p:cNvSpPr/>
            <p:nvPr/>
          </p:nvSpPr>
          <p:spPr>
            <a:xfrm>
              <a:off x="9751630" y="3855865"/>
              <a:ext cx="150495" cy="106448"/>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5" name="Freeform 440">
              <a:extLst>
                <a:ext uri="{FF2B5EF4-FFF2-40B4-BE49-F238E27FC236}">
                  <a16:creationId xmlns:a16="http://schemas.microsoft.com/office/drawing/2014/main" id="{5BA7675A-EDC7-E34F-AF59-64B9ACD61EC9}"/>
                </a:ext>
              </a:extLst>
            </p:cNvPr>
            <p:cNvSpPr/>
            <p:nvPr/>
          </p:nvSpPr>
          <p:spPr>
            <a:xfrm>
              <a:off x="10364624" y="3929281"/>
              <a:ext cx="216564" cy="304662"/>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6" name="Freeform 441">
              <a:extLst>
                <a:ext uri="{FF2B5EF4-FFF2-40B4-BE49-F238E27FC236}">
                  <a16:creationId xmlns:a16="http://schemas.microsoft.com/office/drawing/2014/main" id="{0E02A720-2304-DD43-865A-9043EE118636}"/>
                </a:ext>
              </a:extLst>
            </p:cNvPr>
            <p:cNvSpPr/>
            <p:nvPr/>
          </p:nvSpPr>
          <p:spPr>
            <a:xfrm>
              <a:off x="10548157" y="4189895"/>
              <a:ext cx="66071" cy="8442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7" name="Freeform 442">
              <a:extLst>
                <a:ext uri="{FF2B5EF4-FFF2-40B4-BE49-F238E27FC236}">
                  <a16:creationId xmlns:a16="http://schemas.microsoft.com/office/drawing/2014/main" id="{018D3999-71B2-8844-A89D-3CF323287DB5}"/>
                </a:ext>
              </a:extLst>
            </p:cNvPr>
            <p:cNvSpPr/>
            <p:nvPr/>
          </p:nvSpPr>
          <p:spPr>
            <a:xfrm>
              <a:off x="10592201" y="4263306"/>
              <a:ext cx="106445" cy="14315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8" name="Freeform 443">
              <a:extLst>
                <a:ext uri="{FF2B5EF4-FFF2-40B4-BE49-F238E27FC236}">
                  <a16:creationId xmlns:a16="http://schemas.microsoft.com/office/drawing/2014/main" id="{5C389472-95DC-DE4B-B6A9-773F561D256D}"/>
                </a:ext>
              </a:extLst>
            </p:cNvPr>
            <p:cNvSpPr/>
            <p:nvPr/>
          </p:nvSpPr>
          <p:spPr>
            <a:xfrm>
              <a:off x="10397658" y="4200906"/>
              <a:ext cx="66071" cy="8442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9" name="Freeform 444">
              <a:extLst>
                <a:ext uri="{FF2B5EF4-FFF2-40B4-BE49-F238E27FC236}">
                  <a16:creationId xmlns:a16="http://schemas.microsoft.com/office/drawing/2014/main" id="{E2C2D069-3F4C-D240-BF00-7886A63E4722}"/>
                </a:ext>
              </a:extLst>
            </p:cNvPr>
            <p:cNvSpPr/>
            <p:nvPr/>
          </p:nvSpPr>
          <p:spPr>
            <a:xfrm>
              <a:off x="10474743" y="4285326"/>
              <a:ext cx="95434" cy="110119"/>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0" name="Freeform 445">
              <a:extLst>
                <a:ext uri="{FF2B5EF4-FFF2-40B4-BE49-F238E27FC236}">
                  <a16:creationId xmlns:a16="http://schemas.microsoft.com/office/drawing/2014/main" id="{46A5110C-FE97-8F43-9DB4-E5C33020B0DA}"/>
                </a:ext>
              </a:extLst>
            </p:cNvPr>
            <p:cNvSpPr/>
            <p:nvPr/>
          </p:nvSpPr>
          <p:spPr>
            <a:xfrm>
              <a:off x="10496767" y="4351401"/>
              <a:ext cx="73414" cy="11745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1" name="Freeform 446">
              <a:extLst>
                <a:ext uri="{FF2B5EF4-FFF2-40B4-BE49-F238E27FC236}">
                  <a16:creationId xmlns:a16="http://schemas.microsoft.com/office/drawing/2014/main" id="{A325DD98-FB2B-F24C-81E3-621CC63129D8}"/>
                </a:ext>
              </a:extLst>
            </p:cNvPr>
            <p:cNvSpPr/>
            <p:nvPr/>
          </p:nvSpPr>
          <p:spPr>
            <a:xfrm>
              <a:off x="10559163" y="4340390"/>
              <a:ext cx="44048" cy="8442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2" name="Freeform 447">
              <a:extLst>
                <a:ext uri="{FF2B5EF4-FFF2-40B4-BE49-F238E27FC236}">
                  <a16:creationId xmlns:a16="http://schemas.microsoft.com/office/drawing/2014/main" id="{41A5F630-E0F8-9943-8330-080A77D86F44}"/>
                </a:ext>
              </a:extLst>
            </p:cNvPr>
            <p:cNvSpPr/>
            <p:nvPr/>
          </p:nvSpPr>
          <p:spPr>
            <a:xfrm>
              <a:off x="10581191" y="4395448"/>
              <a:ext cx="66071" cy="4037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3" name="Freeform 448">
              <a:extLst>
                <a:ext uri="{FF2B5EF4-FFF2-40B4-BE49-F238E27FC236}">
                  <a16:creationId xmlns:a16="http://schemas.microsoft.com/office/drawing/2014/main" id="{E089742C-1C8D-B149-BECD-D9405DE66133}"/>
                </a:ext>
              </a:extLst>
            </p:cNvPr>
            <p:cNvSpPr/>
            <p:nvPr/>
          </p:nvSpPr>
          <p:spPr>
            <a:xfrm>
              <a:off x="10581191" y="4424814"/>
              <a:ext cx="150495" cy="227580"/>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4" name="Freeform 449">
              <a:extLst>
                <a:ext uri="{FF2B5EF4-FFF2-40B4-BE49-F238E27FC236}">
                  <a16:creationId xmlns:a16="http://schemas.microsoft.com/office/drawing/2014/main" id="{AEE21C5D-EE80-A142-BBC2-04853EA21D04}"/>
                </a:ext>
              </a:extLst>
            </p:cNvPr>
            <p:cNvSpPr/>
            <p:nvPr/>
          </p:nvSpPr>
          <p:spPr>
            <a:xfrm>
              <a:off x="10485754" y="4468862"/>
              <a:ext cx="128471" cy="110119"/>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5" name="Freeform 450">
              <a:extLst>
                <a:ext uri="{FF2B5EF4-FFF2-40B4-BE49-F238E27FC236}">
                  <a16:creationId xmlns:a16="http://schemas.microsoft.com/office/drawing/2014/main" id="{F32BCFF7-D87D-7543-9C2E-E9A63A4DC059}"/>
                </a:ext>
              </a:extLst>
            </p:cNvPr>
            <p:cNvSpPr/>
            <p:nvPr/>
          </p:nvSpPr>
          <p:spPr>
            <a:xfrm>
              <a:off x="10225140" y="4362414"/>
              <a:ext cx="128471" cy="12847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6" name="Freeform 451">
              <a:extLst>
                <a:ext uri="{FF2B5EF4-FFF2-40B4-BE49-F238E27FC236}">
                  <a16:creationId xmlns:a16="http://schemas.microsoft.com/office/drawing/2014/main" id="{37445816-A98B-2244-9431-A041B3A22192}"/>
                </a:ext>
              </a:extLst>
            </p:cNvPr>
            <p:cNvSpPr/>
            <p:nvPr/>
          </p:nvSpPr>
          <p:spPr>
            <a:xfrm>
              <a:off x="10603214" y="4200906"/>
              <a:ext cx="22026" cy="11010"/>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7" name="Freeform 452">
              <a:extLst>
                <a:ext uri="{FF2B5EF4-FFF2-40B4-BE49-F238E27FC236}">
                  <a16:creationId xmlns:a16="http://schemas.microsoft.com/office/drawing/2014/main" id="{B451EC9C-7AC3-114C-A5C3-8BA15302F509}"/>
                </a:ext>
              </a:extLst>
            </p:cNvPr>
            <p:cNvSpPr/>
            <p:nvPr/>
          </p:nvSpPr>
          <p:spPr>
            <a:xfrm>
              <a:off x="9043194" y="4641381"/>
              <a:ext cx="601983" cy="627678"/>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8" name="Freeform 453">
              <a:extLst>
                <a:ext uri="{FF2B5EF4-FFF2-40B4-BE49-F238E27FC236}">
                  <a16:creationId xmlns:a16="http://schemas.microsoft.com/office/drawing/2014/main" id="{D5D36012-2FEC-A246-8273-9E7FBCAA217E}"/>
                </a:ext>
              </a:extLst>
            </p:cNvPr>
            <p:cNvSpPr/>
            <p:nvPr/>
          </p:nvSpPr>
          <p:spPr>
            <a:xfrm>
              <a:off x="9149642" y="4868963"/>
              <a:ext cx="55058"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9" name="Freeform 454">
              <a:extLst>
                <a:ext uri="{FF2B5EF4-FFF2-40B4-BE49-F238E27FC236}">
                  <a16:creationId xmlns:a16="http://schemas.microsoft.com/office/drawing/2014/main" id="{6A550E14-19BE-6D4B-8A0B-A0728059F26B}"/>
                </a:ext>
              </a:extLst>
            </p:cNvPr>
            <p:cNvSpPr/>
            <p:nvPr/>
          </p:nvSpPr>
          <p:spPr>
            <a:xfrm>
              <a:off x="9226727" y="4997435"/>
              <a:ext cx="51390"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0" name="Freeform 455">
              <a:extLst>
                <a:ext uri="{FF2B5EF4-FFF2-40B4-BE49-F238E27FC236}">
                  <a16:creationId xmlns:a16="http://schemas.microsoft.com/office/drawing/2014/main" id="{7DB66D81-0CA6-7649-A39C-8C4F25AD4218}"/>
                </a:ext>
              </a:extLst>
            </p:cNvPr>
            <p:cNvSpPr/>
            <p:nvPr/>
          </p:nvSpPr>
          <p:spPr>
            <a:xfrm>
              <a:off x="9590120" y="5030465"/>
              <a:ext cx="77082" cy="77082"/>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1" name="Freeform 456">
              <a:extLst>
                <a:ext uri="{FF2B5EF4-FFF2-40B4-BE49-F238E27FC236}">
                  <a16:creationId xmlns:a16="http://schemas.microsoft.com/office/drawing/2014/main" id="{8184DBB6-0919-8641-A387-AFACD2788C6A}"/>
                </a:ext>
              </a:extLst>
            </p:cNvPr>
            <p:cNvSpPr/>
            <p:nvPr/>
          </p:nvSpPr>
          <p:spPr>
            <a:xfrm>
              <a:off x="9711252" y="5085530"/>
              <a:ext cx="40377" cy="4037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2" name="Freeform 457">
              <a:extLst>
                <a:ext uri="{FF2B5EF4-FFF2-40B4-BE49-F238E27FC236}">
                  <a16:creationId xmlns:a16="http://schemas.microsoft.com/office/drawing/2014/main" id="{A2119166-4776-7A4A-A07D-908EEBC7813D}"/>
                </a:ext>
              </a:extLst>
            </p:cNvPr>
            <p:cNvSpPr/>
            <p:nvPr/>
          </p:nvSpPr>
          <p:spPr>
            <a:xfrm>
              <a:off x="9601132" y="5269062"/>
              <a:ext cx="495536" cy="161508"/>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3" name="Freeform 458">
              <a:extLst>
                <a:ext uri="{FF2B5EF4-FFF2-40B4-BE49-F238E27FC236}">
                  <a16:creationId xmlns:a16="http://schemas.microsoft.com/office/drawing/2014/main" id="{EBBD3B1D-5613-424E-9F33-FD4E8317C6FA}"/>
                </a:ext>
              </a:extLst>
            </p:cNvPr>
            <p:cNvSpPr/>
            <p:nvPr/>
          </p:nvSpPr>
          <p:spPr>
            <a:xfrm>
              <a:off x="9968194" y="5309435"/>
              <a:ext cx="84420" cy="33037"/>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4" name="Freeform 459">
              <a:extLst>
                <a:ext uri="{FF2B5EF4-FFF2-40B4-BE49-F238E27FC236}">
                  <a16:creationId xmlns:a16="http://schemas.microsoft.com/office/drawing/2014/main" id="{8E6C326E-307F-6747-A8A0-92FEF2AD1F5B}"/>
                </a:ext>
              </a:extLst>
            </p:cNvPr>
            <p:cNvSpPr/>
            <p:nvPr/>
          </p:nvSpPr>
          <p:spPr>
            <a:xfrm>
              <a:off x="10085655" y="5386517"/>
              <a:ext cx="66071" cy="44048"/>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5" name="Freeform 460">
              <a:extLst>
                <a:ext uri="{FF2B5EF4-FFF2-40B4-BE49-F238E27FC236}">
                  <a16:creationId xmlns:a16="http://schemas.microsoft.com/office/drawing/2014/main" id="{829D1DEB-291D-C141-8128-9001F5620682}"/>
                </a:ext>
              </a:extLst>
            </p:cNvPr>
            <p:cNvSpPr/>
            <p:nvPr/>
          </p:nvSpPr>
          <p:spPr>
            <a:xfrm>
              <a:off x="10151729" y="5397530"/>
              <a:ext cx="51390" cy="33037"/>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6" name="Freeform 461">
              <a:extLst>
                <a:ext uri="{FF2B5EF4-FFF2-40B4-BE49-F238E27FC236}">
                  <a16:creationId xmlns:a16="http://schemas.microsoft.com/office/drawing/2014/main" id="{2052A4EF-AC38-0942-AC32-3923E7593F62}"/>
                </a:ext>
              </a:extLst>
            </p:cNvPr>
            <p:cNvSpPr/>
            <p:nvPr/>
          </p:nvSpPr>
          <p:spPr>
            <a:xfrm>
              <a:off x="10192105" y="5397530"/>
              <a:ext cx="77082" cy="44048"/>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7" name="Freeform 462">
              <a:extLst>
                <a:ext uri="{FF2B5EF4-FFF2-40B4-BE49-F238E27FC236}">
                  <a16:creationId xmlns:a16="http://schemas.microsoft.com/office/drawing/2014/main" id="{58FEEBE0-C1DE-314C-9082-EDC58D5DB507}"/>
                </a:ext>
              </a:extLst>
            </p:cNvPr>
            <p:cNvSpPr/>
            <p:nvPr/>
          </p:nvSpPr>
          <p:spPr>
            <a:xfrm>
              <a:off x="10247161" y="5386517"/>
              <a:ext cx="88094" cy="55061"/>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8" name="Freeform 463">
              <a:extLst>
                <a:ext uri="{FF2B5EF4-FFF2-40B4-BE49-F238E27FC236}">
                  <a16:creationId xmlns:a16="http://schemas.microsoft.com/office/drawing/2014/main" id="{4D8B13D2-8506-B942-811E-4D5E5CD3FE9D}"/>
                </a:ext>
              </a:extLst>
            </p:cNvPr>
            <p:cNvSpPr/>
            <p:nvPr/>
          </p:nvSpPr>
          <p:spPr>
            <a:xfrm>
              <a:off x="10364624" y="5397530"/>
              <a:ext cx="132145" cy="44048"/>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9" name="Freeform 464">
              <a:extLst>
                <a:ext uri="{FF2B5EF4-FFF2-40B4-BE49-F238E27FC236}">
                  <a16:creationId xmlns:a16="http://schemas.microsoft.com/office/drawing/2014/main" id="{D5EDD0E2-99CD-2549-9C8E-ABFAB5A68DC5}"/>
                </a:ext>
              </a:extLst>
            </p:cNvPr>
            <p:cNvSpPr/>
            <p:nvPr/>
          </p:nvSpPr>
          <p:spPr>
            <a:xfrm>
              <a:off x="10324245" y="5459930"/>
              <a:ext cx="117455" cy="6606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0" name="Freeform 465">
              <a:extLst>
                <a:ext uri="{FF2B5EF4-FFF2-40B4-BE49-F238E27FC236}">
                  <a16:creationId xmlns:a16="http://schemas.microsoft.com/office/drawing/2014/main" id="{1BBF7FDC-2E1A-7043-8550-F5E18C133DB5}"/>
                </a:ext>
              </a:extLst>
            </p:cNvPr>
            <p:cNvSpPr/>
            <p:nvPr/>
          </p:nvSpPr>
          <p:spPr>
            <a:xfrm>
              <a:off x="10698649" y="5114893"/>
              <a:ext cx="66071" cy="44048"/>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1" name="Freeform 466">
              <a:extLst>
                <a:ext uri="{FF2B5EF4-FFF2-40B4-BE49-F238E27FC236}">
                  <a16:creationId xmlns:a16="http://schemas.microsoft.com/office/drawing/2014/main" id="{309CFFB6-281E-D346-81F5-DE61548DDDCB}"/>
                </a:ext>
              </a:extLst>
            </p:cNvPr>
            <p:cNvSpPr/>
            <p:nvPr/>
          </p:nvSpPr>
          <p:spPr>
            <a:xfrm>
              <a:off x="10808770" y="5107553"/>
              <a:ext cx="161508" cy="5139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2" name="Freeform 467">
              <a:extLst>
                <a:ext uri="{FF2B5EF4-FFF2-40B4-BE49-F238E27FC236}">
                  <a16:creationId xmlns:a16="http://schemas.microsoft.com/office/drawing/2014/main" id="{4C0CBA0B-C029-C442-BEA4-0A0BF976FC1F}"/>
                </a:ext>
              </a:extLst>
            </p:cNvPr>
            <p:cNvSpPr/>
            <p:nvPr/>
          </p:nvSpPr>
          <p:spPr>
            <a:xfrm>
              <a:off x="10313232" y="4857946"/>
              <a:ext cx="345041" cy="389086"/>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3" name="Freeform 468">
              <a:extLst>
                <a:ext uri="{FF2B5EF4-FFF2-40B4-BE49-F238E27FC236}">
                  <a16:creationId xmlns:a16="http://schemas.microsoft.com/office/drawing/2014/main" id="{AF7C9E44-C9F0-BA4A-81A3-878615C77E45}"/>
                </a:ext>
              </a:extLst>
            </p:cNvPr>
            <p:cNvSpPr/>
            <p:nvPr/>
          </p:nvSpPr>
          <p:spPr>
            <a:xfrm>
              <a:off x="10775734" y="4835923"/>
              <a:ext cx="84420" cy="161508"/>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4" name="Freeform 469">
              <a:extLst>
                <a:ext uri="{FF2B5EF4-FFF2-40B4-BE49-F238E27FC236}">
                  <a16:creationId xmlns:a16="http://schemas.microsoft.com/office/drawing/2014/main" id="{1B4AA568-786D-1A48-AD18-0AEC32D7AABE}"/>
                </a:ext>
              </a:extLst>
            </p:cNvPr>
            <p:cNvSpPr/>
            <p:nvPr/>
          </p:nvSpPr>
          <p:spPr>
            <a:xfrm>
              <a:off x="10819785" y="4813902"/>
              <a:ext cx="29365" cy="22026"/>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5" name="Freeform 470">
              <a:extLst>
                <a:ext uri="{FF2B5EF4-FFF2-40B4-BE49-F238E27FC236}">
                  <a16:creationId xmlns:a16="http://schemas.microsoft.com/office/drawing/2014/main" id="{62D7B7F5-FC0C-5340-B356-3E608E5089AF}"/>
                </a:ext>
              </a:extLst>
            </p:cNvPr>
            <p:cNvSpPr/>
            <p:nvPr/>
          </p:nvSpPr>
          <p:spPr>
            <a:xfrm>
              <a:off x="10937243" y="4953384"/>
              <a:ext cx="51390" cy="22026"/>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6" name="Freeform 471">
              <a:extLst>
                <a:ext uri="{FF2B5EF4-FFF2-40B4-BE49-F238E27FC236}">
                  <a16:creationId xmlns:a16="http://schemas.microsoft.com/office/drawing/2014/main" id="{6A943B51-115D-8745-B601-210F5931CA1C}"/>
                </a:ext>
              </a:extLst>
            </p:cNvPr>
            <p:cNvSpPr/>
            <p:nvPr/>
          </p:nvSpPr>
          <p:spPr>
            <a:xfrm>
              <a:off x="10948256" y="4964398"/>
              <a:ext cx="201886" cy="12113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7" name="Freeform 485">
              <a:extLst>
                <a:ext uri="{FF2B5EF4-FFF2-40B4-BE49-F238E27FC236}">
                  <a16:creationId xmlns:a16="http://schemas.microsoft.com/office/drawing/2014/main" id="{2952A3DB-A8B7-6E40-BB1D-32AFA34F6AEE}"/>
                </a:ext>
              </a:extLst>
            </p:cNvPr>
            <p:cNvSpPr/>
            <p:nvPr/>
          </p:nvSpPr>
          <p:spPr>
            <a:xfrm>
              <a:off x="8290716" y="4424814"/>
              <a:ext cx="117455" cy="19454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5" name="Freeform 610">
              <a:extLst>
                <a:ext uri="{FF2B5EF4-FFF2-40B4-BE49-F238E27FC236}">
                  <a16:creationId xmlns:a16="http://schemas.microsoft.com/office/drawing/2014/main" id="{26B3ACD5-470A-CD44-9F6E-59BAFDEA8A0D}"/>
                </a:ext>
              </a:extLst>
            </p:cNvPr>
            <p:cNvSpPr/>
            <p:nvPr/>
          </p:nvSpPr>
          <p:spPr>
            <a:xfrm>
              <a:off x="10915214" y="5052486"/>
              <a:ext cx="22026" cy="1101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6" name="Freeform 611">
              <a:extLst>
                <a:ext uri="{FF2B5EF4-FFF2-40B4-BE49-F238E27FC236}">
                  <a16:creationId xmlns:a16="http://schemas.microsoft.com/office/drawing/2014/main" id="{23C3A174-2EF4-7F4C-88AC-909CBB40ABCA}"/>
                </a:ext>
              </a:extLst>
            </p:cNvPr>
            <p:cNvSpPr/>
            <p:nvPr/>
          </p:nvSpPr>
          <p:spPr>
            <a:xfrm>
              <a:off x="10775734" y="5030463"/>
              <a:ext cx="22026" cy="22026"/>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7" name="Freeform 643">
              <a:extLst>
                <a:ext uri="{FF2B5EF4-FFF2-40B4-BE49-F238E27FC236}">
                  <a16:creationId xmlns:a16="http://schemas.microsoft.com/office/drawing/2014/main" id="{24E77257-5C36-0549-A2B0-8A36CD2FE9DD}"/>
                </a:ext>
              </a:extLst>
            </p:cNvPr>
            <p:cNvSpPr/>
            <p:nvPr/>
          </p:nvSpPr>
          <p:spPr>
            <a:xfrm>
              <a:off x="10548157" y="5430564"/>
              <a:ext cx="110119" cy="9544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8" name="Freeform 644">
              <a:extLst>
                <a:ext uri="{FF2B5EF4-FFF2-40B4-BE49-F238E27FC236}">
                  <a16:creationId xmlns:a16="http://schemas.microsoft.com/office/drawing/2014/main" id="{F40AF0F1-E426-A040-9844-26B9FF6F8B3E}"/>
                </a:ext>
              </a:extLst>
            </p:cNvPr>
            <p:cNvSpPr/>
            <p:nvPr/>
          </p:nvSpPr>
          <p:spPr>
            <a:xfrm>
              <a:off x="10636251" y="5408544"/>
              <a:ext cx="139481" cy="5139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1" name="Freeform 694">
              <a:extLst>
                <a:ext uri="{FF2B5EF4-FFF2-40B4-BE49-F238E27FC236}">
                  <a16:creationId xmlns:a16="http://schemas.microsoft.com/office/drawing/2014/main" id="{05BCA6F6-0FE0-AA40-8553-2DB3FD833A81}"/>
                </a:ext>
              </a:extLst>
            </p:cNvPr>
            <p:cNvSpPr/>
            <p:nvPr/>
          </p:nvSpPr>
          <p:spPr>
            <a:xfrm>
              <a:off x="7299644" y="2927196"/>
              <a:ext cx="0" cy="1101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4" name="Freeform 697">
              <a:extLst>
                <a:ext uri="{FF2B5EF4-FFF2-40B4-BE49-F238E27FC236}">
                  <a16:creationId xmlns:a16="http://schemas.microsoft.com/office/drawing/2014/main" id="{A7E454CE-4517-A54F-B58D-D6800D950796}"/>
                </a:ext>
              </a:extLst>
            </p:cNvPr>
            <p:cNvSpPr/>
            <p:nvPr/>
          </p:nvSpPr>
          <p:spPr>
            <a:xfrm>
              <a:off x="7288634"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6" name="Freeform 699">
              <a:extLst>
                <a:ext uri="{FF2B5EF4-FFF2-40B4-BE49-F238E27FC236}">
                  <a16:creationId xmlns:a16="http://schemas.microsoft.com/office/drawing/2014/main" id="{8ED5B544-901F-384D-B461-EEDB9D1BA501}"/>
                </a:ext>
              </a:extLst>
            </p:cNvPr>
            <p:cNvSpPr/>
            <p:nvPr/>
          </p:nvSpPr>
          <p:spPr>
            <a:xfrm>
              <a:off x="7171173" y="2292176"/>
              <a:ext cx="29365" cy="44048"/>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8" name="Freeform 701">
              <a:extLst>
                <a:ext uri="{FF2B5EF4-FFF2-40B4-BE49-F238E27FC236}">
                  <a16:creationId xmlns:a16="http://schemas.microsoft.com/office/drawing/2014/main" id="{7D263A44-2960-3340-B64E-60CFB53071B1}"/>
                </a:ext>
              </a:extLst>
            </p:cNvPr>
            <p:cNvSpPr/>
            <p:nvPr/>
          </p:nvSpPr>
          <p:spPr>
            <a:xfrm>
              <a:off x="7674051" y="2916183"/>
              <a:ext cx="1508630" cy="1607736"/>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9" name="Freeform 702">
              <a:extLst>
                <a:ext uri="{FF2B5EF4-FFF2-40B4-BE49-F238E27FC236}">
                  <a16:creationId xmlns:a16="http://schemas.microsoft.com/office/drawing/2014/main" id="{1238D343-E750-7A47-BAAC-DE3BAE11AD0C}"/>
                </a:ext>
              </a:extLst>
            </p:cNvPr>
            <p:cNvSpPr/>
            <p:nvPr/>
          </p:nvSpPr>
          <p:spPr>
            <a:xfrm>
              <a:off x="8914723" y="3360329"/>
              <a:ext cx="440475" cy="1057143"/>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0" name="Freeform 703">
              <a:extLst>
                <a:ext uri="{FF2B5EF4-FFF2-40B4-BE49-F238E27FC236}">
                  <a16:creationId xmlns:a16="http://schemas.microsoft.com/office/drawing/2014/main" id="{58776120-5890-EB46-8860-F0D3FFC171E4}"/>
                </a:ext>
              </a:extLst>
            </p:cNvPr>
            <p:cNvSpPr/>
            <p:nvPr/>
          </p:nvSpPr>
          <p:spPr>
            <a:xfrm>
              <a:off x="8709166" y="3488797"/>
              <a:ext cx="245936" cy="300993"/>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1" name="Freeform 704">
              <a:extLst>
                <a:ext uri="{FF2B5EF4-FFF2-40B4-BE49-F238E27FC236}">
                  <a16:creationId xmlns:a16="http://schemas.microsoft.com/office/drawing/2014/main" id="{47982D07-893B-1346-AEF7-E8D379482609}"/>
                </a:ext>
              </a:extLst>
            </p:cNvPr>
            <p:cNvSpPr/>
            <p:nvPr/>
          </p:nvSpPr>
          <p:spPr>
            <a:xfrm>
              <a:off x="9171668" y="3822827"/>
              <a:ext cx="451488" cy="82956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2" name="Freeform 705">
              <a:extLst>
                <a:ext uri="{FF2B5EF4-FFF2-40B4-BE49-F238E27FC236}">
                  <a16:creationId xmlns:a16="http://schemas.microsoft.com/office/drawing/2014/main" id="{97B053F0-7E7A-444D-A778-847884E2CFD6}"/>
                </a:ext>
              </a:extLst>
            </p:cNvPr>
            <p:cNvSpPr/>
            <p:nvPr/>
          </p:nvSpPr>
          <p:spPr>
            <a:xfrm>
              <a:off x="9417601" y="3650309"/>
              <a:ext cx="411112" cy="840577"/>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3" name="Freeform 706">
              <a:extLst>
                <a:ext uri="{FF2B5EF4-FFF2-40B4-BE49-F238E27FC236}">
                  <a16:creationId xmlns:a16="http://schemas.microsoft.com/office/drawing/2014/main" id="{399DB04E-266E-DB4C-AAD0-9C4498692D09}"/>
                </a:ext>
              </a:extLst>
            </p:cNvPr>
            <p:cNvSpPr/>
            <p:nvPr/>
          </p:nvSpPr>
          <p:spPr>
            <a:xfrm>
              <a:off x="9322164" y="3716383"/>
              <a:ext cx="396427" cy="48452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4" name="Freeform 707">
              <a:extLst>
                <a:ext uri="{FF2B5EF4-FFF2-40B4-BE49-F238E27FC236}">
                  <a16:creationId xmlns:a16="http://schemas.microsoft.com/office/drawing/2014/main" id="{98C5A657-49EE-6B4A-904D-61287B0DA428}"/>
                </a:ext>
              </a:extLst>
            </p:cNvPr>
            <p:cNvSpPr/>
            <p:nvPr/>
          </p:nvSpPr>
          <p:spPr>
            <a:xfrm>
              <a:off x="11021663" y="5030465"/>
              <a:ext cx="484523" cy="411112"/>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5" name="Freeform 709">
              <a:extLst>
                <a:ext uri="{FF2B5EF4-FFF2-40B4-BE49-F238E27FC236}">
                  <a16:creationId xmlns:a16="http://schemas.microsoft.com/office/drawing/2014/main" id="{462D0089-D017-1149-A76E-076DAEAFA354}"/>
                </a:ext>
              </a:extLst>
            </p:cNvPr>
            <p:cNvSpPr/>
            <p:nvPr/>
          </p:nvSpPr>
          <p:spPr>
            <a:xfrm>
              <a:off x="9784662" y="4696441"/>
              <a:ext cx="550596" cy="48452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6" name="Freeform 710">
              <a:extLst>
                <a:ext uri="{FF2B5EF4-FFF2-40B4-BE49-F238E27FC236}">
                  <a16:creationId xmlns:a16="http://schemas.microsoft.com/office/drawing/2014/main" id="{E42F1E3A-F8A8-A042-8E1C-16BB93D75DCC}"/>
                </a:ext>
              </a:extLst>
            </p:cNvPr>
            <p:cNvSpPr/>
            <p:nvPr/>
          </p:nvSpPr>
          <p:spPr>
            <a:xfrm>
              <a:off x="9817696" y="4567966"/>
              <a:ext cx="528573" cy="34504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7" name="Freeform 711">
              <a:extLst>
                <a:ext uri="{FF2B5EF4-FFF2-40B4-BE49-F238E27FC236}">
                  <a16:creationId xmlns:a16="http://schemas.microsoft.com/office/drawing/2014/main" id="{32E8C36F-EA0A-554D-80B2-1583B97D2CBA}"/>
                </a:ext>
              </a:extLst>
            </p:cNvPr>
            <p:cNvSpPr/>
            <p:nvPr/>
          </p:nvSpPr>
          <p:spPr>
            <a:xfrm>
              <a:off x="8742204" y="3371339"/>
              <a:ext cx="183529" cy="106448"/>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8" name="Freeform 712">
              <a:extLst>
                <a:ext uri="{FF2B5EF4-FFF2-40B4-BE49-F238E27FC236}">
                  <a16:creationId xmlns:a16="http://schemas.microsoft.com/office/drawing/2014/main" id="{1F883085-A627-F940-944B-F76330B561A1}"/>
                </a:ext>
              </a:extLst>
            </p:cNvPr>
            <p:cNvSpPr/>
            <p:nvPr/>
          </p:nvSpPr>
          <p:spPr>
            <a:xfrm>
              <a:off x="8320081" y="3250213"/>
              <a:ext cx="400098" cy="24960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9" name="Freeform 713">
              <a:extLst>
                <a:ext uri="{FF2B5EF4-FFF2-40B4-BE49-F238E27FC236}">
                  <a16:creationId xmlns:a16="http://schemas.microsoft.com/office/drawing/2014/main" id="{91202445-DD28-8C4A-AF88-9B42AF5D7B06}"/>
                </a:ext>
              </a:extLst>
            </p:cNvPr>
            <p:cNvSpPr/>
            <p:nvPr/>
          </p:nvSpPr>
          <p:spPr>
            <a:xfrm>
              <a:off x="9428611" y="4156855"/>
              <a:ext cx="300990" cy="24960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0" name="Freeform 714">
              <a:extLst>
                <a:ext uri="{FF2B5EF4-FFF2-40B4-BE49-F238E27FC236}">
                  <a16:creationId xmlns:a16="http://schemas.microsoft.com/office/drawing/2014/main" id="{BF0D5BA7-EED3-244C-8B35-33CB51689BFD}"/>
                </a:ext>
              </a:extLst>
            </p:cNvPr>
            <p:cNvSpPr/>
            <p:nvPr/>
          </p:nvSpPr>
          <p:spPr>
            <a:xfrm>
              <a:off x="9311151" y="4597333"/>
              <a:ext cx="238590" cy="28264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1" name="Freeform 715">
              <a:extLst>
                <a:ext uri="{FF2B5EF4-FFF2-40B4-BE49-F238E27FC236}">
                  <a16:creationId xmlns:a16="http://schemas.microsoft.com/office/drawing/2014/main" id="{D7EF9EFE-6A65-5645-B220-EF7AF1F7EDDE}"/>
                </a:ext>
              </a:extLst>
            </p:cNvPr>
            <p:cNvSpPr/>
            <p:nvPr/>
          </p:nvSpPr>
          <p:spPr>
            <a:xfrm>
              <a:off x="7967701" y="1741582"/>
              <a:ext cx="3226487" cy="2103272"/>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2" name="Freeform 716">
              <a:extLst>
                <a:ext uri="{FF2B5EF4-FFF2-40B4-BE49-F238E27FC236}">
                  <a16:creationId xmlns:a16="http://schemas.microsoft.com/office/drawing/2014/main" id="{85511D23-7BFB-3D4D-9F9C-9A82E3BD2CF0}"/>
                </a:ext>
              </a:extLst>
            </p:cNvPr>
            <p:cNvSpPr/>
            <p:nvPr/>
          </p:nvSpPr>
          <p:spPr>
            <a:xfrm>
              <a:off x="8709166" y="1848029"/>
              <a:ext cx="1688489" cy="73412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4" name="Freeform 721">
              <a:extLst>
                <a:ext uri="{FF2B5EF4-FFF2-40B4-BE49-F238E27FC236}">
                  <a16:creationId xmlns:a16="http://schemas.microsoft.com/office/drawing/2014/main" id="{30FF07F7-A639-F34F-91C9-FB57D3F8CC9C}"/>
                </a:ext>
              </a:extLst>
            </p:cNvPr>
            <p:cNvSpPr/>
            <p:nvPr/>
          </p:nvSpPr>
          <p:spPr>
            <a:xfrm>
              <a:off x="11528214" y="1697537"/>
              <a:ext cx="161508" cy="34504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5" name="Freeform 722">
              <a:extLst>
                <a:ext uri="{FF2B5EF4-FFF2-40B4-BE49-F238E27FC236}">
                  <a16:creationId xmlns:a16="http://schemas.microsoft.com/office/drawing/2014/main" id="{AADF7D50-919A-AC4F-8F12-D0A2E7D1EA35}"/>
                </a:ext>
              </a:extLst>
            </p:cNvPr>
            <p:cNvSpPr/>
            <p:nvPr/>
          </p:nvSpPr>
          <p:spPr>
            <a:xfrm>
              <a:off x="11561246" y="2031561"/>
              <a:ext cx="161508" cy="24960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6" name="Freeform 723">
              <a:extLst>
                <a:ext uri="{FF2B5EF4-FFF2-40B4-BE49-F238E27FC236}">
                  <a16:creationId xmlns:a16="http://schemas.microsoft.com/office/drawing/2014/main" id="{4D35B834-E76E-1844-9C25-5468A540FC8C}"/>
                </a:ext>
              </a:extLst>
            </p:cNvPr>
            <p:cNvSpPr/>
            <p:nvPr/>
          </p:nvSpPr>
          <p:spPr>
            <a:xfrm>
              <a:off x="10709662" y="2765687"/>
              <a:ext cx="227577" cy="271628"/>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7" name="Freeform 724">
              <a:extLst>
                <a:ext uri="{FF2B5EF4-FFF2-40B4-BE49-F238E27FC236}">
                  <a16:creationId xmlns:a16="http://schemas.microsoft.com/office/drawing/2014/main" id="{658A1A5F-63DC-0B4C-8036-B24D348D467A}"/>
                </a:ext>
              </a:extLst>
            </p:cNvPr>
            <p:cNvSpPr/>
            <p:nvPr/>
          </p:nvSpPr>
          <p:spPr>
            <a:xfrm>
              <a:off x="10614227" y="2475707"/>
              <a:ext cx="345041" cy="33402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
        <p:nvSpPr>
          <p:cNvPr id="241" name="Date Placeholder 3">
            <a:extLst>
              <a:ext uri="{FF2B5EF4-FFF2-40B4-BE49-F238E27FC236}">
                <a16:creationId xmlns:a16="http://schemas.microsoft.com/office/drawing/2014/main" id="{D09DB166-1A10-E343-8B81-2B34016782E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82736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3350" cy="591316"/>
          </a:xfrm>
        </p:spPr>
        <p:txBody>
          <a:bodyPr>
            <a:normAutofit fontScale="90000"/>
          </a:bodyPr>
          <a:lstStyle/>
          <a:p>
            <a:r>
              <a:rPr lang="en-US" dirty="0"/>
              <a:t>Europe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11115" y="1492867"/>
            <a:ext cx="10642685" cy="4885113"/>
          </a:xfrm>
        </p:spPr>
        <p:txBody>
          <a:bodyPr>
            <a:noAutofit/>
          </a:bodyPr>
          <a:lstStyle/>
          <a:p>
            <a:pPr>
              <a:lnSpc>
                <a:spcPct val="130000"/>
              </a:lnSpc>
            </a:pPr>
            <a:r>
              <a:rPr lang="en-US" sz="1300" dirty="0">
                <a:latin typeface="Arial" panose="020B0604020202020204" pitchFamily="34" charset="0"/>
                <a:ea typeface="Times New Roman" panose="02020603050405020304" pitchFamily="18" charset="0"/>
              </a:rPr>
              <a:t>The </a:t>
            </a:r>
            <a:r>
              <a:rPr lang="en-US" sz="1300" b="1" dirty="0">
                <a:latin typeface="Arial" panose="020B0604020202020204" pitchFamily="34" charset="0"/>
                <a:ea typeface="Times New Roman" panose="02020603050405020304" pitchFamily="18" charset="0"/>
              </a:rPr>
              <a:t>EU </a:t>
            </a:r>
            <a:r>
              <a:rPr lang="en-US" sz="1300" dirty="0">
                <a:latin typeface="Arial" panose="020B0604020202020204" pitchFamily="34" charset="0"/>
                <a:ea typeface="Times New Roman" panose="02020603050405020304" pitchFamily="18" charset="0"/>
              </a:rPr>
              <a:t>official in charge of post-Brexit oversight warned the </a:t>
            </a:r>
            <a:r>
              <a:rPr lang="en-US" sz="1300" b="1" dirty="0">
                <a:latin typeface="Arial" panose="020B0604020202020204" pitchFamily="34" charset="0"/>
                <a:ea typeface="Times New Roman" panose="02020603050405020304" pitchFamily="18" charset="0"/>
              </a:rPr>
              <a:t>UK</a:t>
            </a:r>
            <a:r>
              <a:rPr lang="en-US" sz="1300" dirty="0">
                <a:latin typeface="Arial" panose="020B0604020202020204" pitchFamily="34" charset="0"/>
                <a:ea typeface="Times New Roman" panose="02020603050405020304" pitchFamily="18" charset="0"/>
              </a:rPr>
              <a:t> that its </a:t>
            </a:r>
            <a:br>
              <a:rPr lang="en-US" sz="1300" dirty="0">
                <a:latin typeface="Arial" panose="020B0604020202020204" pitchFamily="34" charset="0"/>
                <a:ea typeface="Times New Roman" panose="02020603050405020304" pitchFamily="18" charset="0"/>
              </a:rPr>
            </a:br>
            <a:r>
              <a:rPr lang="en-US" sz="1300" dirty="0">
                <a:latin typeface="Arial" panose="020B0604020202020204" pitchFamily="34" charset="0"/>
                <a:ea typeface="Times New Roman" panose="02020603050405020304" pitchFamily="18" charset="0"/>
              </a:rPr>
              <a:t>refusal to grant its ambassador full diplomatic status has raised concerns </a:t>
            </a:r>
            <a:br>
              <a:rPr lang="en-US" sz="1300" dirty="0">
                <a:latin typeface="Arial" panose="020B0604020202020204" pitchFamily="34" charset="0"/>
                <a:ea typeface="Times New Roman" panose="02020603050405020304" pitchFamily="18" charset="0"/>
              </a:rPr>
            </a:br>
            <a:r>
              <a:rPr lang="en-US" sz="1300" dirty="0">
                <a:latin typeface="Arial" panose="020B0604020202020204" pitchFamily="34" charset="0"/>
                <a:ea typeface="Times New Roman" panose="02020603050405020304" pitchFamily="18" charset="0"/>
              </a:rPr>
              <a:t>in the EU.  </a:t>
            </a:r>
          </a:p>
          <a:p>
            <a:pPr>
              <a:lnSpc>
                <a:spcPct val="130000"/>
              </a:lnSpc>
            </a:pPr>
            <a:r>
              <a:rPr lang="en-US" sz="1300" b="1" dirty="0">
                <a:latin typeface="Arial" panose="020B0604020202020204" pitchFamily="34" charset="0"/>
                <a:ea typeface="Times New Roman" panose="02020603050405020304" pitchFamily="18" charset="0"/>
              </a:rPr>
              <a:t>Spain’s </a:t>
            </a:r>
            <a:r>
              <a:rPr lang="en-US" sz="1300" dirty="0">
                <a:latin typeface="Arial" panose="020B0604020202020204" pitchFamily="34" charset="0"/>
                <a:ea typeface="Times New Roman" panose="02020603050405020304" pitchFamily="18" charset="0"/>
              </a:rPr>
              <a:t>high profile health minister quit to run in Catalonia’s regional elections. </a:t>
            </a:r>
          </a:p>
          <a:p>
            <a:pPr>
              <a:lnSpc>
                <a:spcPct val="130000"/>
              </a:lnSpc>
            </a:pPr>
            <a:r>
              <a:rPr lang="en-US" sz="1300" dirty="0">
                <a:latin typeface="Arial" panose="020B0604020202020204" pitchFamily="34" charset="0"/>
                <a:ea typeface="Times New Roman" panose="02020603050405020304" pitchFamily="18" charset="0"/>
              </a:rPr>
              <a:t>At the World Economic Forum, </a:t>
            </a:r>
            <a:r>
              <a:rPr lang="en-US" sz="1300" b="1" dirty="0">
                <a:latin typeface="Arial" panose="020B0604020202020204" pitchFamily="34" charset="0"/>
                <a:ea typeface="Times New Roman" panose="02020603050405020304" pitchFamily="18" charset="0"/>
              </a:rPr>
              <a:t>French</a:t>
            </a:r>
            <a:r>
              <a:rPr lang="en-US" sz="1300" dirty="0">
                <a:latin typeface="Arial" panose="020B0604020202020204" pitchFamily="34" charset="0"/>
                <a:ea typeface="Times New Roman" panose="02020603050405020304" pitchFamily="18" charset="0"/>
              </a:rPr>
              <a:t> President Macron called for </a:t>
            </a:r>
            <a:br>
              <a:rPr lang="en-US" sz="1300" dirty="0">
                <a:latin typeface="Arial" panose="020B0604020202020204" pitchFamily="34" charset="0"/>
                <a:ea typeface="Times New Roman" panose="02020603050405020304" pitchFamily="18" charset="0"/>
              </a:rPr>
            </a:br>
            <a:r>
              <a:rPr lang="en-US" sz="1300" dirty="0">
                <a:latin typeface="Arial" panose="020B0604020202020204" pitchFamily="34" charset="0"/>
                <a:ea typeface="Times New Roman" panose="02020603050405020304" pitchFamily="18" charset="0"/>
              </a:rPr>
              <a:t>a “</a:t>
            </a:r>
            <a:r>
              <a:rPr lang="en-US" sz="1300" b="1" dirty="0">
                <a:latin typeface="Arial" panose="020B0604020202020204" pitchFamily="34" charset="0"/>
                <a:ea typeface="Times New Roman" panose="02020603050405020304" pitchFamily="18" charset="0"/>
              </a:rPr>
              <a:t>new consensus</a:t>
            </a:r>
            <a:r>
              <a:rPr lang="en-US" sz="1300" dirty="0">
                <a:latin typeface="Arial" panose="020B0604020202020204" pitchFamily="34" charset="0"/>
                <a:ea typeface="Times New Roman" panose="02020603050405020304" pitchFamily="18" charset="0"/>
              </a:rPr>
              <a:t>” on economic policy that would not downplay </a:t>
            </a:r>
            <a:br>
              <a:rPr lang="en-US" sz="1300" dirty="0">
                <a:latin typeface="Arial" panose="020B0604020202020204" pitchFamily="34" charset="0"/>
                <a:ea typeface="Times New Roman" panose="02020603050405020304" pitchFamily="18" charset="0"/>
              </a:rPr>
            </a:br>
            <a:r>
              <a:rPr lang="en-US" sz="1300" dirty="0">
                <a:latin typeface="Arial" panose="020B0604020202020204" pitchFamily="34" charset="0"/>
                <a:ea typeface="Times New Roman" panose="02020603050405020304" pitchFamily="18" charset="0"/>
              </a:rPr>
              <a:t>the role of the state and public sector like the “</a:t>
            </a:r>
            <a:r>
              <a:rPr lang="en-US" sz="1300" i="1" dirty="0">
                <a:latin typeface="Arial" panose="020B0604020202020204" pitchFamily="34" charset="0"/>
                <a:ea typeface="Times New Roman" panose="02020603050405020304" pitchFamily="18" charset="0"/>
              </a:rPr>
              <a:t>Washington consensus</a:t>
            </a:r>
            <a:r>
              <a:rPr lang="en-US" sz="1300" dirty="0">
                <a:latin typeface="Arial" panose="020B0604020202020204" pitchFamily="34" charset="0"/>
                <a:ea typeface="Times New Roman" panose="02020603050405020304" pitchFamily="18" charset="0"/>
              </a:rPr>
              <a:t>.” </a:t>
            </a:r>
          </a:p>
          <a:p>
            <a:pPr>
              <a:lnSpc>
                <a:spcPct val="130000"/>
              </a:lnSpc>
            </a:pPr>
            <a:r>
              <a:rPr lang="en-US" sz="1300" b="1" dirty="0">
                <a:latin typeface="Arial" panose="020B0604020202020204" pitchFamily="34" charset="0"/>
                <a:ea typeface="Times New Roman" panose="02020603050405020304" pitchFamily="18" charset="0"/>
              </a:rPr>
              <a:t>France</a:t>
            </a:r>
            <a:r>
              <a:rPr lang="en-US" sz="1300" dirty="0">
                <a:latin typeface="Arial" panose="020B0604020202020204" pitchFamily="34" charset="0"/>
                <a:ea typeface="Times New Roman" panose="02020603050405020304" pitchFamily="18" charset="0"/>
              </a:rPr>
              <a:t> called on the </a:t>
            </a:r>
            <a:r>
              <a:rPr lang="en-US" sz="1300" b="1" dirty="0">
                <a:latin typeface="Arial" panose="020B0604020202020204" pitchFamily="34" charset="0"/>
                <a:ea typeface="Times New Roman" panose="02020603050405020304" pitchFamily="18" charset="0"/>
              </a:rPr>
              <a:t>EU </a:t>
            </a:r>
            <a:r>
              <a:rPr lang="en-US" sz="1300" dirty="0">
                <a:latin typeface="Arial" panose="020B0604020202020204" pitchFamily="34" charset="0"/>
                <a:ea typeface="Times New Roman" panose="02020603050405020304" pitchFamily="18" charset="0"/>
              </a:rPr>
              <a:t>to overcome “</a:t>
            </a:r>
            <a:r>
              <a:rPr lang="en-US" sz="1300" i="1" dirty="0">
                <a:latin typeface="Arial" panose="020B0604020202020204" pitchFamily="34" charset="0"/>
                <a:ea typeface="Times New Roman" panose="02020603050405020304" pitchFamily="18" charset="0"/>
              </a:rPr>
              <a:t>blockages</a:t>
            </a:r>
            <a:r>
              <a:rPr lang="en-US" sz="1300" dirty="0">
                <a:latin typeface="Arial" panose="020B0604020202020204" pitchFamily="34" charset="0"/>
                <a:ea typeface="Times New Roman" panose="02020603050405020304" pitchFamily="18" charset="0"/>
              </a:rPr>
              <a:t>” to ensure faster disbursement of its €750bn recovery fund to member states, citing the need to re-evaluate eurozone fiscal constraints.</a:t>
            </a:r>
          </a:p>
          <a:p>
            <a:pPr>
              <a:lnSpc>
                <a:spcPct val="130000"/>
              </a:lnSpc>
            </a:pPr>
            <a:r>
              <a:rPr lang="en-US" sz="1300" dirty="0">
                <a:latin typeface="Arial" panose="020B0604020202020204" pitchFamily="34" charset="0"/>
                <a:ea typeface="Times New Roman" panose="02020603050405020304" pitchFamily="18" charset="0"/>
              </a:rPr>
              <a:t>The </a:t>
            </a:r>
            <a:r>
              <a:rPr lang="en-US" sz="1300" b="1" dirty="0">
                <a:latin typeface="Arial" panose="020B0604020202020204" pitchFamily="34" charset="0"/>
                <a:ea typeface="Times New Roman" panose="02020603050405020304" pitchFamily="18" charset="0"/>
              </a:rPr>
              <a:t>UK</a:t>
            </a:r>
            <a:r>
              <a:rPr lang="en-US" sz="1300" dirty="0">
                <a:latin typeface="Arial" panose="020B0604020202020204" pitchFamily="34" charset="0"/>
                <a:ea typeface="Times New Roman" panose="02020603050405020304" pitchFamily="18" charset="0"/>
              </a:rPr>
              <a:t> became the first European country to exceed 100,000 confirmed COVID-19 deaths. </a:t>
            </a:r>
            <a:r>
              <a:rPr lang="en-US" sz="1300" b="1" dirty="0">
                <a:latin typeface="Arial" panose="020B0604020202020204" pitchFamily="34" charset="0"/>
                <a:ea typeface="Times New Roman" panose="02020603050405020304" pitchFamily="18" charset="0"/>
              </a:rPr>
              <a:t>Portugal </a:t>
            </a:r>
            <a:r>
              <a:rPr lang="en-US" sz="1300" dirty="0">
                <a:latin typeface="Arial" panose="020B0604020202020204" pitchFamily="34" charset="0"/>
                <a:ea typeface="Times New Roman" panose="02020603050405020304" pitchFamily="18" charset="0"/>
              </a:rPr>
              <a:t>posted a record daily death toll of 291.  The </a:t>
            </a:r>
            <a:r>
              <a:rPr lang="en-US" sz="1300" b="1" dirty="0">
                <a:latin typeface="Arial" panose="020B0604020202020204" pitchFamily="34" charset="0"/>
                <a:ea typeface="Times New Roman" panose="02020603050405020304" pitchFamily="18" charset="0"/>
              </a:rPr>
              <a:t>Dutch</a:t>
            </a:r>
            <a:r>
              <a:rPr lang="en-US" sz="1300" dirty="0">
                <a:latin typeface="Arial" panose="020B0604020202020204" pitchFamily="34" charset="0"/>
                <a:ea typeface="Times New Roman" panose="02020603050405020304" pitchFamily="18" charset="0"/>
              </a:rPr>
              <a:t> government vowed to maintain the COVID-19 curfew despite violent protests. </a:t>
            </a:r>
            <a:r>
              <a:rPr lang="en-US" sz="1300" b="1" dirty="0">
                <a:latin typeface="Arial" panose="020B0604020202020204" pitchFamily="34" charset="0"/>
                <a:ea typeface="Times New Roman" panose="02020603050405020304" pitchFamily="18" charset="0"/>
              </a:rPr>
              <a:t>Ireland</a:t>
            </a:r>
            <a:r>
              <a:rPr lang="en-US" sz="1300" dirty="0">
                <a:latin typeface="Arial" panose="020B0604020202020204" pitchFamily="34" charset="0"/>
                <a:ea typeface="Times New Roman" panose="02020603050405020304" pitchFamily="18" charset="0"/>
              </a:rPr>
              <a:t> extended its third national lockdown to March 5 due to continued “</a:t>
            </a:r>
            <a:r>
              <a:rPr lang="en-US" sz="1300" i="1" dirty="0">
                <a:latin typeface="Arial" panose="020B0604020202020204" pitchFamily="34" charset="0"/>
                <a:ea typeface="Times New Roman" panose="02020603050405020304" pitchFamily="18" charset="0"/>
              </a:rPr>
              <a:t>enormous</a:t>
            </a:r>
            <a:r>
              <a:rPr lang="en-US" sz="1300" dirty="0">
                <a:latin typeface="Arial" panose="020B0604020202020204" pitchFamily="34" charset="0"/>
                <a:ea typeface="Times New Roman" panose="02020603050405020304" pitchFamily="18" charset="0"/>
              </a:rPr>
              <a:t>” pressure on hospitals.  </a:t>
            </a:r>
            <a:r>
              <a:rPr lang="en-US" sz="1300" b="1" dirty="0">
                <a:latin typeface="Arial" panose="020B0604020202020204" pitchFamily="34" charset="0"/>
                <a:ea typeface="Times New Roman" panose="02020603050405020304" pitchFamily="18" charset="0"/>
              </a:rPr>
              <a:t>EU’s</a:t>
            </a:r>
            <a:r>
              <a:rPr lang="en-US" sz="1300" dirty="0">
                <a:latin typeface="Arial" panose="020B0604020202020204" pitchFamily="34" charset="0"/>
                <a:ea typeface="Times New Roman" panose="02020603050405020304" pitchFamily="18" charset="0"/>
              </a:rPr>
              <a:t> executive body proposed Monday that the bloc's 27 nations impose more travel restrictions to counter the worrying spread of new coronavirus variants but make sure to keep goods and workers moving across EU borders. Moscow has lifted some measures aimed at slowing the spread of the coronavirus as cases continued to recede over the past week, with daily new infections across </a:t>
            </a:r>
            <a:r>
              <a:rPr lang="en-US" sz="1300" b="1" dirty="0">
                <a:latin typeface="Arial" panose="020B0604020202020204" pitchFamily="34" charset="0"/>
                <a:ea typeface="Times New Roman" panose="02020603050405020304" pitchFamily="18" charset="0"/>
              </a:rPr>
              <a:t>Russia </a:t>
            </a:r>
            <a:r>
              <a:rPr lang="en-US" sz="1300" dirty="0">
                <a:latin typeface="Arial" panose="020B0604020202020204" pitchFamily="34" charset="0"/>
                <a:ea typeface="Times New Roman" panose="02020603050405020304" pitchFamily="18" charset="0"/>
              </a:rPr>
              <a:t>dropping below 20,000 for the first time since November 2020.</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33" name="Date Placeholder 3">
            <a:extLst>
              <a:ext uri="{FF2B5EF4-FFF2-40B4-BE49-F238E27FC236}">
                <a16:creationId xmlns:a16="http://schemas.microsoft.com/office/drawing/2014/main" id="{A0FF11A8-601E-954B-9DFB-2FB090B2FF8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grpSp>
        <p:nvGrpSpPr>
          <p:cNvPr id="3" name="Group 2">
            <a:extLst>
              <a:ext uri="{FF2B5EF4-FFF2-40B4-BE49-F238E27FC236}">
                <a16:creationId xmlns:a16="http://schemas.microsoft.com/office/drawing/2014/main" id="{A1745E63-ACCF-A94F-B6D9-3AC21815188F}"/>
              </a:ext>
            </a:extLst>
          </p:cNvPr>
          <p:cNvGrpSpPr/>
          <p:nvPr/>
        </p:nvGrpSpPr>
        <p:grpSpPr>
          <a:xfrm>
            <a:off x="6200543" y="456786"/>
            <a:ext cx="5690953" cy="3308482"/>
            <a:chOff x="6787670" y="606862"/>
            <a:chExt cx="2615933" cy="1520794"/>
          </a:xfrm>
        </p:grpSpPr>
        <p:sp>
          <p:nvSpPr>
            <p:cNvPr id="34" name="Freeform 33">
              <a:extLst>
                <a:ext uri="{FF2B5EF4-FFF2-40B4-BE49-F238E27FC236}">
                  <a16:creationId xmlns:a16="http://schemas.microsoft.com/office/drawing/2014/main" id="{055C2F43-40FE-AE41-9A74-77FD9D2EF70B}"/>
                </a:ext>
              </a:extLst>
            </p:cNvPr>
            <p:cNvSpPr>
              <a:spLocks noChangeAspect="1"/>
            </p:cNvSpPr>
            <p:nvPr/>
          </p:nvSpPr>
          <p:spPr>
            <a:xfrm>
              <a:off x="8327891" y="1726214"/>
              <a:ext cx="90807" cy="181675"/>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5" name="Freeform 15">
              <a:extLst>
                <a:ext uri="{FF2B5EF4-FFF2-40B4-BE49-F238E27FC236}">
                  <a16:creationId xmlns:a16="http://schemas.microsoft.com/office/drawing/2014/main" id="{BBCF15F7-7A7F-E244-9AC2-18288881A137}"/>
                </a:ext>
              </a:extLst>
            </p:cNvPr>
            <p:cNvSpPr>
              <a:spLocks noChangeAspect="1"/>
            </p:cNvSpPr>
            <p:nvPr/>
          </p:nvSpPr>
          <p:spPr>
            <a:xfrm>
              <a:off x="7807499" y="1315980"/>
              <a:ext cx="405138" cy="155304"/>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6" name="Freeform 17">
              <a:extLst>
                <a:ext uri="{FF2B5EF4-FFF2-40B4-BE49-F238E27FC236}">
                  <a16:creationId xmlns:a16="http://schemas.microsoft.com/office/drawing/2014/main" id="{A563F08F-8294-0A41-ACA3-51BCE2B3127A}"/>
                </a:ext>
              </a:extLst>
            </p:cNvPr>
            <p:cNvSpPr>
              <a:spLocks noChangeAspect="1"/>
            </p:cNvSpPr>
            <p:nvPr/>
          </p:nvSpPr>
          <p:spPr>
            <a:xfrm>
              <a:off x="7468722" y="1134306"/>
              <a:ext cx="167644" cy="123071"/>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7" name="Freeform 22">
              <a:extLst>
                <a:ext uri="{FF2B5EF4-FFF2-40B4-BE49-F238E27FC236}">
                  <a16:creationId xmlns:a16="http://schemas.microsoft.com/office/drawing/2014/main" id="{3964F6DD-1C43-3741-A2B8-4F4591FED505}"/>
                </a:ext>
              </a:extLst>
            </p:cNvPr>
            <p:cNvSpPr>
              <a:spLocks noChangeAspect="1"/>
            </p:cNvSpPr>
            <p:nvPr/>
          </p:nvSpPr>
          <p:spPr>
            <a:xfrm>
              <a:off x="8492042" y="1620726"/>
              <a:ext cx="328301" cy="187536"/>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8" name="Freeform 60">
              <a:extLst>
                <a:ext uri="{FF2B5EF4-FFF2-40B4-BE49-F238E27FC236}">
                  <a16:creationId xmlns:a16="http://schemas.microsoft.com/office/drawing/2014/main" id="{DA01019C-A7A4-A649-9242-8545AD3E9081}"/>
                </a:ext>
              </a:extLst>
            </p:cNvPr>
            <p:cNvSpPr>
              <a:spLocks noChangeAspect="1"/>
            </p:cNvSpPr>
            <p:nvPr/>
          </p:nvSpPr>
          <p:spPr>
            <a:xfrm>
              <a:off x="7940216" y="1096210"/>
              <a:ext cx="551826" cy="234420"/>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9" name="Freeform 61">
              <a:extLst>
                <a:ext uri="{FF2B5EF4-FFF2-40B4-BE49-F238E27FC236}">
                  <a16:creationId xmlns:a16="http://schemas.microsoft.com/office/drawing/2014/main" id="{BACD71C0-94E4-EE42-9D39-D687662A52A9}"/>
                </a:ext>
              </a:extLst>
            </p:cNvPr>
            <p:cNvSpPr>
              <a:spLocks noChangeAspect="1"/>
            </p:cNvSpPr>
            <p:nvPr/>
          </p:nvSpPr>
          <p:spPr>
            <a:xfrm>
              <a:off x="7741143" y="680117"/>
              <a:ext cx="139702" cy="208047"/>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62">
              <a:extLst>
                <a:ext uri="{FF2B5EF4-FFF2-40B4-BE49-F238E27FC236}">
                  <a16:creationId xmlns:a16="http://schemas.microsoft.com/office/drawing/2014/main" id="{AC502DEA-B53D-C345-80DB-75CD4E434549}"/>
                </a:ext>
              </a:extLst>
            </p:cNvPr>
            <p:cNvSpPr>
              <a:spLocks noChangeAspect="1"/>
            </p:cNvSpPr>
            <p:nvPr/>
          </p:nvSpPr>
          <p:spPr>
            <a:xfrm>
              <a:off x="7898304" y="794398"/>
              <a:ext cx="80331" cy="84978"/>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1" name="Freeform 69">
              <a:extLst>
                <a:ext uri="{FF2B5EF4-FFF2-40B4-BE49-F238E27FC236}">
                  <a16:creationId xmlns:a16="http://schemas.microsoft.com/office/drawing/2014/main" id="{07FFEB0B-BA8A-4C45-9758-253467D7381C}"/>
                </a:ext>
              </a:extLst>
            </p:cNvPr>
            <p:cNvSpPr>
              <a:spLocks noChangeAspect="1"/>
            </p:cNvSpPr>
            <p:nvPr/>
          </p:nvSpPr>
          <p:spPr>
            <a:xfrm>
              <a:off x="7074062" y="1154817"/>
              <a:ext cx="663589" cy="583119"/>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2" name="Freeform 70">
              <a:extLst>
                <a:ext uri="{FF2B5EF4-FFF2-40B4-BE49-F238E27FC236}">
                  <a16:creationId xmlns:a16="http://schemas.microsoft.com/office/drawing/2014/main" id="{6B2CAE55-DA47-D245-B9D1-BEC19C822296}"/>
                </a:ext>
              </a:extLst>
            </p:cNvPr>
            <p:cNvSpPr>
              <a:spLocks noChangeAspect="1"/>
            </p:cNvSpPr>
            <p:nvPr/>
          </p:nvSpPr>
          <p:spPr>
            <a:xfrm>
              <a:off x="7765588" y="1693980"/>
              <a:ext cx="38419" cy="111349"/>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3" name="Freeform 72">
              <a:extLst>
                <a:ext uri="{FF2B5EF4-FFF2-40B4-BE49-F238E27FC236}">
                  <a16:creationId xmlns:a16="http://schemas.microsoft.com/office/drawing/2014/main" id="{85695CC2-0956-AC43-A3BF-A59AC20E912F}"/>
                </a:ext>
              </a:extLst>
            </p:cNvPr>
            <p:cNvSpPr>
              <a:spLocks noChangeAspect="1"/>
            </p:cNvSpPr>
            <p:nvPr/>
          </p:nvSpPr>
          <p:spPr>
            <a:xfrm>
              <a:off x="7622393" y="888166"/>
              <a:ext cx="457527" cy="515722"/>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4" name="Freeform 73">
              <a:extLst>
                <a:ext uri="{FF2B5EF4-FFF2-40B4-BE49-F238E27FC236}">
                  <a16:creationId xmlns:a16="http://schemas.microsoft.com/office/drawing/2014/main" id="{0230879D-A565-3444-BF6E-EA23F6FA37F7}"/>
                </a:ext>
              </a:extLst>
            </p:cNvPr>
            <p:cNvSpPr>
              <a:spLocks noChangeAspect="1"/>
            </p:cNvSpPr>
            <p:nvPr/>
          </p:nvSpPr>
          <p:spPr>
            <a:xfrm>
              <a:off x="8369801" y="1776028"/>
              <a:ext cx="335287" cy="331119"/>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5" name="Freeform 80">
              <a:extLst>
                <a:ext uri="{FF2B5EF4-FFF2-40B4-BE49-F238E27FC236}">
                  <a16:creationId xmlns:a16="http://schemas.microsoft.com/office/drawing/2014/main" id="{D0CD7BA0-F5B9-FD49-94D2-083C196E22AB}"/>
                </a:ext>
              </a:extLst>
            </p:cNvPr>
            <p:cNvSpPr>
              <a:spLocks noChangeAspect="1"/>
            </p:cNvSpPr>
            <p:nvPr/>
          </p:nvSpPr>
          <p:spPr>
            <a:xfrm>
              <a:off x="8160248" y="1330630"/>
              <a:ext cx="345765" cy="187536"/>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6" name="Freeform 95">
              <a:extLst>
                <a:ext uri="{FF2B5EF4-FFF2-40B4-BE49-F238E27FC236}">
                  <a16:creationId xmlns:a16="http://schemas.microsoft.com/office/drawing/2014/main" id="{07EB11B4-64A8-4A47-A9FB-93C0EC9D60D6}"/>
                </a:ext>
              </a:extLst>
            </p:cNvPr>
            <p:cNvSpPr>
              <a:spLocks noChangeAspect="1"/>
            </p:cNvSpPr>
            <p:nvPr/>
          </p:nvSpPr>
          <p:spPr>
            <a:xfrm>
              <a:off x="7664303" y="1430259"/>
              <a:ext cx="621677" cy="586048"/>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7" name="Freeform 96">
              <a:extLst>
                <a:ext uri="{FF2B5EF4-FFF2-40B4-BE49-F238E27FC236}">
                  <a16:creationId xmlns:a16="http://schemas.microsoft.com/office/drawing/2014/main" id="{5D230031-0AD4-624C-8900-E99A83EFF8A4}"/>
                </a:ext>
              </a:extLst>
            </p:cNvPr>
            <p:cNvSpPr>
              <a:spLocks noChangeAspect="1"/>
            </p:cNvSpPr>
            <p:nvPr/>
          </p:nvSpPr>
          <p:spPr>
            <a:xfrm>
              <a:off x="7744633" y="1808261"/>
              <a:ext cx="80331" cy="140652"/>
            </a:xfrm>
            <a:custGeom>
              <a:avLst/>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8" name="Freeform 97">
              <a:extLst>
                <a:ext uri="{FF2B5EF4-FFF2-40B4-BE49-F238E27FC236}">
                  <a16:creationId xmlns:a16="http://schemas.microsoft.com/office/drawing/2014/main" id="{1E81B171-2A9D-3842-A500-0773215EDC3F}"/>
                </a:ext>
              </a:extLst>
            </p:cNvPr>
            <p:cNvSpPr>
              <a:spLocks noChangeAspect="1"/>
            </p:cNvSpPr>
            <p:nvPr/>
          </p:nvSpPr>
          <p:spPr>
            <a:xfrm>
              <a:off x="7971650" y="1992865"/>
              <a:ext cx="167644" cy="90840"/>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12">
              <a:extLst>
                <a:ext uri="{FF2B5EF4-FFF2-40B4-BE49-F238E27FC236}">
                  <a16:creationId xmlns:a16="http://schemas.microsoft.com/office/drawing/2014/main" id="{95AB779C-F5B6-D644-825D-E63315115CD0}"/>
                </a:ext>
              </a:extLst>
            </p:cNvPr>
            <p:cNvSpPr>
              <a:spLocks noChangeAspect="1"/>
            </p:cNvSpPr>
            <p:nvPr/>
          </p:nvSpPr>
          <p:spPr>
            <a:xfrm>
              <a:off x="7503646" y="1011236"/>
              <a:ext cx="181612" cy="169955"/>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30">
              <a:extLst>
                <a:ext uri="{FF2B5EF4-FFF2-40B4-BE49-F238E27FC236}">
                  <a16:creationId xmlns:a16="http://schemas.microsoft.com/office/drawing/2014/main" id="{7D8E89A0-E2C1-CE4F-A1BF-116EDDBAEF21}"/>
                </a:ext>
              </a:extLst>
            </p:cNvPr>
            <p:cNvSpPr>
              <a:spLocks noChangeAspect="1"/>
            </p:cNvSpPr>
            <p:nvPr/>
          </p:nvSpPr>
          <p:spPr>
            <a:xfrm>
              <a:off x="8055471" y="894027"/>
              <a:ext cx="527378" cy="401444"/>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31">
              <a:extLst>
                <a:ext uri="{FF2B5EF4-FFF2-40B4-BE49-F238E27FC236}">
                  <a16:creationId xmlns:a16="http://schemas.microsoft.com/office/drawing/2014/main" id="{B04CCEDA-57D7-1C47-A484-A7EEE5E55ED7}"/>
                </a:ext>
              </a:extLst>
            </p:cNvPr>
            <p:cNvSpPr>
              <a:spLocks noChangeAspect="1"/>
            </p:cNvSpPr>
            <p:nvPr/>
          </p:nvSpPr>
          <p:spPr>
            <a:xfrm>
              <a:off x="6826089" y="1776028"/>
              <a:ext cx="167644" cy="293024"/>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32">
              <a:extLst>
                <a:ext uri="{FF2B5EF4-FFF2-40B4-BE49-F238E27FC236}">
                  <a16:creationId xmlns:a16="http://schemas.microsoft.com/office/drawing/2014/main" id="{0053FE23-06E1-AB42-87A3-0342966FE48F}"/>
                </a:ext>
              </a:extLst>
            </p:cNvPr>
            <p:cNvSpPr>
              <a:spLocks noChangeAspect="1"/>
            </p:cNvSpPr>
            <p:nvPr/>
          </p:nvSpPr>
          <p:spPr>
            <a:xfrm>
              <a:off x="8369801" y="1354073"/>
              <a:ext cx="506423" cy="295956"/>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47">
              <a:extLst>
                <a:ext uri="{FF2B5EF4-FFF2-40B4-BE49-F238E27FC236}">
                  <a16:creationId xmlns:a16="http://schemas.microsoft.com/office/drawing/2014/main" id="{108B9611-2438-8048-BE54-1F896ABE8882}"/>
                </a:ext>
              </a:extLst>
            </p:cNvPr>
            <p:cNvSpPr>
              <a:spLocks noChangeAspect="1"/>
            </p:cNvSpPr>
            <p:nvPr/>
          </p:nvSpPr>
          <p:spPr>
            <a:xfrm>
              <a:off x="6833075" y="1658819"/>
              <a:ext cx="653112" cy="468837"/>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53">
              <a:extLst>
                <a:ext uri="{FF2B5EF4-FFF2-40B4-BE49-F238E27FC236}">
                  <a16:creationId xmlns:a16="http://schemas.microsoft.com/office/drawing/2014/main" id="{3E6BC390-FF5B-1044-AEC1-F42CD1D8713C}"/>
                </a:ext>
              </a:extLst>
            </p:cNvPr>
            <p:cNvSpPr>
              <a:spLocks noChangeAspect="1"/>
            </p:cNvSpPr>
            <p:nvPr/>
          </p:nvSpPr>
          <p:spPr>
            <a:xfrm>
              <a:off x="7622393" y="1392168"/>
              <a:ext cx="237494" cy="117210"/>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59">
              <a:extLst>
                <a:ext uri="{FF2B5EF4-FFF2-40B4-BE49-F238E27FC236}">
                  <a16:creationId xmlns:a16="http://schemas.microsoft.com/office/drawing/2014/main" id="{D98614B2-2EDE-4440-A4DF-9B6725D7166C}"/>
                </a:ext>
              </a:extLst>
            </p:cNvPr>
            <p:cNvSpPr>
              <a:spLocks noChangeAspect="1"/>
            </p:cNvSpPr>
            <p:nvPr/>
          </p:nvSpPr>
          <p:spPr>
            <a:xfrm>
              <a:off x="8691119" y="1767238"/>
              <a:ext cx="143196" cy="114279"/>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61">
              <a:extLst>
                <a:ext uri="{FF2B5EF4-FFF2-40B4-BE49-F238E27FC236}">
                  <a16:creationId xmlns:a16="http://schemas.microsoft.com/office/drawing/2014/main" id="{922EB2D2-BE8B-2249-915E-340D3A06BF44}"/>
                </a:ext>
              </a:extLst>
            </p:cNvPr>
            <p:cNvSpPr>
              <a:spLocks noChangeAspect="1"/>
            </p:cNvSpPr>
            <p:nvPr/>
          </p:nvSpPr>
          <p:spPr>
            <a:xfrm>
              <a:off x="6787670" y="873513"/>
              <a:ext cx="206063" cy="252001"/>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62">
              <a:extLst>
                <a:ext uri="{FF2B5EF4-FFF2-40B4-BE49-F238E27FC236}">
                  <a16:creationId xmlns:a16="http://schemas.microsoft.com/office/drawing/2014/main" id="{FF331918-1B2F-0846-8343-AD190C4FBF5B}"/>
                </a:ext>
              </a:extLst>
            </p:cNvPr>
            <p:cNvSpPr>
              <a:spLocks noChangeAspect="1"/>
            </p:cNvSpPr>
            <p:nvPr/>
          </p:nvSpPr>
          <p:spPr>
            <a:xfrm>
              <a:off x="6888956" y="850071"/>
              <a:ext cx="143196" cy="105488"/>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8" name="Freeform 164">
              <a:extLst>
                <a:ext uri="{FF2B5EF4-FFF2-40B4-BE49-F238E27FC236}">
                  <a16:creationId xmlns:a16="http://schemas.microsoft.com/office/drawing/2014/main" id="{BD2D8A20-9E9C-EA4F-8BC8-AF22EB1C1EE5}"/>
                </a:ext>
              </a:extLst>
            </p:cNvPr>
            <p:cNvSpPr>
              <a:spLocks noChangeAspect="1"/>
            </p:cNvSpPr>
            <p:nvPr/>
          </p:nvSpPr>
          <p:spPr>
            <a:xfrm>
              <a:off x="6997223" y="606862"/>
              <a:ext cx="408630" cy="630003"/>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79">
              <a:extLst>
                <a:ext uri="{FF2B5EF4-FFF2-40B4-BE49-F238E27FC236}">
                  <a16:creationId xmlns:a16="http://schemas.microsoft.com/office/drawing/2014/main" id="{B0362B4D-799C-F742-8A22-4BBA6836EFFB}"/>
                </a:ext>
              </a:extLst>
            </p:cNvPr>
            <p:cNvSpPr>
              <a:spLocks noChangeAspect="1"/>
            </p:cNvSpPr>
            <p:nvPr/>
          </p:nvSpPr>
          <p:spPr>
            <a:xfrm>
              <a:off x="8034516" y="1439052"/>
              <a:ext cx="485468" cy="392652"/>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234">
              <a:extLst>
                <a:ext uri="{FF2B5EF4-FFF2-40B4-BE49-F238E27FC236}">
                  <a16:creationId xmlns:a16="http://schemas.microsoft.com/office/drawing/2014/main" id="{084412FE-2660-0941-BA4E-35D6DD033885}"/>
                </a:ext>
              </a:extLst>
            </p:cNvPr>
            <p:cNvSpPr>
              <a:spLocks noChangeAspect="1"/>
            </p:cNvSpPr>
            <p:nvPr/>
          </p:nvSpPr>
          <p:spPr>
            <a:xfrm>
              <a:off x="8533954" y="832491"/>
              <a:ext cx="422602" cy="331119"/>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235">
              <a:extLst>
                <a:ext uri="{FF2B5EF4-FFF2-40B4-BE49-F238E27FC236}">
                  <a16:creationId xmlns:a16="http://schemas.microsoft.com/office/drawing/2014/main" id="{EB16C194-87ED-594B-8FD8-CAD9C4E7AA53}"/>
                </a:ext>
              </a:extLst>
            </p:cNvPr>
            <p:cNvSpPr>
              <a:spLocks noChangeAspect="1"/>
            </p:cNvSpPr>
            <p:nvPr/>
          </p:nvSpPr>
          <p:spPr>
            <a:xfrm>
              <a:off x="8471088" y="1069841"/>
              <a:ext cx="932515" cy="536235"/>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236">
              <a:extLst>
                <a:ext uri="{FF2B5EF4-FFF2-40B4-BE49-F238E27FC236}">
                  <a16:creationId xmlns:a16="http://schemas.microsoft.com/office/drawing/2014/main" id="{B70DFB9C-F226-FB45-A279-D5747166156D}"/>
                </a:ext>
              </a:extLst>
            </p:cNvPr>
            <p:cNvSpPr>
              <a:spLocks noChangeAspect="1"/>
            </p:cNvSpPr>
            <p:nvPr/>
          </p:nvSpPr>
          <p:spPr>
            <a:xfrm>
              <a:off x="8719063" y="1342353"/>
              <a:ext cx="167644" cy="202188"/>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Tree>
    <p:extLst>
      <p:ext uri="{BB962C8B-B14F-4D97-AF65-F5344CB8AC3E}">
        <p14:creationId xmlns:p14="http://schemas.microsoft.com/office/powerpoint/2010/main" val="74094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Middle East</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00964" y="1515857"/>
            <a:ext cx="10637936" cy="4876097"/>
          </a:xfrm>
        </p:spPr>
        <p:txBody>
          <a:bodyPr>
            <a:noAutofit/>
          </a:bodyPr>
          <a:lstStyle/>
          <a:p>
            <a:pPr>
              <a:lnSpc>
                <a:spcPct val="130000"/>
              </a:lnSpc>
            </a:pPr>
            <a:r>
              <a:rPr lang="en-US" sz="1700" dirty="0">
                <a:solidFill>
                  <a:srgbClr val="000000"/>
                </a:solidFill>
              </a:rPr>
              <a:t>The </a:t>
            </a:r>
            <a:r>
              <a:rPr lang="en-US" sz="1700" b="1" dirty="0">
                <a:solidFill>
                  <a:srgbClr val="000000"/>
                </a:solidFill>
              </a:rPr>
              <a:t>US</a:t>
            </a:r>
            <a:r>
              <a:rPr lang="en-US" sz="1700" dirty="0">
                <a:solidFill>
                  <a:srgbClr val="000000"/>
                </a:solidFill>
              </a:rPr>
              <a:t> announced that it will restore relations with the </a:t>
            </a:r>
            <a:br>
              <a:rPr lang="en-US" sz="1700" dirty="0">
                <a:solidFill>
                  <a:srgbClr val="000000"/>
                </a:solidFill>
              </a:rPr>
            </a:br>
            <a:r>
              <a:rPr lang="en-US" sz="1700" b="1" dirty="0">
                <a:solidFill>
                  <a:srgbClr val="000000"/>
                </a:solidFill>
              </a:rPr>
              <a:t>Palestinians</a:t>
            </a:r>
            <a:r>
              <a:rPr lang="en-US" sz="1700" dirty="0">
                <a:solidFill>
                  <a:srgbClr val="000000"/>
                </a:solidFill>
              </a:rPr>
              <a:t> and renew aid to refugees and reiterated its </a:t>
            </a:r>
            <a:br>
              <a:rPr lang="en-US" sz="1700" dirty="0">
                <a:solidFill>
                  <a:srgbClr val="000000"/>
                </a:solidFill>
              </a:rPr>
            </a:br>
            <a:r>
              <a:rPr lang="en-US" sz="1700" dirty="0">
                <a:solidFill>
                  <a:srgbClr val="000000"/>
                </a:solidFill>
              </a:rPr>
              <a:t>support for a two-state solution.   </a:t>
            </a:r>
          </a:p>
          <a:p>
            <a:pPr>
              <a:lnSpc>
                <a:spcPct val="130000"/>
              </a:lnSpc>
            </a:pPr>
            <a:r>
              <a:rPr lang="en-US" sz="1700" b="1" dirty="0">
                <a:solidFill>
                  <a:srgbClr val="000000"/>
                </a:solidFill>
              </a:rPr>
              <a:t>Israel’s </a:t>
            </a:r>
            <a:r>
              <a:rPr lang="en-US" sz="1700" dirty="0">
                <a:solidFill>
                  <a:srgbClr val="000000"/>
                </a:solidFill>
              </a:rPr>
              <a:t>health minister said there have been no serious cases </a:t>
            </a:r>
            <a:br>
              <a:rPr lang="en-US" sz="1700" dirty="0">
                <a:solidFill>
                  <a:srgbClr val="000000"/>
                </a:solidFill>
              </a:rPr>
            </a:br>
            <a:r>
              <a:rPr lang="en-US" sz="1700" dirty="0">
                <a:solidFill>
                  <a:srgbClr val="000000"/>
                </a:solidFill>
              </a:rPr>
              <a:t>of COVD-19 among the roughly 6 percent of the population who </a:t>
            </a:r>
            <a:br>
              <a:rPr lang="en-US" sz="1700" dirty="0">
                <a:solidFill>
                  <a:srgbClr val="000000"/>
                </a:solidFill>
              </a:rPr>
            </a:br>
            <a:r>
              <a:rPr lang="en-US" sz="1700" dirty="0">
                <a:solidFill>
                  <a:srgbClr val="000000"/>
                </a:solidFill>
              </a:rPr>
              <a:t>have received both vaccine doses.  </a:t>
            </a:r>
          </a:p>
          <a:p>
            <a:pPr>
              <a:lnSpc>
                <a:spcPct val="130000"/>
              </a:lnSpc>
            </a:pPr>
            <a:r>
              <a:rPr lang="en-US" sz="1700" b="1" dirty="0">
                <a:solidFill>
                  <a:srgbClr val="000000"/>
                </a:solidFill>
              </a:rPr>
              <a:t>Libyan </a:t>
            </a:r>
            <a:r>
              <a:rPr lang="en-US" sz="1700" dirty="0">
                <a:solidFill>
                  <a:srgbClr val="000000"/>
                </a:solidFill>
              </a:rPr>
              <a:t>protesters clashed with police in Tripoli over an overnight </a:t>
            </a:r>
            <a:br>
              <a:rPr lang="en-US" sz="1700" dirty="0">
                <a:solidFill>
                  <a:srgbClr val="000000"/>
                </a:solidFill>
              </a:rPr>
            </a:br>
            <a:r>
              <a:rPr lang="en-US" sz="1700" dirty="0">
                <a:solidFill>
                  <a:srgbClr val="000000"/>
                </a:solidFill>
              </a:rPr>
              <a:t>curfew meant to curb coronavirus transmission. </a:t>
            </a:r>
          </a:p>
          <a:p>
            <a:pPr>
              <a:lnSpc>
                <a:spcPct val="130000"/>
              </a:lnSpc>
            </a:pPr>
            <a:r>
              <a:rPr lang="en-US" sz="1700" b="1" dirty="0">
                <a:solidFill>
                  <a:srgbClr val="000000"/>
                </a:solidFill>
              </a:rPr>
              <a:t>Iran </a:t>
            </a:r>
            <a:r>
              <a:rPr lang="en-US" sz="1700" dirty="0">
                <a:solidFill>
                  <a:srgbClr val="000000"/>
                </a:solidFill>
              </a:rPr>
              <a:t>threatened to block short-notice inspections of its nuclear facilities by the IAEA, calling on the </a:t>
            </a:r>
            <a:r>
              <a:rPr lang="en-US" sz="1700" b="1" dirty="0">
                <a:solidFill>
                  <a:srgbClr val="000000"/>
                </a:solidFill>
              </a:rPr>
              <a:t>US</a:t>
            </a:r>
            <a:r>
              <a:rPr lang="en-US" sz="1700" dirty="0">
                <a:solidFill>
                  <a:srgbClr val="000000"/>
                </a:solidFill>
              </a:rPr>
              <a:t> to end economic sanctions before it returns to compliance with inspections as part of the JCPOA.  </a:t>
            </a:r>
            <a:r>
              <a:rPr lang="en-US" sz="1700" b="1" dirty="0">
                <a:solidFill>
                  <a:srgbClr val="000000"/>
                </a:solidFill>
              </a:rPr>
              <a:t>Israel’s</a:t>
            </a:r>
            <a:r>
              <a:rPr lang="en-US" sz="1700" dirty="0">
                <a:solidFill>
                  <a:srgbClr val="000000"/>
                </a:solidFill>
              </a:rPr>
              <a:t> top general said that its military was refreshing its operational plans against Iran and that any US return to a 2015 nuclear accord with Tehran would be “</a:t>
            </a:r>
            <a:r>
              <a:rPr lang="en-US" sz="1700" i="1" dirty="0">
                <a:solidFill>
                  <a:srgbClr val="000000"/>
                </a:solidFill>
              </a:rPr>
              <a:t>wrong</a:t>
            </a:r>
            <a:r>
              <a:rPr lang="en-US" sz="1700" dirty="0">
                <a:solidFill>
                  <a:srgbClr val="000000"/>
                </a:solidFill>
              </a:rPr>
              <a:t>.”</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067DC0D-CE50-8C4E-BF0E-A8E85AFC1CDA}"/>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grpSp>
        <p:nvGrpSpPr>
          <p:cNvPr id="5" name="Group 4">
            <a:extLst>
              <a:ext uri="{FF2B5EF4-FFF2-40B4-BE49-F238E27FC236}">
                <a16:creationId xmlns:a16="http://schemas.microsoft.com/office/drawing/2014/main" id="{43573C3C-DAE2-6E49-B013-41270979C50D}"/>
              </a:ext>
            </a:extLst>
          </p:cNvPr>
          <p:cNvGrpSpPr/>
          <p:nvPr/>
        </p:nvGrpSpPr>
        <p:grpSpPr>
          <a:xfrm>
            <a:off x="6479150" y="136525"/>
            <a:ext cx="5451213" cy="4567067"/>
            <a:chOff x="5394587" y="1613111"/>
            <a:chExt cx="3281540" cy="2749299"/>
          </a:xfrm>
        </p:grpSpPr>
        <p:sp>
          <p:nvSpPr>
            <p:cNvPr id="15" name="Freeform 496">
              <a:extLst>
                <a:ext uri="{FF2B5EF4-FFF2-40B4-BE49-F238E27FC236}">
                  <a16:creationId xmlns:a16="http://schemas.microsoft.com/office/drawing/2014/main" id="{41F2BE44-F147-A64F-A812-8AC9832F45F9}"/>
                </a:ext>
              </a:extLst>
            </p:cNvPr>
            <p:cNvSpPr/>
            <p:nvPr/>
          </p:nvSpPr>
          <p:spPr>
            <a:xfrm>
              <a:off x="5728615" y="2916183"/>
              <a:ext cx="139481" cy="77082"/>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 name="Freeform 675">
              <a:extLst>
                <a:ext uri="{FF2B5EF4-FFF2-40B4-BE49-F238E27FC236}">
                  <a16:creationId xmlns:a16="http://schemas.microsoft.com/office/drawing/2014/main" id="{8B1CB969-BC08-064F-BD36-C1F1BCF2B9D0}"/>
                </a:ext>
              </a:extLst>
            </p:cNvPr>
            <p:cNvSpPr/>
            <p:nvPr/>
          </p:nvSpPr>
          <p:spPr>
            <a:xfrm>
              <a:off x="6297564" y="2571142"/>
              <a:ext cx="205556" cy="172519"/>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 name="Freeform 676">
              <a:extLst>
                <a:ext uri="{FF2B5EF4-FFF2-40B4-BE49-F238E27FC236}">
                  <a16:creationId xmlns:a16="http://schemas.microsoft.com/office/drawing/2014/main" id="{42C026BD-14F5-E94F-A57D-714DCBFBF669}"/>
                </a:ext>
              </a:extLst>
            </p:cNvPr>
            <p:cNvSpPr/>
            <p:nvPr/>
          </p:nvSpPr>
          <p:spPr>
            <a:xfrm>
              <a:off x="6374646" y="2659237"/>
              <a:ext cx="1064485" cy="90297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 name="Freeform 677">
              <a:extLst>
                <a:ext uri="{FF2B5EF4-FFF2-40B4-BE49-F238E27FC236}">
                  <a16:creationId xmlns:a16="http://schemas.microsoft.com/office/drawing/2014/main" id="{4A6579A6-7E1C-0440-9FDF-2D81CB2FC382}"/>
                </a:ext>
              </a:extLst>
            </p:cNvPr>
            <p:cNvSpPr/>
            <p:nvPr/>
          </p:nvSpPr>
          <p:spPr>
            <a:xfrm>
              <a:off x="6396669" y="2670253"/>
              <a:ext cx="84428" cy="62404"/>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9" name="Freeform 678">
              <a:extLst>
                <a:ext uri="{FF2B5EF4-FFF2-40B4-BE49-F238E27FC236}">
                  <a16:creationId xmlns:a16="http://schemas.microsoft.com/office/drawing/2014/main" id="{3B5B2B9D-7A78-454A-BEC4-1A17BAC4C6BE}"/>
                </a:ext>
              </a:extLst>
            </p:cNvPr>
            <p:cNvSpPr/>
            <p:nvPr/>
          </p:nvSpPr>
          <p:spPr>
            <a:xfrm>
              <a:off x="6147065" y="2409634"/>
              <a:ext cx="378081" cy="19454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0" name="Freeform 679">
              <a:extLst>
                <a:ext uri="{FF2B5EF4-FFF2-40B4-BE49-F238E27FC236}">
                  <a16:creationId xmlns:a16="http://schemas.microsoft.com/office/drawing/2014/main" id="{63AE57E4-071E-0F4A-A5FE-B4349181C267}"/>
                </a:ext>
              </a:extLst>
            </p:cNvPr>
            <p:cNvSpPr/>
            <p:nvPr/>
          </p:nvSpPr>
          <p:spPr>
            <a:xfrm>
              <a:off x="6407684" y="2538110"/>
              <a:ext cx="289980" cy="227580"/>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 name="Freeform 681">
              <a:extLst>
                <a:ext uri="{FF2B5EF4-FFF2-40B4-BE49-F238E27FC236}">
                  <a16:creationId xmlns:a16="http://schemas.microsoft.com/office/drawing/2014/main" id="{84A704C3-AA4E-514A-AF2F-F7152384008D}"/>
                </a:ext>
              </a:extLst>
            </p:cNvPr>
            <p:cNvSpPr/>
            <p:nvPr/>
          </p:nvSpPr>
          <p:spPr>
            <a:xfrm>
              <a:off x="5901136" y="2842769"/>
              <a:ext cx="374404" cy="289980"/>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 name="Freeform 682">
              <a:extLst>
                <a:ext uri="{FF2B5EF4-FFF2-40B4-BE49-F238E27FC236}">
                  <a16:creationId xmlns:a16="http://schemas.microsoft.com/office/drawing/2014/main" id="{6FA6FF03-4B23-0D4D-8FAC-614DCA53114B}"/>
                </a:ext>
              </a:extLst>
            </p:cNvPr>
            <p:cNvSpPr/>
            <p:nvPr/>
          </p:nvSpPr>
          <p:spPr>
            <a:xfrm>
              <a:off x="6073653" y="2820749"/>
              <a:ext cx="535912" cy="5065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 name="Freeform 683">
              <a:extLst>
                <a:ext uri="{FF2B5EF4-FFF2-40B4-BE49-F238E27FC236}">
                  <a16:creationId xmlns:a16="http://schemas.microsoft.com/office/drawing/2014/main" id="{A9329C6B-1730-4C4D-98C4-819603674A05}"/>
                </a:ext>
              </a:extLst>
            </p:cNvPr>
            <p:cNvSpPr/>
            <p:nvPr/>
          </p:nvSpPr>
          <p:spPr>
            <a:xfrm>
              <a:off x="5394587" y="2527101"/>
              <a:ext cx="1020434" cy="389086"/>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 name="Freeform 684">
              <a:extLst>
                <a:ext uri="{FF2B5EF4-FFF2-40B4-BE49-F238E27FC236}">
                  <a16:creationId xmlns:a16="http://schemas.microsoft.com/office/drawing/2014/main" id="{0CDA576B-A297-3544-B4CF-2C015F1D2959}"/>
                </a:ext>
              </a:extLst>
            </p:cNvPr>
            <p:cNvSpPr/>
            <p:nvPr/>
          </p:nvSpPr>
          <p:spPr>
            <a:xfrm>
              <a:off x="5857086" y="3143765"/>
              <a:ext cx="1130556" cy="906648"/>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5" name="Freeform 685">
              <a:extLst>
                <a:ext uri="{FF2B5EF4-FFF2-40B4-BE49-F238E27FC236}">
                  <a16:creationId xmlns:a16="http://schemas.microsoft.com/office/drawing/2014/main" id="{2162A7A7-EE7B-0344-BE49-428361EFEF0E}"/>
                </a:ext>
              </a:extLst>
            </p:cNvPr>
            <p:cNvSpPr/>
            <p:nvPr/>
          </p:nvSpPr>
          <p:spPr>
            <a:xfrm>
              <a:off x="5879110" y="3077691"/>
              <a:ext cx="223909" cy="238587"/>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6" name="Freeform 686">
              <a:extLst>
                <a:ext uri="{FF2B5EF4-FFF2-40B4-BE49-F238E27FC236}">
                  <a16:creationId xmlns:a16="http://schemas.microsoft.com/office/drawing/2014/main" id="{80A62BDA-D5B1-004A-BF4D-54F7E900BD57}"/>
                </a:ext>
              </a:extLst>
            </p:cNvPr>
            <p:cNvSpPr/>
            <p:nvPr/>
          </p:nvSpPr>
          <p:spPr>
            <a:xfrm>
              <a:off x="5890123" y="2993267"/>
              <a:ext cx="84428" cy="9544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7" name="Freeform 687">
              <a:extLst>
                <a:ext uri="{FF2B5EF4-FFF2-40B4-BE49-F238E27FC236}">
                  <a16:creationId xmlns:a16="http://schemas.microsoft.com/office/drawing/2014/main" id="{AD0A63A7-8825-0043-9C36-1F3A386BCBBE}"/>
                </a:ext>
              </a:extLst>
            </p:cNvPr>
            <p:cNvSpPr/>
            <p:nvPr/>
          </p:nvSpPr>
          <p:spPr>
            <a:xfrm>
              <a:off x="5879110" y="3121742"/>
              <a:ext cx="33038" cy="77082"/>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8" name="Freeform 688">
              <a:extLst>
                <a:ext uri="{FF2B5EF4-FFF2-40B4-BE49-F238E27FC236}">
                  <a16:creationId xmlns:a16="http://schemas.microsoft.com/office/drawing/2014/main" id="{E7B83926-A75C-2F4E-8FD5-C97873DB31C0}"/>
                </a:ext>
              </a:extLst>
            </p:cNvPr>
            <p:cNvSpPr/>
            <p:nvPr/>
          </p:nvSpPr>
          <p:spPr>
            <a:xfrm>
              <a:off x="5835065" y="3077691"/>
              <a:ext cx="88094" cy="28264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9" name="Freeform 689">
              <a:extLst>
                <a:ext uri="{FF2B5EF4-FFF2-40B4-BE49-F238E27FC236}">
                  <a16:creationId xmlns:a16="http://schemas.microsoft.com/office/drawing/2014/main" id="{2CC91128-A91A-0647-AF5A-DA6EB94BF605}"/>
                </a:ext>
              </a:extLst>
            </p:cNvPr>
            <p:cNvSpPr/>
            <p:nvPr/>
          </p:nvSpPr>
          <p:spPr>
            <a:xfrm>
              <a:off x="6727025" y="3499810"/>
              <a:ext cx="55058" cy="8442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0" name="Freeform 690">
              <a:extLst>
                <a:ext uri="{FF2B5EF4-FFF2-40B4-BE49-F238E27FC236}">
                  <a16:creationId xmlns:a16="http://schemas.microsoft.com/office/drawing/2014/main" id="{A93E3070-4E99-3E4A-A187-73A127665E76}"/>
                </a:ext>
              </a:extLst>
            </p:cNvPr>
            <p:cNvSpPr/>
            <p:nvPr/>
          </p:nvSpPr>
          <p:spPr>
            <a:xfrm>
              <a:off x="6286550" y="3899916"/>
              <a:ext cx="572617" cy="363393"/>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1" name="Freeform 691">
              <a:extLst>
                <a:ext uri="{FF2B5EF4-FFF2-40B4-BE49-F238E27FC236}">
                  <a16:creationId xmlns:a16="http://schemas.microsoft.com/office/drawing/2014/main" id="{8D968197-7647-8446-916D-0FB4343DEF07}"/>
                </a:ext>
              </a:extLst>
            </p:cNvPr>
            <p:cNvSpPr/>
            <p:nvPr/>
          </p:nvSpPr>
          <p:spPr>
            <a:xfrm>
              <a:off x="6793097" y="3499810"/>
              <a:ext cx="440475" cy="52857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2" name="Freeform 692">
              <a:extLst>
                <a:ext uri="{FF2B5EF4-FFF2-40B4-BE49-F238E27FC236}">
                  <a16:creationId xmlns:a16="http://schemas.microsoft.com/office/drawing/2014/main" id="{2A71012F-FEE7-D946-B7B9-6B8B1F2FC242}"/>
                </a:ext>
              </a:extLst>
            </p:cNvPr>
            <p:cNvSpPr/>
            <p:nvPr/>
          </p:nvSpPr>
          <p:spPr>
            <a:xfrm>
              <a:off x="7729103" y="2464697"/>
              <a:ext cx="590973" cy="256946"/>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1" name="Freeform 693">
              <a:extLst>
                <a:ext uri="{FF2B5EF4-FFF2-40B4-BE49-F238E27FC236}">
                  <a16:creationId xmlns:a16="http://schemas.microsoft.com/office/drawing/2014/main" id="{40A471F5-0596-184C-B918-666BC64730AB}"/>
                </a:ext>
              </a:extLst>
            </p:cNvPr>
            <p:cNvSpPr/>
            <p:nvPr/>
          </p:nvSpPr>
          <p:spPr>
            <a:xfrm>
              <a:off x="7009666" y="2303189"/>
              <a:ext cx="958034" cy="561607"/>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2" name="Freeform 695">
              <a:extLst>
                <a:ext uri="{FF2B5EF4-FFF2-40B4-BE49-F238E27FC236}">
                  <a16:creationId xmlns:a16="http://schemas.microsoft.com/office/drawing/2014/main" id="{FCB8FDA8-9268-4F4F-9694-26A96235DC1F}"/>
                </a:ext>
              </a:extLst>
            </p:cNvPr>
            <p:cNvSpPr/>
            <p:nvPr/>
          </p:nvSpPr>
          <p:spPr>
            <a:xfrm>
              <a:off x="6804107" y="2497732"/>
              <a:ext cx="785512" cy="46249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3" name="Freeform 696">
              <a:extLst>
                <a:ext uri="{FF2B5EF4-FFF2-40B4-BE49-F238E27FC236}">
                  <a16:creationId xmlns:a16="http://schemas.microsoft.com/office/drawing/2014/main" id="{29AAAFD3-0ADD-424A-B364-E0CE54B26C35}"/>
                </a:ext>
              </a:extLst>
            </p:cNvPr>
            <p:cNvSpPr/>
            <p:nvPr/>
          </p:nvSpPr>
          <p:spPr>
            <a:xfrm>
              <a:off x="7633673" y="2604179"/>
              <a:ext cx="429459" cy="289980"/>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4" name="Freeform 697">
              <a:extLst>
                <a:ext uri="{FF2B5EF4-FFF2-40B4-BE49-F238E27FC236}">
                  <a16:creationId xmlns:a16="http://schemas.microsoft.com/office/drawing/2014/main" id="{AFB2661E-926E-D545-A8CC-6EECF2AF3C54}"/>
                </a:ext>
              </a:extLst>
            </p:cNvPr>
            <p:cNvSpPr/>
            <p:nvPr/>
          </p:nvSpPr>
          <p:spPr>
            <a:xfrm>
              <a:off x="7288633"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5" name="Freeform 698">
              <a:extLst>
                <a:ext uri="{FF2B5EF4-FFF2-40B4-BE49-F238E27FC236}">
                  <a16:creationId xmlns:a16="http://schemas.microsoft.com/office/drawing/2014/main" id="{35ECD80E-1E5C-8A48-AEFA-77F1BD640FC4}"/>
                </a:ext>
              </a:extLst>
            </p:cNvPr>
            <p:cNvSpPr/>
            <p:nvPr/>
          </p:nvSpPr>
          <p:spPr>
            <a:xfrm>
              <a:off x="7244586" y="2754674"/>
              <a:ext cx="807539" cy="572618"/>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6" name="Freeform 700">
              <a:extLst>
                <a:ext uri="{FF2B5EF4-FFF2-40B4-BE49-F238E27FC236}">
                  <a16:creationId xmlns:a16="http://schemas.microsoft.com/office/drawing/2014/main" id="{BB903944-4041-244B-9AEE-C0B9DF2EE68C}"/>
                </a:ext>
              </a:extLst>
            </p:cNvPr>
            <p:cNvSpPr>
              <a:spLocks noEditPoints="1"/>
            </p:cNvSpPr>
            <p:nvPr/>
          </p:nvSpPr>
          <p:spPr>
            <a:xfrm>
              <a:off x="6492103" y="1613111"/>
              <a:ext cx="2184024" cy="104613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7" name="Freeform 748">
              <a:extLst>
                <a:ext uri="{FF2B5EF4-FFF2-40B4-BE49-F238E27FC236}">
                  <a16:creationId xmlns:a16="http://schemas.microsoft.com/office/drawing/2014/main" id="{7A9E3C07-2913-184B-8665-1F943BBEB209}"/>
                </a:ext>
              </a:extLst>
            </p:cNvPr>
            <p:cNvSpPr/>
            <p:nvPr/>
          </p:nvSpPr>
          <p:spPr>
            <a:xfrm>
              <a:off x="6235167" y="4244952"/>
              <a:ext cx="95434" cy="11745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5449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a:t>Americas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196" y="1534963"/>
            <a:ext cx="9060168" cy="4605885"/>
          </a:xfrm>
        </p:spPr>
        <p:txBody>
          <a:bodyPr>
            <a:noAutofit/>
          </a:bodyPr>
          <a:lstStyle/>
          <a:p>
            <a:pPr>
              <a:lnSpc>
                <a:spcPct val="120000"/>
              </a:lnSpc>
            </a:pPr>
            <a:r>
              <a:rPr lang="en-US" sz="1800" b="1" dirty="0"/>
              <a:t>Canada</a:t>
            </a:r>
            <a:r>
              <a:rPr lang="en-US" sz="1800" dirty="0"/>
              <a:t> announced that it will soon unveil new restrictions on foreign travel.  </a:t>
            </a:r>
          </a:p>
          <a:p>
            <a:pPr>
              <a:lnSpc>
                <a:spcPct val="120000"/>
              </a:lnSpc>
            </a:pPr>
            <a:r>
              <a:rPr lang="en-US" sz="1800" b="1" dirty="0"/>
              <a:t>Ecuadorian</a:t>
            </a:r>
            <a:r>
              <a:rPr lang="en-US" sz="1800" dirty="0"/>
              <a:t> healthcare workers reported that vaccines are being administered </a:t>
            </a:r>
            <a:br>
              <a:rPr lang="en-US" sz="1800" dirty="0"/>
            </a:br>
            <a:r>
              <a:rPr lang="en-US" sz="1800" dirty="0"/>
              <a:t>to people who are not frontline responders, accusing the health minister of </a:t>
            </a:r>
            <a:br>
              <a:rPr lang="en-US" sz="1800" dirty="0"/>
            </a:br>
            <a:r>
              <a:rPr lang="en-US" sz="1800" dirty="0"/>
              <a:t>improperly prioritizing higher-level professionals and wealthy recipients.  </a:t>
            </a:r>
          </a:p>
          <a:p>
            <a:pPr>
              <a:lnSpc>
                <a:spcPct val="120000"/>
              </a:lnSpc>
            </a:pPr>
            <a:r>
              <a:rPr lang="en-US" sz="1800" b="1" dirty="0"/>
              <a:t>Colombia’s </a:t>
            </a:r>
            <a:r>
              <a:rPr lang="en-US" sz="1800" dirty="0"/>
              <a:t>defense minister Carlos Homes died from COVID-19 complications. </a:t>
            </a:r>
          </a:p>
          <a:p>
            <a:pPr>
              <a:lnSpc>
                <a:spcPct val="120000"/>
              </a:lnSpc>
            </a:pPr>
            <a:r>
              <a:rPr lang="en-US" sz="1800" b="1" dirty="0"/>
              <a:t>Peru</a:t>
            </a:r>
            <a:r>
              <a:rPr lang="en-US" sz="1800" dirty="0"/>
              <a:t> surpassed 40,000 deaths, the fifth highest death toll in South America. </a:t>
            </a:r>
          </a:p>
          <a:p>
            <a:pPr>
              <a:lnSpc>
                <a:spcPct val="120000"/>
              </a:lnSpc>
            </a:pPr>
            <a:r>
              <a:rPr lang="en-US" sz="1800" dirty="0"/>
              <a:t>A Reuters poll of economists shows that </a:t>
            </a:r>
            <a:r>
              <a:rPr lang="en-US" sz="1800" b="1" dirty="0"/>
              <a:t>Mexico’s </a:t>
            </a:r>
            <a:r>
              <a:rPr lang="en-US" sz="1800" dirty="0"/>
              <a:t>GDP likely shrunk 8.8 percent in 2020. </a:t>
            </a:r>
          </a:p>
          <a:p>
            <a:pPr>
              <a:lnSpc>
                <a:spcPct val="120000"/>
              </a:lnSpc>
            </a:pPr>
            <a:r>
              <a:rPr lang="en-US" sz="1800" b="1" dirty="0"/>
              <a:t>Argentina’s </a:t>
            </a:r>
            <a:r>
              <a:rPr lang="en-US" sz="1800" dirty="0"/>
              <a:t>economic activity fell 3.7 percent in November 2020 compared to 2019.</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822069" y="316202"/>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61099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0"/>
              <a:t>Americas</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dirty="0"/>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3819607" y="5770170"/>
            <a:ext cx="2583712" cy="230832"/>
          </a:xfrm>
          <a:prstGeom prst="rect">
            <a:avLst/>
          </a:prstGeom>
          <a:noFill/>
        </p:spPr>
        <p:txBody>
          <a:bodyPr wrap="square" rtlCol="0">
            <a:spAutoFit/>
          </a:bodyPr>
          <a:lstStyle/>
          <a:p>
            <a:r>
              <a:rPr lang="en-US" sz="900" dirty="0">
                <a:solidFill>
                  <a:schemeClr val="bg1">
                    <a:lumMod val="65000"/>
                  </a:schemeClr>
                </a:solidFill>
              </a:rPr>
              <a:t>Source: Johns Hopkins University</a:t>
            </a:r>
            <a:endParaRPr lang="en-US" dirty="0">
              <a:solidFill>
                <a:schemeClr val="bg1">
                  <a:lumMod val="65000"/>
                </a:schemeClr>
              </a:solidFill>
            </a:endParaRPr>
          </a:p>
        </p:txBody>
      </p:sp>
      <p:sp>
        <p:nvSpPr>
          <p:cNvPr id="8" name="TextBox 7">
            <a:extLst>
              <a:ext uri="{FF2B5EF4-FFF2-40B4-BE49-F238E27FC236}">
                <a16:creationId xmlns:a16="http://schemas.microsoft.com/office/drawing/2014/main" id="{8C04E76F-9A5A-4882-8255-4E2BD1AC4F74}"/>
              </a:ext>
            </a:extLst>
          </p:cNvPr>
          <p:cNvSpPr txBox="1"/>
          <p:nvPr/>
        </p:nvSpPr>
        <p:spPr>
          <a:xfrm>
            <a:off x="964324" y="1592636"/>
            <a:ext cx="10389477" cy="1323439"/>
          </a:xfrm>
          <a:prstGeom prst="rect">
            <a:avLst/>
          </a:prstGeom>
          <a:solidFill>
            <a:srgbClr val="7030A0"/>
          </a:solidFill>
        </p:spPr>
        <p:txBody>
          <a:bodyPr wrap="square" rtlCol="0">
            <a:spAutoFit/>
          </a:bodyPr>
          <a:lstStyle/>
          <a:p>
            <a:pPr algn="ctr">
              <a:spcAft>
                <a:spcPts val="1000"/>
              </a:spcAft>
            </a:pPr>
            <a:r>
              <a:rPr lang="en-US" sz="1600" b="1" dirty="0">
                <a:solidFill>
                  <a:schemeClr val="bg1"/>
                </a:solidFill>
                <a:latin typeface="+mj-lt"/>
              </a:rPr>
              <a:t>Peru is experiencing a third wave of coronavirus infections. President Francisco </a:t>
            </a:r>
            <a:r>
              <a:rPr lang="en-US" sz="1600" b="1" dirty="0" err="1">
                <a:solidFill>
                  <a:schemeClr val="bg1"/>
                </a:solidFill>
                <a:latin typeface="+mj-lt"/>
              </a:rPr>
              <a:t>Sagasti</a:t>
            </a:r>
            <a:r>
              <a:rPr lang="en-US" sz="1600" b="1" dirty="0">
                <a:solidFill>
                  <a:schemeClr val="bg1"/>
                </a:solidFill>
                <a:latin typeface="+mj-lt"/>
              </a:rPr>
              <a:t> announced a total lockdown of the capital and nine other regions, with hospitals reportedly close to collapse. The government has banned flights coming from Europe and Brazil in a bid to curb new, more contagious strains of the virus. Peru has yet to roll out vaccines, but has on order 38 million doses of </a:t>
            </a:r>
            <a:r>
              <a:rPr lang="en-US" sz="1600" b="1" dirty="0" err="1">
                <a:solidFill>
                  <a:schemeClr val="bg1"/>
                </a:solidFill>
                <a:latin typeface="+mj-lt"/>
              </a:rPr>
              <a:t>Sinopharm’s</a:t>
            </a:r>
            <a:r>
              <a:rPr lang="en-US" sz="1600" b="1" dirty="0">
                <a:solidFill>
                  <a:schemeClr val="bg1"/>
                </a:solidFill>
                <a:latin typeface="+mj-lt"/>
              </a:rPr>
              <a:t> and 14 million doses AstraZeneca’s vaccine. Peru has a population of 32.5 million. </a:t>
            </a:r>
          </a:p>
        </p:txBody>
      </p:sp>
      <p:sp>
        <p:nvSpPr>
          <p:cNvPr id="14" name="TextBox 13">
            <a:extLst>
              <a:ext uri="{FF2B5EF4-FFF2-40B4-BE49-F238E27FC236}">
                <a16:creationId xmlns:a16="http://schemas.microsoft.com/office/drawing/2014/main" id="{1C5C3677-5B96-4D93-BA29-83EA5644B744}"/>
              </a:ext>
            </a:extLst>
          </p:cNvPr>
          <p:cNvSpPr txBox="1"/>
          <p:nvPr/>
        </p:nvSpPr>
        <p:spPr>
          <a:xfrm>
            <a:off x="7679658" y="5502870"/>
            <a:ext cx="2583712" cy="230832"/>
          </a:xfrm>
          <a:prstGeom prst="rect">
            <a:avLst/>
          </a:prstGeom>
          <a:noFill/>
        </p:spPr>
        <p:txBody>
          <a:bodyPr wrap="square" rtlCol="0">
            <a:spAutoFit/>
          </a:bodyPr>
          <a:lstStyle/>
          <a:p>
            <a:r>
              <a:rPr lang="en-US" sz="900" dirty="0">
                <a:solidFill>
                  <a:schemeClr val="bg1">
                    <a:lumMod val="65000"/>
                  </a:schemeClr>
                </a:solidFill>
              </a:rPr>
              <a:t>Source: The COVID Tracking Project</a:t>
            </a:r>
            <a:endParaRPr lang="en-US" dirty="0">
              <a:solidFill>
                <a:schemeClr val="bg1">
                  <a:lumMod val="65000"/>
                </a:schemeClr>
              </a:solidFill>
            </a:endParaRPr>
          </a:p>
        </p:txBody>
      </p:sp>
      <p:pic>
        <p:nvPicPr>
          <p:cNvPr id="11" name="Content Placeholder 10">
            <a:extLst>
              <a:ext uri="{FF2B5EF4-FFF2-40B4-BE49-F238E27FC236}">
                <a16:creationId xmlns:a16="http://schemas.microsoft.com/office/drawing/2014/main" id="{82ED3B55-C67A-4E3A-9C63-20206D062D51}"/>
              </a:ext>
            </a:extLst>
          </p:cNvPr>
          <p:cNvPicPr>
            <a:picLocks noGrp="1" noChangeAspect="1"/>
          </p:cNvPicPr>
          <p:nvPr>
            <p:ph idx="1"/>
          </p:nvPr>
        </p:nvPicPr>
        <p:blipFill>
          <a:blip r:embed="rId2"/>
          <a:stretch>
            <a:fillRect/>
          </a:stretch>
        </p:blipFill>
        <p:spPr>
          <a:xfrm>
            <a:off x="1155125" y="3063944"/>
            <a:ext cx="4572000" cy="2937058"/>
          </a:xfrm>
        </p:spPr>
      </p:pic>
      <p:pic>
        <p:nvPicPr>
          <p:cNvPr id="15" name="Picture 14">
            <a:extLst>
              <a:ext uri="{FF2B5EF4-FFF2-40B4-BE49-F238E27FC236}">
                <a16:creationId xmlns:a16="http://schemas.microsoft.com/office/drawing/2014/main" id="{A40C2616-8CCC-45B7-B5C6-AB8BF014F0CA}"/>
              </a:ext>
            </a:extLst>
          </p:cNvPr>
          <p:cNvPicPr>
            <a:picLocks noChangeAspect="1"/>
          </p:cNvPicPr>
          <p:nvPr/>
        </p:nvPicPr>
        <p:blipFill>
          <a:blip r:embed="rId3"/>
          <a:stretch>
            <a:fillRect/>
          </a:stretch>
        </p:blipFill>
        <p:spPr>
          <a:xfrm>
            <a:off x="6099115" y="3069286"/>
            <a:ext cx="4937760" cy="3128076"/>
          </a:xfrm>
          <a:prstGeom prst="rect">
            <a:avLst/>
          </a:prstGeom>
        </p:spPr>
      </p:pic>
    </p:spTree>
    <p:extLst>
      <p:ext uri="{BB962C8B-B14F-4D97-AF65-F5344CB8AC3E}">
        <p14:creationId xmlns:p14="http://schemas.microsoft.com/office/powerpoint/2010/main" val="228003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0"/>
              <a:t>Americas: US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50196" y="1434850"/>
            <a:ext cx="9427301" cy="4754880"/>
          </a:xfrm>
        </p:spPr>
        <p:txBody>
          <a:bodyPr>
            <a:noAutofit/>
          </a:bodyPr>
          <a:lstStyle/>
          <a:p>
            <a:pPr>
              <a:lnSpc>
                <a:spcPct val="120000"/>
              </a:lnSpc>
            </a:pPr>
            <a:r>
              <a:rPr lang="en-US" sz="1400" dirty="0"/>
              <a:t>The US aims to acquire an additional 200 million doses of COVID-19 </a:t>
            </a:r>
            <a:r>
              <a:rPr lang="en-US" sz="1400" b="1" dirty="0"/>
              <a:t>vaccines</a:t>
            </a:r>
            <a:r>
              <a:rPr lang="en-US" sz="1400" dirty="0"/>
              <a:t>, enough to inoculate most </a:t>
            </a:r>
            <a:br>
              <a:rPr lang="en-US" sz="1400" dirty="0"/>
            </a:br>
            <a:r>
              <a:rPr lang="en-US" sz="1400" dirty="0"/>
              <a:t>Americans by summertime, per President Biden. Across the nation, 19.9 million Americans have received </a:t>
            </a:r>
            <a:br>
              <a:rPr lang="en-US" sz="1400" dirty="0"/>
            </a:br>
            <a:r>
              <a:rPr lang="en-US" sz="1400" dirty="0"/>
              <a:t>one or more doses of vaccine. New York City Mayor de Blasio called on pharmaceutical manufacturers to </a:t>
            </a:r>
            <a:br>
              <a:rPr lang="en-US" sz="1400" dirty="0"/>
            </a:br>
            <a:r>
              <a:rPr lang="en-US" sz="1400" dirty="0"/>
              <a:t>let other companies make their COVID-19 vaccines to ramp up production. A CDC report found that spread </a:t>
            </a:r>
            <a:br>
              <a:rPr lang="en-US" sz="1400" dirty="0"/>
            </a:br>
            <a:r>
              <a:rPr lang="en-US" sz="1400" dirty="0"/>
              <a:t>of COVID-19 in </a:t>
            </a:r>
            <a:r>
              <a:rPr lang="en-US" sz="1400" b="1" dirty="0"/>
              <a:t>schools </a:t>
            </a:r>
            <a:r>
              <a:rPr lang="en-US" sz="1400" dirty="0"/>
              <a:t>is limited when safety protocols are followed but recommended that schools should </a:t>
            </a:r>
            <a:br>
              <a:rPr lang="en-US" sz="1400" dirty="0"/>
            </a:br>
            <a:r>
              <a:rPr lang="en-US" sz="1400" dirty="0"/>
              <a:t>curb indoor sports programs. Nationally, </a:t>
            </a:r>
            <a:r>
              <a:rPr lang="en-US" sz="1400" b="1" dirty="0"/>
              <a:t>hospitalizations </a:t>
            </a:r>
            <a:r>
              <a:rPr lang="en-US" sz="1400" dirty="0"/>
              <a:t>continued to decline, now at the lowest level in six weeks. </a:t>
            </a:r>
          </a:p>
          <a:p>
            <a:pPr>
              <a:lnSpc>
                <a:spcPct val="120000"/>
              </a:lnSpc>
            </a:pPr>
            <a:r>
              <a:rPr lang="en-US" sz="1400" dirty="0"/>
              <a:t>An effort lead by Sen. Paul (R-KY) to dismiss </a:t>
            </a:r>
            <a:r>
              <a:rPr lang="en-US" sz="1400" b="1" dirty="0"/>
              <a:t>impeachment charges </a:t>
            </a:r>
            <a:r>
              <a:rPr lang="en-US" sz="1400" dirty="0"/>
              <a:t>against President Trump was defeated with the support of 5 Republicans.  </a:t>
            </a:r>
          </a:p>
          <a:p>
            <a:pPr>
              <a:lnSpc>
                <a:spcPct val="120000"/>
              </a:lnSpc>
            </a:pPr>
            <a:r>
              <a:rPr lang="en-US" sz="1400" dirty="0"/>
              <a:t>President Biden issued four executive orders addressing </a:t>
            </a:r>
            <a:r>
              <a:rPr lang="en-US" sz="1400" b="1" dirty="0"/>
              <a:t>racial justice</a:t>
            </a:r>
            <a:r>
              <a:rPr lang="en-US" sz="1400" dirty="0"/>
              <a:t>, including one focused on combating hate crimes against Asian-Americans.  Biden is expected to issue an executive order today suspending </a:t>
            </a:r>
            <a:r>
              <a:rPr lang="en-US" sz="1400" b="1" dirty="0"/>
              <a:t>new oil and gas leasing on federal land</a:t>
            </a:r>
            <a:r>
              <a:rPr lang="en-US" sz="1400" dirty="0"/>
              <a:t>.   </a:t>
            </a:r>
          </a:p>
          <a:p>
            <a:pPr>
              <a:lnSpc>
                <a:spcPct val="120000"/>
              </a:lnSpc>
            </a:pPr>
            <a:r>
              <a:rPr lang="en-US" sz="1400" dirty="0"/>
              <a:t>The IMF said President Biden’s </a:t>
            </a:r>
            <a:r>
              <a:rPr lang="en-US" sz="1400" b="1" dirty="0"/>
              <a:t>stimulus plan </a:t>
            </a:r>
            <a:r>
              <a:rPr lang="en-US" sz="1400" dirty="0"/>
              <a:t>could boost US output by 5 percent over the next three years. </a:t>
            </a:r>
          </a:p>
          <a:p>
            <a:pPr>
              <a:lnSpc>
                <a:spcPct val="120000"/>
              </a:lnSpc>
            </a:pPr>
            <a:r>
              <a:rPr lang="en-US" sz="1400" dirty="0"/>
              <a:t>President Biden warned that the US would respond to any “</a:t>
            </a:r>
            <a:r>
              <a:rPr lang="en-US" sz="1400" i="1" dirty="0"/>
              <a:t>malign</a:t>
            </a:r>
            <a:r>
              <a:rPr lang="en-US" sz="1400" dirty="0"/>
              <a:t>” actions by </a:t>
            </a:r>
            <a:r>
              <a:rPr lang="en-US" sz="1400" b="1" dirty="0"/>
              <a:t>Russia</a:t>
            </a:r>
            <a:r>
              <a:rPr lang="en-US" sz="1400" dirty="0"/>
              <a:t> in his first call with President Putin. Commerce secretary nominee Gina Raimondo pledged a tough line against trade and technology threats from </a:t>
            </a:r>
            <a:r>
              <a:rPr lang="en-US" sz="1400" b="1" dirty="0"/>
              <a:t>China i</a:t>
            </a:r>
            <a:r>
              <a:rPr lang="en-US" sz="1400" dirty="0"/>
              <a:t>n her confirmation hearing.  </a:t>
            </a:r>
          </a:p>
          <a:p>
            <a:pPr>
              <a:lnSpc>
                <a:spcPct val="120000"/>
              </a:lnSpc>
            </a:pPr>
            <a:endParaRPr lang="en-US" sz="1400" dirty="0"/>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8060329" y="14344"/>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95359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01317"/>
            <a:ext cx="10515600" cy="643872"/>
          </a:xfrm>
        </p:spPr>
        <p:txBody>
          <a:bodyPr>
            <a:noAutofit/>
          </a:bodyPr>
          <a:lstStyle/>
          <a:p>
            <a:r>
              <a:rPr lang="en-US" sz="2600" dirty="0"/>
              <a:t>Science Under the Scope: The Challenges of Vaccine Distribution</a:t>
            </a:r>
            <a:endParaRPr lang="en-US" sz="260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21880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8"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3032061"/>
            <a:ext cx="10740121" cy="3383280"/>
          </a:xfrm>
        </p:spPr>
        <p:txBody>
          <a:bodyPr wrap="square" numCol="2" spcCol="182880">
            <a:spAutoFit/>
          </a:bodyPr>
          <a:lstStyle/>
          <a:p>
            <a:pPr marL="0" indent="0" algn="just">
              <a:lnSpc>
                <a:spcPct val="110000"/>
              </a:lnSpc>
              <a:buNone/>
            </a:pPr>
            <a:r>
              <a:rPr lang="en-US" sz="1300" dirty="0"/>
              <a:t>Frustration surrounding vaccine distribution runs along two lines. The first is the vaccine shortages that are occurring in cities and towns all over the United States. The second is concern over the equitable distribution of the vaccine across the globe. Regarding the first concern, state health officials have openly criticized the Trump Administration and Operation Warp Speed on the week-by-week and last minute vaccine allocation data. One article stated, “</a:t>
            </a:r>
            <a:r>
              <a:rPr lang="en-US" sz="1300" i="1" dirty="0"/>
              <a:t>State health officials say the unpredictable shipments have led to chaos on the ground, including the inability to quickly use up the doses sent to them</a:t>
            </a:r>
            <a:r>
              <a:rPr lang="en-US" sz="1300" dirty="0" smtClean="0"/>
              <a:t>.”(1)  </a:t>
            </a:r>
            <a:r>
              <a:rPr lang="en-US" sz="1300" dirty="0"/>
              <a:t>The unpredictable federal allocation of doses was especially bad during the first several weeks of distribution, but have since appeared to stabilize</a:t>
            </a:r>
            <a:r>
              <a:rPr lang="en-US" sz="1300" dirty="0" smtClean="0"/>
              <a:t>.(2) </a:t>
            </a:r>
            <a:r>
              <a:rPr lang="en-US" sz="1300" dirty="0"/>
              <a:t>Unfortunately, this has not translated to the state-level, where many health officials say they still do not know how many doses to expect each week. </a:t>
            </a:r>
          </a:p>
          <a:p>
            <a:pPr marL="0" indent="0" algn="just">
              <a:lnSpc>
                <a:spcPct val="110000"/>
              </a:lnSpc>
              <a:buNone/>
            </a:pPr>
            <a:r>
              <a:rPr lang="en-US" sz="1300" dirty="0"/>
              <a:t>This week, concerns about the inconsistency of vaccine allocation amplified as a number of cities across the country said they would run out of vaccines before the end of the week if they did not get further supplies</a:t>
            </a:r>
            <a:r>
              <a:rPr lang="en-US" sz="1300" dirty="0" smtClean="0"/>
              <a:t>.(3) </a:t>
            </a:r>
            <a:r>
              <a:rPr lang="en-US" sz="1300" dirty="0"/>
              <a:t>Some cities such as New York and San Francisco worried they would have to cancel vaccine appointments, while a county in North Carolina turned people away from their vaccine clinic because they ran out of doses</a:t>
            </a:r>
            <a:r>
              <a:rPr lang="en-US" sz="1300" dirty="0" smtClean="0"/>
              <a:t>.(4)  </a:t>
            </a:r>
            <a:r>
              <a:rPr lang="en-US" sz="1300" dirty="0"/>
              <a:t>With President Biden now in office, officials are looking to the new administration to provide more predictable vaccine allocation, which would allow them to develop a comprehensive </a:t>
            </a:r>
            <a:r>
              <a:rPr lang="en-US" sz="1300" dirty="0" smtClean="0"/>
              <a:t>campaign</a:t>
            </a:r>
            <a:r>
              <a:rPr lang="en-US" sz="1300" dirty="0"/>
              <a:t>.  </a:t>
            </a:r>
            <a:r>
              <a:rPr lang="en-US" sz="1300" dirty="0" smtClean="0"/>
              <a:t>Thus far, the Biden Administration has already pledged to communicate better with states, and will deliver 10 million doses per week for the next three weeks.</a:t>
            </a:r>
          </a:p>
          <a:p>
            <a:pPr marL="0" indent="0" algn="just">
              <a:lnSpc>
                <a:spcPct val="110000"/>
              </a:lnSpc>
              <a:buNone/>
            </a:pPr>
            <a:r>
              <a:rPr lang="en-US" sz="1300" dirty="0"/>
              <a:t>The second vaccine distribution challenge, as mentioned earlier, is concern over the equitable distribution of the vaccine. On </a:t>
            </a:r>
            <a:r>
              <a:rPr lang="en-US" sz="1300" dirty="0" smtClean="0"/>
              <a:t>January</a:t>
            </a:r>
            <a:endParaRPr lang="en-US" sz="1300" dirty="0"/>
          </a:p>
        </p:txBody>
      </p:sp>
      <p:sp>
        <p:nvSpPr>
          <p:cNvPr id="3" name="TextBox 2"/>
          <p:cNvSpPr txBox="1"/>
          <p:nvPr/>
        </p:nvSpPr>
        <p:spPr>
          <a:xfrm>
            <a:off x="895630" y="1660988"/>
            <a:ext cx="10740121" cy="1323439"/>
          </a:xfrm>
          <a:prstGeom prst="rect">
            <a:avLst/>
          </a:prstGeom>
          <a:noFill/>
        </p:spPr>
        <p:txBody>
          <a:bodyPr wrap="square" rtlCol="0">
            <a:spAutoFit/>
          </a:bodyPr>
          <a:lstStyle/>
          <a:p>
            <a:pPr algn="ctr"/>
            <a:r>
              <a:rPr lang="en-US" sz="1600" b="1" i="1" dirty="0">
                <a:solidFill>
                  <a:srgbClr val="7030A0"/>
                </a:solidFill>
              </a:rPr>
              <a:t>The announcement that the Pfizer vaccine had received FDA authorization was a substantial accomplishment in the fight against the COVID-19 pandemic. Not only that but it was a notable scientific accomplishment as well. Never before had a vaccine been developed in such a short period of time. In the months since this initial announcement, however, discussions of the failures or missteps in vaccine distribution have drowned out the previous excitement. </a:t>
            </a:r>
            <a:endParaRPr lang="en-US" sz="1600" b="1" i="1" dirty="0">
              <a:solidFill>
                <a:srgbClr val="7030A0"/>
              </a:solidFill>
            </a:endParaRPr>
          </a:p>
        </p:txBody>
      </p:sp>
      <p:sp>
        <p:nvSpPr>
          <p:cNvPr id="4" name="TextBox 3"/>
          <p:cNvSpPr txBox="1"/>
          <p:nvPr/>
        </p:nvSpPr>
        <p:spPr>
          <a:xfrm>
            <a:off x="1196622" y="1309091"/>
            <a:ext cx="6604000" cy="261610"/>
          </a:xfrm>
          <a:prstGeom prst="rect">
            <a:avLst/>
          </a:prstGeom>
          <a:noFill/>
        </p:spPr>
        <p:txBody>
          <a:bodyPr wrap="square" rtlCol="0">
            <a:spAutoFit/>
          </a:bodyPr>
          <a:lstStyle/>
          <a:p>
            <a:r>
              <a:rPr lang="en-US" sz="1100" i="1" dirty="0"/>
              <a:t>Contributed by the Scowcroft Institute of International Affairs </a:t>
            </a:r>
            <a:endParaRPr lang="en-US" sz="1100" dirty="0"/>
          </a:p>
        </p:txBody>
      </p:sp>
    </p:spTree>
    <p:extLst>
      <p:ext uri="{BB962C8B-B14F-4D97-AF65-F5344CB8AC3E}">
        <p14:creationId xmlns:p14="http://schemas.microsoft.com/office/powerpoint/2010/main" val="166456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501317"/>
            <a:ext cx="10515600" cy="643872"/>
          </a:xfrm>
        </p:spPr>
        <p:txBody>
          <a:bodyPr>
            <a:noAutofit/>
          </a:bodyPr>
          <a:lstStyle/>
          <a:p>
            <a:r>
              <a:rPr lang="en-US" sz="2600" dirty="0"/>
              <a:t>Science Under the Scope: The Challenges of Vaccine Distribution</a:t>
            </a:r>
            <a:endParaRPr lang="en-US" sz="260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21880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8"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423395"/>
            <a:ext cx="10740121" cy="4937760"/>
          </a:xfrm>
        </p:spPr>
        <p:txBody>
          <a:bodyPr wrap="square" numCol="2" spcCol="182880">
            <a:spAutoFit/>
          </a:bodyPr>
          <a:lstStyle/>
          <a:p>
            <a:pPr marL="0" indent="0" algn="just">
              <a:lnSpc>
                <a:spcPct val="110000"/>
              </a:lnSpc>
              <a:buNone/>
            </a:pPr>
            <a:r>
              <a:rPr lang="en-US" sz="1300" dirty="0"/>
              <a:t>18th, Dr. </a:t>
            </a:r>
            <a:r>
              <a:rPr lang="en-US" sz="1300" dirty="0" err="1"/>
              <a:t>Tedros</a:t>
            </a:r>
            <a:r>
              <a:rPr lang="en-US" sz="1300" dirty="0"/>
              <a:t> from the World Health Organization made the statement that the world was on the brink of a “</a:t>
            </a:r>
            <a:r>
              <a:rPr lang="en-US" sz="1300" i="1" dirty="0"/>
              <a:t>catastrophic </a:t>
            </a:r>
            <a:r>
              <a:rPr lang="en-US" sz="1300" i="1" dirty="0" smtClean="0"/>
              <a:t>moral failure</a:t>
            </a:r>
            <a:r>
              <a:rPr lang="en-US" sz="1300" dirty="0" smtClean="0"/>
              <a:t>.”(5)  </a:t>
            </a:r>
            <a:r>
              <a:rPr lang="en-US" sz="1300" dirty="0"/>
              <a:t>He pointed out that 39 million doses of vaccine have gone to the richest fifty countries, but only 25 have gone to the one lowest income country</a:t>
            </a:r>
            <a:r>
              <a:rPr lang="en-US" sz="1300" dirty="0" smtClean="0"/>
              <a:t>.(6) </a:t>
            </a:r>
            <a:r>
              <a:rPr lang="en-US" sz="1300" dirty="0"/>
              <a:t>Dr. </a:t>
            </a:r>
            <a:r>
              <a:rPr lang="en-US" sz="1300" dirty="0" err="1"/>
              <a:t>Tedros</a:t>
            </a:r>
            <a:r>
              <a:rPr lang="en-US" sz="1300" dirty="0"/>
              <a:t> and the </a:t>
            </a:r>
            <a:r>
              <a:rPr lang="en-US" sz="1300" dirty="0" err="1"/>
              <a:t>WHO’s</a:t>
            </a:r>
            <a:r>
              <a:rPr lang="en-US" sz="1300" dirty="0"/>
              <a:t> argument is that “</a:t>
            </a:r>
            <a:r>
              <a:rPr lang="en-US" sz="1300" i="1" dirty="0" err="1"/>
              <a:t>vaccinationalism</a:t>
            </a:r>
            <a:r>
              <a:rPr lang="en-US" sz="1300" dirty="0"/>
              <a:t>” is putting the poorest and most vulnerable people around the world at great risk.</a:t>
            </a:r>
          </a:p>
          <a:p>
            <a:pPr marL="0" indent="0" algn="just">
              <a:lnSpc>
                <a:spcPct val="110000"/>
              </a:lnSpc>
              <a:buNone/>
            </a:pPr>
            <a:r>
              <a:rPr lang="en-US" sz="1300" dirty="0"/>
              <a:t>A recent study conducted by Duke Global Health Innovation Center found that most people in low-income countries will likely have to wait until 2023 or 2024 to receive the COVID-19 vaccine</a:t>
            </a:r>
            <a:r>
              <a:rPr lang="en-US" sz="1300" dirty="0" smtClean="0"/>
              <a:t>.(7) </a:t>
            </a:r>
            <a:r>
              <a:rPr lang="en-US" sz="1300" dirty="0"/>
              <a:t>Additionally, almost all low- and middle-income countries must rely on donations for </a:t>
            </a:r>
            <a:r>
              <a:rPr lang="en-US" sz="1300" dirty="0" err="1"/>
              <a:t>COVAX</a:t>
            </a:r>
            <a:r>
              <a:rPr lang="en-US" sz="1300" dirty="0"/>
              <a:t> to get doses of the vaccine. Over the course of 2021, vaccine manufacturers predict that they will be able to make 10 billion doses of vaccine available</a:t>
            </a:r>
            <a:r>
              <a:rPr lang="en-US" sz="1300" dirty="0" smtClean="0"/>
              <a:t>.(8)  </a:t>
            </a:r>
            <a:r>
              <a:rPr lang="en-US" sz="1300" dirty="0"/>
              <a:t>Of those 10 billion doses, approximately half has already been ordered by the 27 member states of the European Union and 5 other wealthy countries. Canada, for example, has pre-ordered the equivalent of 9 doses per person for their entire population</a:t>
            </a:r>
            <a:r>
              <a:rPr lang="en-US" sz="1300" dirty="0" smtClean="0"/>
              <a:t>.(9)  </a:t>
            </a:r>
            <a:endParaRPr lang="en-US" sz="1300" dirty="0"/>
          </a:p>
          <a:p>
            <a:pPr marL="0" indent="0" algn="just">
              <a:lnSpc>
                <a:spcPct val="110000"/>
              </a:lnSpc>
              <a:buNone/>
            </a:pPr>
            <a:r>
              <a:rPr lang="en-US" sz="1300" dirty="0"/>
              <a:t>Global public health leaders and other humanitarian leaders stress that the inequitable distribution of the COVID-19 vaccine is not only moral failure, but it also threatens our ability to bring the pandemic to an end. </a:t>
            </a:r>
          </a:p>
        </p:txBody>
      </p:sp>
      <p:sp>
        <p:nvSpPr>
          <p:cNvPr id="5" name="TextBox 4"/>
          <p:cNvSpPr txBox="1"/>
          <p:nvPr/>
        </p:nvSpPr>
        <p:spPr>
          <a:xfrm>
            <a:off x="6270978" y="1467556"/>
            <a:ext cx="5170311" cy="3539430"/>
          </a:xfrm>
          <a:prstGeom prst="rect">
            <a:avLst/>
          </a:prstGeom>
          <a:noFill/>
        </p:spPr>
        <p:txBody>
          <a:bodyPr wrap="square" rtlCol="0">
            <a:spAutoFit/>
          </a:bodyPr>
          <a:lstStyle/>
          <a:p>
            <a:r>
              <a:rPr lang="en-US" sz="1600" dirty="0" smtClean="0"/>
              <a:t>References</a:t>
            </a:r>
          </a:p>
          <a:p>
            <a:endParaRPr lang="en-US" sz="800" dirty="0" smtClean="0"/>
          </a:p>
          <a:p>
            <a:r>
              <a:rPr lang="en-US" sz="800" dirty="0" smtClean="0"/>
              <a:t>(1) Chen, C., </a:t>
            </a:r>
            <a:r>
              <a:rPr lang="en-US" sz="800" dirty="0" err="1" smtClean="0"/>
              <a:t>Arnsdorf</a:t>
            </a:r>
            <a:r>
              <a:rPr lang="en-US" sz="800" dirty="0" smtClean="0"/>
              <a:t>, I, and </a:t>
            </a:r>
            <a:r>
              <a:rPr lang="en-US" sz="800" dirty="0" err="1" smtClean="0"/>
              <a:t>Gabrielson</a:t>
            </a:r>
            <a:r>
              <a:rPr lang="en-US" sz="800" dirty="0" smtClean="0"/>
              <a:t>, R. (2021, January 19). How Operation Warp Speed Created Vaccination Chaos. </a:t>
            </a:r>
            <a:r>
              <a:rPr lang="en-US" sz="800" dirty="0" err="1" smtClean="0"/>
              <a:t>ProPublica</a:t>
            </a:r>
            <a:r>
              <a:rPr lang="en-US" sz="800" dirty="0" smtClean="0"/>
              <a:t>. https://www.propublica.org/article/how-operation-warp-speed-created-vaccination-chaos?utm_source=sailthru&amp;utm_medium=email&amp;utm_campaign=majorinvestigations&amp;utm_content=feature </a:t>
            </a:r>
          </a:p>
          <a:p>
            <a:r>
              <a:rPr lang="en-US" sz="800" dirty="0" smtClean="0"/>
              <a:t>(2)  Chen, C., </a:t>
            </a:r>
            <a:r>
              <a:rPr lang="en-US" sz="800" dirty="0" err="1" smtClean="0"/>
              <a:t>Arnsdorf</a:t>
            </a:r>
            <a:r>
              <a:rPr lang="en-US" sz="800" dirty="0" smtClean="0"/>
              <a:t>, I, and </a:t>
            </a:r>
            <a:r>
              <a:rPr lang="en-US" sz="800" dirty="0" err="1" smtClean="0"/>
              <a:t>Gabrielson</a:t>
            </a:r>
            <a:r>
              <a:rPr lang="en-US" sz="800" dirty="0" smtClean="0"/>
              <a:t>, R. (2021, January 19). How Operation Warp Speed Created Vaccination Chaos. </a:t>
            </a:r>
            <a:r>
              <a:rPr lang="en-US" sz="800" dirty="0" err="1" smtClean="0"/>
              <a:t>ProPublica</a:t>
            </a:r>
            <a:r>
              <a:rPr lang="en-US" sz="800" dirty="0" smtClean="0"/>
              <a:t>. https://www.propublica.org/article/how-operation-warp-speed-created-vaccination-chaos?utm_source=sailthru&amp;utm_medium=email&amp;utm_campaign=majorinvestigations&amp;utm_content=feature </a:t>
            </a:r>
          </a:p>
          <a:p>
            <a:r>
              <a:rPr lang="en-US" sz="800" dirty="0" smtClean="0"/>
              <a:t>(3) Kim, S. (2021, January 20). These Places Are Running Out of </a:t>
            </a:r>
            <a:r>
              <a:rPr lang="en-US" sz="800" dirty="0" err="1" smtClean="0"/>
              <a:t>COVID</a:t>
            </a:r>
            <a:r>
              <a:rPr lang="en-US" sz="800" dirty="0" smtClean="0"/>
              <a:t> Vaccines in the U.S. -- From New York to San Francisco. Newsweek. https://www.newsweek.com/running-out-covid-vaccines-us-new-york-san-francisco-1562944 </a:t>
            </a:r>
          </a:p>
          <a:p>
            <a:r>
              <a:rPr lang="en-US" sz="800" dirty="0" smtClean="0"/>
              <a:t>(4) Kim, S. (2021, January 20). These Places Are Running Out of </a:t>
            </a:r>
            <a:r>
              <a:rPr lang="en-US" sz="800" dirty="0" err="1" smtClean="0"/>
              <a:t>COVID</a:t>
            </a:r>
            <a:r>
              <a:rPr lang="en-US" sz="800" dirty="0" smtClean="0"/>
              <a:t> Vaccines in the U.S. -- From New York to San Francisco. Newsweek. https://www.newsweek.com/running-out-covid-vaccines-us-new-york-san-francisco-1562944 </a:t>
            </a:r>
          </a:p>
          <a:p>
            <a:r>
              <a:rPr lang="en-US" sz="800" dirty="0" smtClean="0"/>
              <a:t>(5)  </a:t>
            </a:r>
            <a:r>
              <a:rPr lang="en-US" sz="800" dirty="0"/>
              <a:t>(2021, January 18). WHO chief warns against ‘catastrophic moral failure’ in COVID-19 vaccine access. UN News. https://news.un.org/en/story/2021/01/1082362 </a:t>
            </a:r>
            <a:endParaRPr lang="en-US" sz="800" dirty="0" smtClean="0"/>
          </a:p>
          <a:p>
            <a:r>
              <a:rPr lang="en-US" sz="800" dirty="0" smtClean="0"/>
              <a:t>(6) (2021</a:t>
            </a:r>
            <a:r>
              <a:rPr lang="en-US" sz="800" dirty="0"/>
              <a:t>, January 18). WHO chief warns against ‘catastrophic moral failure’ in COVID-19 vaccine access. UN News. https://news.un.org/en/story/2021/01/1082362</a:t>
            </a:r>
          </a:p>
          <a:p>
            <a:r>
              <a:rPr lang="en-US" sz="800" dirty="0" smtClean="0"/>
              <a:t>(7) </a:t>
            </a:r>
            <a:r>
              <a:rPr lang="en-US" sz="800" dirty="0" err="1"/>
              <a:t>Mullard</a:t>
            </a:r>
            <a:r>
              <a:rPr lang="en-US" sz="800" dirty="0"/>
              <a:t>, A. (2020, November 30). How </a:t>
            </a:r>
            <a:r>
              <a:rPr lang="en-US" sz="800" dirty="0" err="1"/>
              <a:t>COVID</a:t>
            </a:r>
            <a:r>
              <a:rPr lang="en-US" sz="800" dirty="0"/>
              <a:t> vaccines are being divvied up around the world. Nature. https://www.nature.com/articles/d41586-020-03370-6  </a:t>
            </a:r>
          </a:p>
          <a:p>
            <a:r>
              <a:rPr lang="en-US" sz="800" dirty="0" smtClean="0"/>
              <a:t>(8)  </a:t>
            </a:r>
            <a:r>
              <a:rPr lang="en-US" sz="800" dirty="0" err="1"/>
              <a:t>Mullard</a:t>
            </a:r>
            <a:r>
              <a:rPr lang="en-US" sz="800" dirty="0"/>
              <a:t>, A. (2020, November 30). How </a:t>
            </a:r>
            <a:r>
              <a:rPr lang="en-US" sz="800" dirty="0" err="1"/>
              <a:t>COVID</a:t>
            </a:r>
            <a:r>
              <a:rPr lang="en-US" sz="800" dirty="0"/>
              <a:t> vaccines are being divvied up around the world. Nature. https://www.nature.com/articles/d41586-020-03370-6 </a:t>
            </a:r>
          </a:p>
          <a:p>
            <a:r>
              <a:rPr lang="en-US" sz="800" dirty="0" smtClean="0"/>
              <a:t>(9)  </a:t>
            </a:r>
            <a:r>
              <a:rPr lang="en-US" sz="800" dirty="0" err="1"/>
              <a:t>Mullard</a:t>
            </a:r>
            <a:r>
              <a:rPr lang="en-US" sz="800" dirty="0"/>
              <a:t>, A. (2020, November 30). How </a:t>
            </a:r>
            <a:r>
              <a:rPr lang="en-US" sz="800" dirty="0" err="1"/>
              <a:t>COVID</a:t>
            </a:r>
            <a:r>
              <a:rPr lang="en-US" sz="800" dirty="0"/>
              <a:t> vaccines are being divvied up around the world. Nature. https://www.nature.com/articles/d41586-020-03370-6 </a:t>
            </a:r>
          </a:p>
          <a:p>
            <a:endParaRPr lang="en-US" sz="800" dirty="0"/>
          </a:p>
        </p:txBody>
      </p:sp>
      <p:cxnSp>
        <p:nvCxnSpPr>
          <p:cNvPr id="10" name="Straight Connector 9">
            <a:extLst>
              <a:ext uri="{FF2B5EF4-FFF2-40B4-BE49-F238E27FC236}">
                <a16:creationId xmlns:a16="http://schemas.microsoft.com/office/drawing/2014/main" id="{5F195970-836E-CE48-90C1-348708CA6FFB}"/>
              </a:ext>
            </a:extLst>
          </p:cNvPr>
          <p:cNvCxnSpPr/>
          <p:nvPr/>
        </p:nvCxnSpPr>
        <p:spPr>
          <a:xfrm>
            <a:off x="6512073" y="180018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9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896-493D-0C4F-A5EB-CF07EE654ADA}"/>
              </a:ext>
            </a:extLst>
          </p:cNvPr>
          <p:cNvSpPr>
            <a:spLocks noGrp="1"/>
          </p:cNvSpPr>
          <p:nvPr>
            <p:ph type="title"/>
          </p:nvPr>
        </p:nvSpPr>
        <p:spPr>
          <a:xfrm>
            <a:off x="838200" y="477382"/>
            <a:ext cx="10515600" cy="643872"/>
          </a:xfrm>
        </p:spPr>
        <p:txBody>
          <a:bodyPr>
            <a:noAutofit/>
          </a:bodyPr>
          <a:lstStyle/>
          <a:p>
            <a:r>
              <a:rPr lang="en-US" sz="2600" dirty="0"/>
              <a:t>Region in Charts: Europe</a:t>
            </a:r>
            <a:endParaRPr lang="en-US" sz="260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1132917" y="121880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4" name="TextBox 3"/>
          <p:cNvSpPr txBox="1"/>
          <p:nvPr/>
        </p:nvSpPr>
        <p:spPr>
          <a:xfrm>
            <a:off x="1066800" y="1428044"/>
            <a:ext cx="3149599" cy="4645378"/>
          </a:xfrm>
          <a:prstGeom prst="rect">
            <a:avLst/>
          </a:prstGeom>
          <a:solidFill>
            <a:srgbClr val="7030A0"/>
          </a:solidFill>
        </p:spPr>
        <p:txBody>
          <a:bodyPr wrap="square" rtlCol="0">
            <a:spAutoFit/>
          </a:bodyPr>
          <a:lstStyle/>
          <a:p>
            <a:pPr algn="ctr"/>
            <a:r>
              <a:rPr lang="en-US" sz="1400" b="1" i="1" dirty="0">
                <a:solidFill>
                  <a:schemeClr val="bg1"/>
                </a:solidFill>
              </a:rPr>
              <a:t>Europe continues to struggle with lockdowns, outbreaks, and new strains of the coronavirus. Over the past few days, Portuguese hospitals have struggled under virus loads, the UK has shown hesitancy to reopen, and the Netherlands have faced down violent anti-lockdown protests. In this tense atmosphere, vaccine distribution has become an increasingly pressing issue - and one that promises to cause political disputes across the region.  The EU is preparing export controls for coronavirus vaccines and has been in conflict with AstraZeneca over delays in delivery of doses, even demanding the company redirect vaccines from UK factories.  </a:t>
            </a:r>
          </a:p>
        </p:txBody>
      </p:sp>
      <p:pic>
        <p:nvPicPr>
          <p:cNvPr id="1026" name="Picture 2" descr="cumulative-covid-vaccination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118" y="1298222"/>
            <a:ext cx="6994349" cy="49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94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8846-679E-F147-B4CC-A9F6BBD457C9}"/>
              </a:ext>
            </a:extLst>
          </p:cNvPr>
          <p:cNvSpPr>
            <a:spLocks noGrp="1"/>
          </p:cNvSpPr>
          <p:nvPr>
            <p:ph type="title"/>
          </p:nvPr>
        </p:nvSpPr>
        <p:spPr/>
        <p:txBody>
          <a:bodyPr>
            <a:normAutofit/>
          </a:bodyPr>
          <a:lstStyle/>
          <a:p>
            <a:r>
              <a:rPr lang="en-US" sz="5400" dirty="0"/>
              <a:t>Coronavirus Condition Updates</a:t>
            </a:r>
          </a:p>
        </p:txBody>
      </p:sp>
      <p:sp>
        <p:nvSpPr>
          <p:cNvPr id="3" name="Text Placeholder 2">
            <a:extLst>
              <a:ext uri="{FF2B5EF4-FFF2-40B4-BE49-F238E27FC236}">
                <a16:creationId xmlns:a16="http://schemas.microsoft.com/office/drawing/2014/main" id="{BAD6366C-CDFE-FA4F-8D32-D0713254BFD5}"/>
              </a:ext>
            </a:extLst>
          </p:cNvPr>
          <p:cNvSpPr>
            <a:spLocks noGrp="1"/>
          </p:cNvSpPr>
          <p:nvPr>
            <p:ph type="body" idx="1"/>
          </p:nvPr>
        </p:nvSpPr>
        <p:spPr/>
        <p:txBody>
          <a:bodyPr/>
          <a:lstStyle/>
          <a:p>
            <a:r>
              <a:rPr lang="en-US" dirty="0"/>
              <a:t>As of 2100 hours US EDT on </a:t>
            </a:r>
            <a:r>
              <a:rPr lang="en-US"/>
              <a:t>January 26, </a:t>
            </a:r>
            <a:r>
              <a:rPr lang="en-US" dirty="0"/>
              <a:t>2021</a:t>
            </a:r>
          </a:p>
        </p:txBody>
      </p:sp>
    </p:spTree>
    <p:extLst>
      <p:ext uri="{BB962C8B-B14F-4D97-AF65-F5344CB8AC3E}">
        <p14:creationId xmlns:p14="http://schemas.microsoft.com/office/powerpoint/2010/main" val="112167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01456"/>
            <a:ext cx="10515600" cy="1325563"/>
          </a:xfrm>
        </p:spPr>
        <p:txBody>
          <a:bodyPr>
            <a:normAutofit fontScale="90000"/>
          </a:bodyPr>
          <a:lstStyle/>
          <a:p>
            <a:pPr algn="ctr"/>
            <a:r>
              <a:rPr lang="en-US" sz="3200" dirty="0"/>
              <a:t>Global Situation Update: January 27, 2021</a:t>
            </a:r>
            <a:br>
              <a:rPr lang="en-US" sz="3200" dirty="0"/>
            </a:br>
            <a:r>
              <a:rPr lang="en-US" sz="2400" dirty="0"/>
              <a:t/>
            </a:r>
            <a:br>
              <a:rPr lang="en-US" sz="2400" dirty="0"/>
            </a:br>
            <a:r>
              <a:rPr lang="en-US" sz="2400" dirty="0"/>
              <a:t/>
            </a:r>
            <a:br>
              <a:rPr lang="en-US" sz="2400" dirty="0"/>
            </a:br>
            <a:r>
              <a:rPr lang="en-US" sz="2400" b="0" dirty="0"/>
              <a:t>KEY TAKEAWAYS</a:t>
            </a:r>
          </a:p>
        </p:txBody>
      </p:sp>
      <p:graphicFrame>
        <p:nvGraphicFramePr>
          <p:cNvPr id="4" name="Content Placeholder 3">
            <a:extLst>
              <a:ext uri="{FF2B5EF4-FFF2-40B4-BE49-F238E27FC236}">
                <a16:creationId xmlns:a16="http://schemas.microsoft.com/office/drawing/2014/main" id="{B9A4A93F-22A9-BD47-A120-475464CA1FAF}"/>
              </a:ext>
            </a:extLst>
          </p:cNvPr>
          <p:cNvGraphicFramePr>
            <a:graphicFrameLocks noGrp="1"/>
          </p:cNvGraphicFramePr>
          <p:nvPr>
            <p:ph idx="1"/>
            <p:extLst>
              <p:ext uri="{D42A27DB-BD31-4B8C-83A1-F6EECF244321}">
                <p14:modId xmlns:p14="http://schemas.microsoft.com/office/powerpoint/2010/main" val="1621498101"/>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54327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91779" y="853747"/>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50" b="1" dirty="0">
                <a:latin typeface="Arial" panose="020B0604020202020204" pitchFamily="34" charset="0"/>
              </a:rPr>
              <a:t>44,573,030 (282,161)</a:t>
            </a:r>
            <a:endParaRPr lang="en-US" sz="105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00" b="1" dirty="0"/>
              <a:t>1,351,280 (9,364)</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89738" y="4172606"/>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00" b="1" dirty="0"/>
              <a:t>2,495,315 (14,192)</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721 (0</a:t>
            </a:r>
            <a:r>
              <a:rPr lang="en-US" sz="1200" b="1"/>
              <a:t>)</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00" b="1" dirty="0"/>
              <a:t>12,733,991 (27,912)</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Confirmed Cases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50" b="1" dirty="0"/>
              <a:t>33,568,959 (193,232)</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50" b="1" dirty="0"/>
              <a:t>5,551,368 (25,531)</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100,274,664 (552,392)</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dirty="0"/>
              <a:t>Note: This report is based on sources and information deemed to be true and reliable, but Dentons makes no representations to same. </a:t>
            </a:r>
          </a:p>
        </p:txBody>
      </p:sp>
      <p:sp>
        <p:nvSpPr>
          <p:cNvPr id="180" name="TextBox 179">
            <a:extLst>
              <a:ext uri="{FF2B5EF4-FFF2-40B4-BE49-F238E27FC236}">
                <a16:creationId xmlns:a16="http://schemas.microsoft.com/office/drawing/2014/main" id="{A9DECAD9-01B1-44C3-864F-A0B9CFC91913}"/>
              </a:ext>
            </a:extLst>
          </p:cNvPr>
          <p:cNvSpPr txBox="1"/>
          <p:nvPr/>
        </p:nvSpPr>
        <p:spPr>
          <a:xfrm>
            <a:off x="818310" y="5904180"/>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7610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188720" cy="118872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50" b="1" dirty="0">
                <a:latin typeface="Arial" panose="020B0604020202020204" pitchFamily="34" charset="0"/>
              </a:rPr>
              <a:t>1,024,316 (8,525)</a:t>
            </a:r>
            <a:endParaRPr lang="en-US" sz="105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50" b="1" dirty="0"/>
              <a:t>23,592 (219)</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50" b="1" dirty="0"/>
              <a:t>59,645 (811)</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15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50" b="1" dirty="0"/>
              <a:t>195,761 (507)</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0"/>
              <a:t>Total Deaths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50" b="1" dirty="0"/>
              <a:t>722,114 (6,819)</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50" b="1" dirty="0"/>
              <a:t>132,003 (480)</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2,157,446 (17,361)</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0BCA6A91-9C60-4F3A-807A-EA012B329650}"/>
              </a:ext>
            </a:extLst>
          </p:cNvPr>
          <p:cNvSpPr txBox="1"/>
          <p:nvPr/>
        </p:nvSpPr>
        <p:spPr>
          <a:xfrm>
            <a:off x="826448" y="5904180"/>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328989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612777"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02958" y="3639886"/>
            <a:ext cx="1371600" cy="131064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200" b="1" dirty="0">
                <a:latin typeface="Arial" panose="020B0604020202020204" pitchFamily="34" charset="0"/>
              </a:rPr>
              <a:t>16,717,169 (101,414)</a:t>
            </a:r>
            <a:endParaRPr lang="en-US" sz="1200" dirty="0"/>
          </a:p>
        </p:txBody>
      </p:sp>
      <p:sp>
        <p:nvSpPr>
          <p:cNvPr id="182" name="Oval 181">
            <a:extLst>
              <a:ext uri="{FF2B5EF4-FFF2-40B4-BE49-F238E27FC236}">
                <a16:creationId xmlns:a16="http://schemas.microsoft.com/office/drawing/2014/main" id="{D85E956D-716E-9D47-A89B-29674E9D2FC8}"/>
              </a:ext>
            </a:extLst>
          </p:cNvPr>
          <p:cNvSpPr>
            <a:spLocks noChangeAspect="1"/>
          </p:cNvSpPr>
          <p:nvPr/>
        </p:nvSpPr>
        <p:spPr>
          <a:xfrm>
            <a:off x="9257915" y="2842970"/>
            <a:ext cx="1188720" cy="118872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200" b="1" dirty="0"/>
              <a:t>152,051 (-6,858)</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14985" y="4235495"/>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100" b="1" dirty="0"/>
              <a:t>327,152 (-6,388)</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Cruise Ships</a:t>
            </a:r>
          </a:p>
          <a:p>
            <a:pPr algn="ctr"/>
            <a:r>
              <a:rPr lang="en-US" sz="1200" b="1" dirty="0"/>
              <a:t>0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 </a:t>
            </a:r>
            <a:r>
              <a:rPr lang="en-US" sz="1150" b="1" dirty="0"/>
              <a:t/>
            </a:r>
            <a:br>
              <a:rPr lang="en-US" sz="1150" b="1" dirty="0"/>
            </a:br>
            <a:r>
              <a:rPr lang="en-US" sz="1150" b="1" dirty="0"/>
              <a:t>416,880 (1,058)</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Active Cases</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001436" y="1616441"/>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100" b="1" dirty="0"/>
              <a:t>14,439,712 (39,847)</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200" b="1" dirty="0"/>
              <a:t>502,678 (1,649)</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449057" cy="369332"/>
          </a:xfrm>
          <a:prstGeom prst="rect">
            <a:avLst/>
          </a:prstGeom>
          <a:noFill/>
        </p:spPr>
        <p:txBody>
          <a:bodyPr wrap="square" rtlCol="0">
            <a:spAutoFit/>
          </a:bodyPr>
          <a:lstStyle/>
          <a:p>
            <a:pPr algn="ctr"/>
            <a:r>
              <a:rPr lang="en-US" b="1" dirty="0">
                <a:solidFill>
                  <a:schemeClr val="accent1"/>
                </a:solidFill>
              </a:rPr>
              <a:t>Global: 32,555,642 (130,722)</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1CD08322-2E11-4E06-BFE2-30C2E533395E}"/>
              </a:ext>
            </a:extLst>
          </p:cNvPr>
          <p:cNvSpPr txBox="1"/>
          <p:nvPr/>
        </p:nvSpPr>
        <p:spPr>
          <a:xfrm>
            <a:off x="818310" y="5894931"/>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166949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821164"/>
              </p:ext>
            </p:extLst>
          </p:nvPr>
        </p:nvGraphicFramePr>
        <p:xfrm>
          <a:off x="839788" y="1380803"/>
          <a:ext cx="5212080" cy="4625731"/>
        </p:xfrm>
        <a:graphic>
          <a:graphicData uri="http://schemas.openxmlformats.org/drawingml/2006/table">
            <a:tbl>
              <a:tblPr firstRow="1" bandRow="1">
                <a:tableStyleId>{3B4B98B0-60AC-42C2-AFA5-B58CD77FA1E5}</a:tableStyleId>
              </a:tblPr>
              <a:tblGrid>
                <a:gridCol w="723198">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1073888">
                  <a:extLst>
                    <a:ext uri="{9D8B030D-6E8A-4147-A177-3AD203B41FA5}">
                      <a16:colId xmlns:a16="http://schemas.microsoft.com/office/drawing/2014/main" val="2692257280"/>
                    </a:ext>
                  </a:extLst>
                </a:gridCol>
                <a:gridCol w="903767">
                  <a:extLst>
                    <a:ext uri="{9D8B030D-6E8A-4147-A177-3AD203B41FA5}">
                      <a16:colId xmlns:a16="http://schemas.microsoft.com/office/drawing/2014/main" val="2381864057"/>
                    </a:ext>
                  </a:extLst>
                </a:gridCol>
                <a:gridCol w="574159">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dirty="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dirty="0">
                          <a:solidFill>
                            <a:srgbClr val="000000"/>
                          </a:solidFill>
                          <a:effectLst/>
                          <a:latin typeface="Calibri" panose="020F0502020204030204" pitchFamily="34" charset="0"/>
                        </a:rPr>
                        <a:t>US</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14844678</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25443699 (146640)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425216 (4087)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78320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4.70%</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a:solidFill>
                            <a:srgbClr val="000000"/>
                          </a:solidFill>
                          <a:effectLst/>
                          <a:latin typeface="Calibri" panose="020F0502020204030204" pitchFamily="34" charset="0"/>
                        </a:rPr>
                        <a:t>UK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3590749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3700268 (20167)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100359 (1636)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54189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6.04%</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a:solidFill>
                            <a:srgbClr val="000000"/>
                          </a:solidFill>
                          <a:effectLst/>
                          <a:latin typeface="Calibri" panose="020F0502020204030204" pitchFamily="34" charset="0"/>
                        </a:rPr>
                        <a:t>France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2838981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3138498 (22143)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74250 (614)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47125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4.52%</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a:solidFill>
                            <a:srgbClr val="000000"/>
                          </a:solidFill>
                          <a:effectLst/>
                          <a:latin typeface="Calibri" panose="020F0502020204030204" pitchFamily="34" charset="0"/>
                        </a:rPr>
                        <a:t>Spain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2422647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2629817 (36435)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56794 (586)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58457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9.85%</a:t>
                      </a:r>
                    </a:p>
                  </a:txBody>
                  <a:tcPr marL="9525" marR="9525" marT="9525" marB="0" anchor="ctr"/>
                </a:tc>
                <a:extLst>
                  <a:ext uri="{0D108BD9-81ED-4DB2-BD59-A6C34878D82A}">
                    <a16:rowId xmlns:a16="http://schemas.microsoft.com/office/drawing/2014/main" val="2304375435"/>
                  </a:ext>
                </a:extLst>
              </a:tr>
              <a:tr h="253995">
                <a:tc>
                  <a:txBody>
                    <a:bodyPr/>
                    <a:lstStyle/>
                    <a:p>
                      <a:pPr algn="l" fontAlgn="ctr"/>
                      <a:r>
                        <a:rPr lang="en-US" sz="11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943802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970156 (3962)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13772 (86)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55772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3.67%</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a:solidFill>
                            <a:srgbClr val="000000"/>
                          </a:solidFill>
                          <a:effectLst/>
                          <a:latin typeface="Calibri" panose="020F0502020204030204" pitchFamily="34" charset="0"/>
                        </a:rPr>
                        <a:t>Brazil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818188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8933356 (61963)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218878 (1214)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41873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4.02%</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a:solidFill>
                            <a:srgbClr val="000000"/>
                          </a:solidFill>
                          <a:effectLst/>
                          <a:latin typeface="Calibri" panose="020F0502020204030204" pitchFamily="34" charset="0"/>
                        </a:rPr>
                        <a:t>Belgium</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675763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696642 (1784)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20879 (65)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59806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2.21%</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a:solidFill>
                            <a:srgbClr val="000000"/>
                          </a:solidFill>
                          <a:effectLst/>
                          <a:latin typeface="Calibri" panose="020F0502020204030204" pitchFamily="34" charset="0"/>
                        </a:rPr>
                        <a:t>Sweden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545042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556289 (9123)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11247 (242)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54886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a:solidFill>
                            <a:srgbClr val="000000"/>
                          </a:solidFill>
                          <a:effectLst/>
                          <a:latin typeface="Calibri" panose="020F0502020204030204" pitchFamily="34" charset="0"/>
                        </a:rPr>
                        <a:t>Russia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505907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3716228 (17982)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69391 (550)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25738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3.82%</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a:solidFill>
                            <a:srgbClr val="000000"/>
                          </a:solidFill>
                          <a:effectLst/>
                          <a:latin typeface="Calibri" panose="020F0502020204030204" pitchFamily="34" charset="0"/>
                        </a:rPr>
                        <a:t>Italy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482417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2485956 (10584)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86422 (541)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41151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3.43%</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a:solidFill>
                            <a:srgbClr val="000000"/>
                          </a:solidFill>
                          <a:effectLst/>
                          <a:latin typeface="Calibri" panose="020F0502020204030204" pitchFamily="34" charset="0"/>
                        </a:rPr>
                        <a:t>Serbia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383282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387206 (2080)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3924 (19)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44419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a:solidFill>
                            <a:srgbClr val="000000"/>
                          </a:solidFill>
                          <a:effectLst/>
                          <a:latin typeface="Calibri" panose="020F0502020204030204" pitchFamily="34" charset="0"/>
                        </a:rPr>
                        <a:t>Mexico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288229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1788905 (17165)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152016 (1743)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13660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6.74%</a:t>
                      </a:r>
                    </a:p>
                  </a:txBody>
                  <a:tcPr marL="9525" marR="9525" marT="9525" marB="0" anchor="ctr"/>
                </a:tc>
                <a:extLst>
                  <a:ext uri="{0D108BD9-81ED-4DB2-BD59-A6C34878D82A}">
                    <a16:rowId xmlns:a16="http://schemas.microsoft.com/office/drawing/2014/main" val="3128620526"/>
                  </a:ext>
                </a:extLst>
              </a:tr>
              <a:tr h="291709">
                <a:tc>
                  <a:txBody>
                    <a:bodyPr/>
                    <a:lstStyle/>
                    <a:p>
                      <a:pPr algn="l" fontAlgn="ctr"/>
                      <a:r>
                        <a:rPr lang="en-US" sz="11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228491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2164043 (9387)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53619 (492)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25771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4.27%</a:t>
                      </a:r>
                    </a:p>
                  </a:txBody>
                  <a:tcPr marL="9525" marR="9525" marT="9525" marB="0" anchor="ctr"/>
                </a:tc>
                <a:extLst>
                  <a:ext uri="{0D108BD9-81ED-4DB2-BD59-A6C34878D82A}">
                    <a16:rowId xmlns:a16="http://schemas.microsoft.com/office/drawing/2014/main" val="231444997"/>
                  </a:ext>
                </a:extLst>
              </a:tr>
              <a:tr h="291709">
                <a:tc>
                  <a:txBody>
                    <a:bodyPr/>
                    <a:lstStyle/>
                    <a:p>
                      <a:pPr algn="l" fontAlgn="ctr"/>
                      <a:r>
                        <a:rPr lang="en-US" sz="1100" b="0" i="0" u="none" strike="noStrike">
                          <a:solidFill>
                            <a:srgbClr val="000000"/>
                          </a:solidFill>
                          <a:effectLst/>
                          <a:latin typeface="Calibri" panose="020F0502020204030204" pitchFamily="34" charset="0"/>
                        </a:rPr>
                        <a:t>Ukraine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215196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1237810 (3038)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23148 (147)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2.56%</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042894926"/>
              </p:ext>
            </p:extLst>
          </p:nvPr>
        </p:nvGraphicFramePr>
        <p:xfrm>
          <a:off x="6229609" y="1380803"/>
          <a:ext cx="5157789" cy="4672919"/>
        </p:xfrm>
        <a:graphic>
          <a:graphicData uri="http://schemas.openxmlformats.org/drawingml/2006/table">
            <a:tbl>
              <a:tblPr firstRow="1" bandRow="1">
                <a:tableStyleId>{3B4B98B0-60AC-42C2-AFA5-B58CD77FA1E5}</a:tableStyleId>
              </a:tblPr>
              <a:tblGrid>
                <a:gridCol w="709133">
                  <a:extLst>
                    <a:ext uri="{9D8B030D-6E8A-4147-A177-3AD203B41FA5}">
                      <a16:colId xmlns:a16="http://schemas.microsoft.com/office/drawing/2014/main" val="2875121375"/>
                    </a:ext>
                  </a:extLst>
                </a:gridCol>
                <a:gridCol w="584790">
                  <a:extLst>
                    <a:ext uri="{9D8B030D-6E8A-4147-A177-3AD203B41FA5}">
                      <a16:colId xmlns:a16="http://schemas.microsoft.com/office/drawing/2014/main" val="1992441260"/>
                    </a:ext>
                  </a:extLst>
                </a:gridCol>
                <a:gridCol w="993147">
                  <a:extLst>
                    <a:ext uri="{9D8B030D-6E8A-4147-A177-3AD203B41FA5}">
                      <a16:colId xmlns:a16="http://schemas.microsoft.com/office/drawing/2014/main" val="1200645635"/>
                    </a:ext>
                  </a:extLst>
                </a:gridCol>
                <a:gridCol w="786809">
                  <a:extLst>
                    <a:ext uri="{9D8B030D-6E8A-4147-A177-3AD203B41FA5}">
                      <a16:colId xmlns:a16="http://schemas.microsoft.com/office/drawing/2014/main" val="2037567880"/>
                    </a:ext>
                  </a:extLst>
                </a:gridCol>
                <a:gridCol w="606056">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86738">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dirty="0">
                          <a:solidFill>
                            <a:schemeClr val="tx1"/>
                          </a:solidFill>
                          <a:latin typeface="+mn-lt"/>
                          <a:ea typeface="+mn-ea"/>
                          <a:cs typeface="+mn-cs"/>
                        </a:rPr>
                        <a:t>Deaths (New)</a:t>
                      </a:r>
                    </a:p>
                  </a:txBody>
                  <a:tcPr/>
                </a:tc>
                <a:tc>
                  <a:txBody>
                    <a:bodyPr/>
                    <a:lstStyle/>
                    <a:p>
                      <a:pPr algn="ctr"/>
                      <a:r>
                        <a:rPr lang="en-US" sz="1000" dirty="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0">
                          <a:solidFill>
                            <a:srgbClr val="000000"/>
                          </a:solidFill>
                          <a:effectLst/>
                          <a:latin typeface="Calibri" panose="020F0502020204030204" pitchFamily="34" charset="0"/>
                        </a:rPr>
                        <a:t>Poland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203482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1482722 (4603)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35665 (264)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2.62%</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Switzerland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188679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515483 (1884)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9204 (58)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59313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2.58%</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India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176498</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10689527 (12689)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153724 (137)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Portugal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167381</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653878 (10765)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11012 (291)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64234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13.29%</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Indonesia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163526</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1012350 (13094)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28468 (336)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8.39%</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Ireland</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163421</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189851 (928)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3066 (89)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38205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6.85%</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Argentina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163402</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1885210 (10409)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47253 (219)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a:t>
                      </a:r>
                    </a:p>
                  </a:txBody>
                  <a:tcPr marL="9525" marR="9525" marT="9525" marB="0" anchor="ctr"/>
                </a:tc>
                <a:extLst>
                  <a:ext uri="{0D108BD9-81ED-4DB2-BD59-A6C34878D82A}">
                    <a16:rowId xmlns:a16="http://schemas.microsoft.com/office/drawing/2014/main" val="2249641261"/>
                  </a:ext>
                </a:extLst>
              </a:tr>
              <a:tr h="291724">
                <a:tc>
                  <a:txBody>
                    <a:bodyPr/>
                    <a:lstStyle/>
                    <a:p>
                      <a:pPr algn="l" fontAlgn="ctr"/>
                      <a:r>
                        <a:rPr lang="en-US" sz="1100" b="0" i="0" u="none" strike="noStrike">
                          <a:solidFill>
                            <a:srgbClr val="000000"/>
                          </a:solidFill>
                          <a:effectLst/>
                          <a:latin typeface="Calibri" panose="020F0502020204030204" pitchFamily="34" charset="0"/>
                        </a:rPr>
                        <a:t>Iran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150779</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1385706 (6420)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57560 (79)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3.14%</a:t>
                      </a:r>
                    </a:p>
                  </a:txBody>
                  <a:tcPr marL="9525" marR="9525" marT="9525" marB="0" anchor="ctr"/>
                </a:tc>
                <a:extLst>
                  <a:ext uri="{0D108BD9-81ED-4DB2-BD59-A6C34878D82A}">
                    <a16:rowId xmlns:a16="http://schemas.microsoft.com/office/drawing/2014/main" val="1607305078"/>
                  </a:ext>
                </a:extLst>
              </a:tr>
              <a:tr h="292357">
                <a:tc>
                  <a:txBody>
                    <a:bodyPr/>
                    <a:lstStyle/>
                    <a:p>
                      <a:pPr algn="l" fontAlgn="ctr"/>
                      <a:r>
                        <a:rPr lang="en-US" sz="1100" b="0" i="0" u="none" strike="noStrike">
                          <a:solidFill>
                            <a:srgbClr val="000000"/>
                          </a:solidFill>
                          <a:effectLst/>
                          <a:latin typeface="Calibri" panose="020F0502020204030204" pitchFamily="34" charset="0"/>
                        </a:rPr>
                        <a:t>South Africa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127107</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1423578 (6041)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41797 (680)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23832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4.70%</a:t>
                      </a:r>
                    </a:p>
                  </a:txBody>
                  <a:tcPr marL="9525" marR="9525" marT="9525" marB="0" anchor="ctr"/>
                </a:tc>
                <a:extLst>
                  <a:ext uri="{0D108BD9-81ED-4DB2-BD59-A6C34878D82A}">
                    <a16:rowId xmlns:a16="http://schemas.microsoft.com/office/drawing/2014/main" val="1079742823"/>
                  </a:ext>
                </a:extLst>
              </a:tr>
              <a:tr h="292433">
                <a:tc>
                  <a:txBody>
                    <a:bodyPr/>
                    <a:lstStyle/>
                    <a:p>
                      <a:pPr algn="l" fontAlgn="ctr"/>
                      <a:r>
                        <a:rPr lang="en-US" sz="1100" b="0" i="0" u="none" strike="noStrike">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124320</a:t>
                      </a:r>
                    </a:p>
                  </a:txBody>
                  <a:tcPr marL="9525" marR="9525" marT="9525" marB="0" anchor="ctr"/>
                </a:tc>
                <a:tc>
                  <a:txBody>
                    <a:bodyPr/>
                    <a:lstStyle/>
                    <a:p>
                      <a:pPr algn="ctr" fontAlgn="ctr"/>
                      <a:r>
                        <a:rPr lang="en-US" sz="1000" b="0" i="0" u="none" strike="noStrike" dirty="0">
                          <a:solidFill>
                            <a:srgbClr val="000000"/>
                          </a:solidFill>
                          <a:effectLst/>
                          <a:latin typeface="Calibri" panose="020F0502020204030204" pitchFamily="34" charset="0"/>
                        </a:rPr>
                        <a:t>2041352 (13606)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52128 (381)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39876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5.01%</a:t>
                      </a:r>
                    </a:p>
                  </a:txBody>
                  <a:tcPr marL="9525" marR="9525" marT="9525" marB="0" anchor="ctr"/>
                </a:tc>
                <a:extLst>
                  <a:ext uri="{0D108BD9-81ED-4DB2-BD59-A6C34878D82A}">
                    <a16:rowId xmlns:a16="http://schemas.microsoft.com/office/drawing/2014/main" val="3160297253"/>
                  </a:ext>
                </a:extLst>
              </a:tr>
              <a:tr h="253480">
                <a:tc>
                  <a:txBody>
                    <a:bodyPr/>
                    <a:lstStyle/>
                    <a:p>
                      <a:pPr algn="l" fontAlgn="ctr"/>
                      <a:r>
                        <a:rPr lang="en-US" sz="1100" b="0" i="0" u="none" strike="noStrike">
                          <a:solidFill>
                            <a:srgbClr val="000000"/>
                          </a:solidFill>
                          <a:effectLst/>
                          <a:latin typeface="Calibri" panose="020F0502020204030204" pitchFamily="34" charset="0"/>
                        </a:rPr>
                        <a:t>Lebanon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114528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285754 (3505)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2477 (103)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41974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8.90%</a:t>
                      </a:r>
                    </a:p>
                  </a:txBody>
                  <a:tcPr marL="9525" marR="9525" marT="9525" marB="0" anchor="ctr"/>
                </a:tc>
                <a:extLst>
                  <a:ext uri="{0D108BD9-81ED-4DB2-BD59-A6C34878D82A}">
                    <a16:rowId xmlns:a16="http://schemas.microsoft.com/office/drawing/2014/main" val="695875928"/>
                  </a:ext>
                </a:extLst>
              </a:tr>
              <a:tr h="299413">
                <a:tc>
                  <a:txBody>
                    <a:bodyPr/>
                    <a:lstStyle/>
                    <a:p>
                      <a:pPr algn="l" fontAlgn="ctr"/>
                      <a:r>
                        <a:rPr lang="en-US" sz="1100" b="0" i="0" u="none" strike="noStrike">
                          <a:solidFill>
                            <a:srgbClr val="000000"/>
                          </a:solidFill>
                          <a:effectLst/>
                          <a:latin typeface="Calibri" panose="020F0502020204030204" pitchFamily="34" charset="0"/>
                        </a:rPr>
                        <a:t>Hungary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104083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360877 (459)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12113 (89)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37411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Czechia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99934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946946 (6942)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15618 (165)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88337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5.01%</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a:solidFill>
                            <a:srgbClr val="000000"/>
                          </a:solidFill>
                          <a:effectLst/>
                          <a:latin typeface="Calibri" panose="020F0502020204030204" pitchFamily="34" charset="0"/>
                        </a:rPr>
                        <a:t>Turkey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94495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2442350 (7103)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25344 (134)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1.74%</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20222"/>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78300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486946290"/>
              </p:ext>
            </p:extLst>
          </p:nvPr>
        </p:nvGraphicFramePr>
        <p:xfrm>
          <a:off x="839788" y="1380803"/>
          <a:ext cx="5212080" cy="4716744"/>
        </p:xfrm>
        <a:graphic>
          <a:graphicData uri="http://schemas.openxmlformats.org/drawingml/2006/table">
            <a:tbl>
              <a:tblPr firstRow="1" bandRow="1">
                <a:tableStyleId>{3B4B98B0-60AC-42C2-AFA5-B58CD77FA1E5}</a:tableStyleId>
              </a:tblPr>
              <a:tblGrid>
                <a:gridCol w="797626">
                  <a:extLst>
                    <a:ext uri="{9D8B030D-6E8A-4147-A177-3AD203B41FA5}">
                      <a16:colId xmlns:a16="http://schemas.microsoft.com/office/drawing/2014/main" val="2875121375"/>
                    </a:ext>
                  </a:extLst>
                </a:gridCol>
                <a:gridCol w="612576">
                  <a:extLst>
                    <a:ext uri="{9D8B030D-6E8A-4147-A177-3AD203B41FA5}">
                      <a16:colId xmlns:a16="http://schemas.microsoft.com/office/drawing/2014/main" val="71849793"/>
                    </a:ext>
                  </a:extLst>
                </a:gridCol>
                <a:gridCol w="1046103">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82504">
                <a:tc>
                  <a:txBody>
                    <a:bodyPr/>
                    <a:lstStyle/>
                    <a:p>
                      <a:pPr algn="ctr"/>
                      <a:r>
                        <a:rPr lang="en-US" sz="1000" dirty="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291495">
                <a:tc>
                  <a:txBody>
                    <a:bodyPr/>
                    <a:lstStyle/>
                    <a:p>
                      <a:pPr algn="l" fontAlgn="ctr"/>
                      <a:r>
                        <a:rPr lang="en-US" sz="1100" b="0" i="0" u="none" strike="noStrike" dirty="0">
                          <a:solidFill>
                            <a:srgbClr val="000000"/>
                          </a:solidFill>
                          <a:effectLst/>
                          <a:latin typeface="Calibri" panose="020F0502020204030204" pitchFamily="34" charset="0"/>
                        </a:rPr>
                        <a:t>Honduras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78797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142880 (896)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3486 (24)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4.77%</a:t>
                      </a:r>
                    </a:p>
                  </a:txBody>
                  <a:tcPr marL="9525" marR="9525" marT="9525" marB="0" anchor="ctr"/>
                </a:tc>
                <a:extLst>
                  <a:ext uri="{0D108BD9-81ED-4DB2-BD59-A6C34878D82A}">
                    <a16:rowId xmlns:a16="http://schemas.microsoft.com/office/drawing/2014/main" val="2260173922"/>
                  </a:ext>
                </a:extLst>
              </a:tr>
              <a:tr h="291495">
                <a:tc>
                  <a:txBody>
                    <a:bodyPr/>
                    <a:lstStyle/>
                    <a:p>
                      <a:pPr algn="l" fontAlgn="ctr"/>
                      <a:r>
                        <a:rPr lang="en-US" sz="1100" b="0" i="0" u="none" strike="noStrike">
                          <a:solidFill>
                            <a:srgbClr val="000000"/>
                          </a:solidFill>
                          <a:effectLst/>
                          <a:latin typeface="Calibri" panose="020F0502020204030204" pitchFamily="34" charset="0"/>
                        </a:rPr>
                        <a:t>Israel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76938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617168 (3828)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4513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66711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8.35%</a:t>
                      </a:r>
                    </a:p>
                  </a:txBody>
                  <a:tcPr marL="9525" marR="9525" marT="9525" marB="0" anchor="ctr"/>
                </a:tc>
                <a:extLst>
                  <a:ext uri="{0D108BD9-81ED-4DB2-BD59-A6C34878D82A}">
                    <a16:rowId xmlns:a16="http://schemas.microsoft.com/office/drawing/2014/main" val="1820816567"/>
                  </a:ext>
                </a:extLst>
              </a:tr>
              <a:tr h="291495">
                <a:tc>
                  <a:txBody>
                    <a:bodyPr/>
                    <a:lstStyle/>
                    <a:p>
                      <a:pPr algn="l" fontAlgn="ctr"/>
                      <a:r>
                        <a:rPr lang="en-US" sz="11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65863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372545 (3861)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5298 (105)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8.47%</a:t>
                      </a:r>
                    </a:p>
                  </a:txBody>
                  <a:tcPr marL="9525" marR="9525" marT="9525" marB="0" anchor="ctr"/>
                </a:tc>
                <a:extLst>
                  <a:ext uri="{0D108BD9-81ED-4DB2-BD59-A6C34878D82A}">
                    <a16:rowId xmlns:a16="http://schemas.microsoft.com/office/drawing/2014/main" val="501154767"/>
                  </a:ext>
                </a:extLst>
              </a:tr>
              <a:tr h="291495">
                <a:tc>
                  <a:txBody>
                    <a:bodyPr/>
                    <a:lstStyle/>
                    <a:p>
                      <a:pPr algn="l" fontAlgn="ctr"/>
                      <a:r>
                        <a:rPr lang="en-US" sz="1100" b="0" i="0" u="none" strike="noStrike">
                          <a:solidFill>
                            <a:srgbClr val="000000"/>
                          </a:solidFill>
                          <a:effectLst/>
                          <a:latin typeface="Calibri" panose="020F0502020204030204" pitchFamily="34" charset="0"/>
                        </a:rPr>
                        <a:t>Canada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57899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761697 (4040)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18981 (113)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19958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4.87%</a:t>
                      </a:r>
                    </a:p>
                  </a:txBody>
                  <a:tcPr marL="9525" marR="9525" marT="9525" marB="0" anchor="ctr"/>
                </a:tc>
                <a:extLst>
                  <a:ext uri="{0D108BD9-81ED-4DB2-BD59-A6C34878D82A}">
                    <a16:rowId xmlns:a16="http://schemas.microsoft.com/office/drawing/2014/main" val="2304375435"/>
                  </a:ext>
                </a:extLst>
              </a:tr>
              <a:tr h="291495">
                <a:tc>
                  <a:txBody>
                    <a:bodyPr/>
                    <a:lstStyle/>
                    <a:p>
                      <a:pPr algn="l" fontAlgn="ctr"/>
                      <a:r>
                        <a:rPr lang="en-US" sz="1100" b="0" i="0" u="none" strike="noStrike">
                          <a:solidFill>
                            <a:srgbClr val="000000"/>
                          </a:solidFill>
                          <a:effectLst/>
                          <a:latin typeface="Calibri" panose="020F0502020204030204" pitchFamily="34" charset="0"/>
                        </a:rPr>
                        <a:t>Dominican Republic</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53929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206305 (1143)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2564 (19)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18910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4.71%</a:t>
                      </a:r>
                    </a:p>
                  </a:txBody>
                  <a:tcPr marL="9525" marR="9525" marT="9525" marB="0" anchor="ctr"/>
                </a:tc>
                <a:extLst>
                  <a:ext uri="{0D108BD9-81ED-4DB2-BD59-A6C34878D82A}">
                    <a16:rowId xmlns:a16="http://schemas.microsoft.com/office/drawing/2014/main" val="3053803976"/>
                  </a:ext>
                </a:extLst>
              </a:tr>
              <a:tr h="291495">
                <a:tc>
                  <a:txBody>
                    <a:bodyPr/>
                    <a:lstStyle/>
                    <a:p>
                      <a:pPr algn="l" fontAlgn="ctr"/>
                      <a:r>
                        <a:rPr lang="en-US" sz="1100" b="0" i="0" u="none" strike="noStrike">
                          <a:solidFill>
                            <a:srgbClr val="000000"/>
                          </a:solidFill>
                          <a:effectLst/>
                          <a:latin typeface="Calibri" panose="020F0502020204030204" pitchFamily="34" charset="0"/>
                        </a:rPr>
                        <a:t>Greece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53770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153226 (814)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5692 (21)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2.46%</a:t>
                      </a:r>
                    </a:p>
                  </a:txBody>
                  <a:tcPr marL="9525" marR="9525" marT="9525" marB="0" anchor="ctr"/>
                </a:tc>
                <a:extLst>
                  <a:ext uri="{0D108BD9-81ED-4DB2-BD59-A6C34878D82A}">
                    <a16:rowId xmlns:a16="http://schemas.microsoft.com/office/drawing/2014/main" val="4258874425"/>
                  </a:ext>
                </a:extLst>
              </a:tr>
              <a:tr h="291495">
                <a:tc>
                  <a:txBody>
                    <a:bodyPr/>
                    <a:lstStyle/>
                    <a:p>
                      <a:pPr algn="l" fontAlgn="ctr"/>
                      <a:r>
                        <a:rPr lang="en-US" sz="1100" b="0" i="0" u="none" strike="noStrike">
                          <a:solidFill>
                            <a:srgbClr val="000000"/>
                          </a:solidFill>
                          <a:effectLst/>
                          <a:latin typeface="Calibri" panose="020F0502020204030204" pitchFamily="34" charset="0"/>
                        </a:rPr>
                        <a:t>Lithuania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53339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177934 (768)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2688 (24)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65894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5.19%</a:t>
                      </a:r>
                    </a:p>
                  </a:txBody>
                  <a:tcPr marL="9525" marR="9525" marT="9525" marB="0" anchor="ctr"/>
                </a:tc>
                <a:extLst>
                  <a:ext uri="{0D108BD9-81ED-4DB2-BD59-A6C34878D82A}">
                    <a16:rowId xmlns:a16="http://schemas.microsoft.com/office/drawing/2014/main" val="2021659586"/>
                  </a:ext>
                </a:extLst>
              </a:tr>
              <a:tr h="291495">
                <a:tc>
                  <a:txBody>
                    <a:bodyPr/>
                    <a:lstStyle/>
                    <a:p>
                      <a:pPr algn="l" fontAlgn="ctr"/>
                      <a:r>
                        <a:rPr lang="en-US" sz="1100" b="0" i="0" u="none" strike="noStrike">
                          <a:solidFill>
                            <a:srgbClr val="000000"/>
                          </a:solidFill>
                          <a:effectLst/>
                          <a:latin typeface="Calibri" panose="020F0502020204030204" pitchFamily="34" charset="0"/>
                        </a:rPr>
                        <a:t>Bangladesh</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47435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532916 (515)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8055 (14)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0.73%</a:t>
                      </a:r>
                    </a:p>
                  </a:txBody>
                  <a:tcPr marL="9525" marR="9525" marT="9525" marB="0" anchor="ctr"/>
                </a:tc>
                <a:extLst>
                  <a:ext uri="{0D108BD9-81ED-4DB2-BD59-A6C34878D82A}">
                    <a16:rowId xmlns:a16="http://schemas.microsoft.com/office/drawing/2014/main" val="875041793"/>
                  </a:ext>
                </a:extLst>
              </a:tr>
              <a:tr h="291495">
                <a:tc>
                  <a:txBody>
                    <a:bodyPr/>
                    <a:lstStyle/>
                    <a:p>
                      <a:pPr algn="l" fontAlgn="ctr"/>
                      <a:r>
                        <a:rPr lang="en-US" sz="1100" b="0" i="0" u="none" strike="noStrike">
                          <a:solidFill>
                            <a:srgbClr val="000000"/>
                          </a:solidFill>
                          <a:effectLst/>
                          <a:latin typeface="Calibri" panose="020F0502020204030204" pitchFamily="34" charset="0"/>
                        </a:rPr>
                        <a:t>Tunisia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45297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200662 (2026)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6370 (83)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8.06%</a:t>
                      </a:r>
                    </a:p>
                  </a:txBody>
                  <a:tcPr marL="9525" marR="9525" marT="9525" marB="0" anchor="ctr"/>
                </a:tc>
                <a:extLst>
                  <a:ext uri="{0D108BD9-81ED-4DB2-BD59-A6C34878D82A}">
                    <a16:rowId xmlns:a16="http://schemas.microsoft.com/office/drawing/2014/main" val="860750229"/>
                  </a:ext>
                </a:extLst>
              </a:tr>
              <a:tr h="291495">
                <a:tc>
                  <a:txBody>
                    <a:bodyPr/>
                    <a:lstStyle/>
                    <a:p>
                      <a:pPr algn="l" fontAlgn="ctr"/>
                      <a:r>
                        <a:rPr lang="en-US" sz="1100" b="0" i="0" u="none" strike="noStrike">
                          <a:solidFill>
                            <a:srgbClr val="000000"/>
                          </a:solidFill>
                          <a:effectLst/>
                          <a:latin typeface="Calibri" panose="020F0502020204030204" pitchFamily="34" charset="0"/>
                        </a:rPr>
                        <a:t>Panama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45202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313834 (1676)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5137 (39)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72089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a:t>
                      </a:r>
                    </a:p>
                  </a:txBody>
                  <a:tcPr marL="9525" marR="9525" marT="9525" marB="0" anchor="ctr"/>
                </a:tc>
                <a:extLst>
                  <a:ext uri="{0D108BD9-81ED-4DB2-BD59-A6C34878D82A}">
                    <a16:rowId xmlns:a16="http://schemas.microsoft.com/office/drawing/2014/main" val="561199492"/>
                  </a:ext>
                </a:extLst>
              </a:tr>
              <a:tr h="291495">
                <a:tc>
                  <a:txBody>
                    <a:bodyPr/>
                    <a:lstStyle/>
                    <a:p>
                      <a:pPr algn="l" fontAlgn="ctr"/>
                      <a:r>
                        <a:rPr lang="en-US" sz="1100" b="0" i="0" u="none" strike="noStrike">
                          <a:solidFill>
                            <a:srgbClr val="000000"/>
                          </a:solidFill>
                          <a:effectLst/>
                          <a:latin typeface="Calibri" panose="020F0502020204030204" pitchFamily="34" charset="0"/>
                        </a:rPr>
                        <a:t>Peru</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44396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1107239 (13301)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40107 (499)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33317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4.22%</a:t>
                      </a:r>
                    </a:p>
                  </a:txBody>
                  <a:tcPr marL="9525" marR="9525" marT="9525" marB="0" anchor="ctr"/>
                </a:tc>
                <a:extLst>
                  <a:ext uri="{0D108BD9-81ED-4DB2-BD59-A6C34878D82A}">
                    <a16:rowId xmlns:a16="http://schemas.microsoft.com/office/drawing/2014/main" val="1150141736"/>
                  </a:ext>
                </a:extLst>
              </a:tr>
              <a:tr h="291495">
                <a:tc>
                  <a:txBody>
                    <a:bodyPr/>
                    <a:lstStyle/>
                    <a:p>
                      <a:pPr algn="l" fontAlgn="ctr"/>
                      <a:r>
                        <a:rPr lang="en-US" sz="1100" b="0" i="0" u="none" strike="noStrike">
                          <a:solidFill>
                            <a:srgbClr val="000000"/>
                          </a:solidFill>
                          <a:effectLst/>
                          <a:latin typeface="Calibri" panose="020F0502020204030204" pitchFamily="34" charset="0"/>
                        </a:rPr>
                        <a:t>Norway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43046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61594 (279)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550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3.47%</a:t>
                      </a:r>
                    </a:p>
                  </a:txBody>
                  <a:tcPr marL="9525" marR="9525" marT="9525" marB="0" anchor="ctr"/>
                </a:tc>
                <a:extLst>
                  <a:ext uri="{0D108BD9-81ED-4DB2-BD59-A6C34878D82A}">
                    <a16:rowId xmlns:a16="http://schemas.microsoft.com/office/drawing/2014/main" val="3128620526"/>
                  </a:ext>
                </a:extLst>
              </a:tr>
              <a:tr h="291495">
                <a:tc>
                  <a:txBody>
                    <a:bodyPr/>
                    <a:lstStyle/>
                    <a:p>
                      <a:pPr algn="l" fontAlgn="ctr"/>
                      <a:r>
                        <a:rPr lang="en-US" sz="1100" b="0" i="0" u="none" strike="noStrike">
                          <a:solidFill>
                            <a:srgbClr val="000000"/>
                          </a:solidFill>
                          <a:effectLst/>
                          <a:latin typeface="Calibri" panose="020F0502020204030204" pitchFamily="34" charset="0"/>
                        </a:rPr>
                        <a:t>Bolivia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42548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205208 (2390)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10105 (54)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17241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6.88%</a:t>
                      </a:r>
                    </a:p>
                  </a:txBody>
                  <a:tcPr marL="9525" marR="9525" marT="9525" marB="0" anchor="ctr"/>
                </a:tc>
                <a:extLst>
                  <a:ext uri="{0D108BD9-81ED-4DB2-BD59-A6C34878D82A}">
                    <a16:rowId xmlns:a16="http://schemas.microsoft.com/office/drawing/2014/main" val="231444997"/>
                  </a:ext>
                </a:extLst>
              </a:tr>
              <a:tr h="291495">
                <a:tc>
                  <a:txBody>
                    <a:bodyPr/>
                    <a:lstStyle/>
                    <a:p>
                      <a:pPr algn="l" fontAlgn="ctr"/>
                      <a:r>
                        <a:rPr lang="en-US" sz="1100" b="0" i="0" u="none" strike="noStrike">
                          <a:solidFill>
                            <a:srgbClr val="000000"/>
                          </a:solidFill>
                          <a:effectLst/>
                          <a:latin typeface="Calibri" panose="020F0502020204030204" pitchFamily="34" charset="0"/>
                        </a:rPr>
                        <a:t>Malaysia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40574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190434 (3585)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700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13.16%</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659618118"/>
              </p:ext>
            </p:extLst>
          </p:nvPr>
        </p:nvGraphicFramePr>
        <p:xfrm>
          <a:off x="6159500" y="1406923"/>
          <a:ext cx="5157789" cy="4633734"/>
        </p:xfrm>
        <a:graphic>
          <a:graphicData uri="http://schemas.openxmlformats.org/drawingml/2006/table">
            <a:tbl>
              <a:tblPr firstRow="1" bandRow="1">
                <a:tableStyleId>{3B4B98B0-60AC-42C2-AFA5-B58CD77FA1E5}</a:tableStyleId>
              </a:tblPr>
              <a:tblGrid>
                <a:gridCol w="889886">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935665">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49468">
                <a:tc>
                  <a:txBody>
                    <a:bodyPr/>
                    <a:lstStyle/>
                    <a:p>
                      <a:pPr marL="0" algn="ctr" defTabSz="914400" rtl="0" eaLnBrk="1" latinLnBrk="0" hangingPunct="1"/>
                      <a:r>
                        <a:rPr lang="en-US" sz="1000" b="1" kern="1200" dirty="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0">
                          <a:solidFill>
                            <a:srgbClr val="000000"/>
                          </a:solidFill>
                          <a:effectLst/>
                          <a:latin typeface="Calibri" panose="020F0502020204030204" pitchFamily="34" charset="0"/>
                        </a:rPr>
                        <a:t>Costa Rica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191345 (600)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2567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37367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2.34%</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Romania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715438 (2877)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17938 (97)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37333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Slovakia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37166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238617 (1590)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4260 (192)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43693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5.16%</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Pakistan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33820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537477 (1563)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11450 (74)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2.36%</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Algeria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30890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106097 (243)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2871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Philippines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30357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516166 (1170)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10386 (94)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2.34%</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Cyprus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28005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30252 (109)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24952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3.17%</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a:solidFill>
                            <a:srgbClr val="000000"/>
                          </a:solidFill>
                          <a:effectLst/>
                          <a:latin typeface="Calibri" panose="020F0502020204030204" pitchFamily="34" charset="0"/>
                        </a:rPr>
                        <a:t>Albania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73691 (879)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1332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6.95%</a:t>
                      </a:r>
                    </a:p>
                  </a:txBody>
                  <a:tcPr marL="9525" marR="9525" marT="9525" marB="0" anchor="ctr"/>
                </a:tc>
                <a:extLst>
                  <a:ext uri="{0D108BD9-81ED-4DB2-BD59-A6C34878D82A}">
                    <a16:rowId xmlns:a16="http://schemas.microsoft.com/office/drawing/2014/main" val="1607305078"/>
                  </a:ext>
                </a:extLst>
              </a:tr>
              <a:tr h="326589">
                <a:tc>
                  <a:txBody>
                    <a:bodyPr/>
                    <a:lstStyle/>
                    <a:p>
                      <a:pPr algn="l" fontAlgn="ctr"/>
                      <a:r>
                        <a:rPr lang="en-US" sz="1100" b="0" i="0" u="none" strike="noStrike">
                          <a:solidFill>
                            <a:srgbClr val="000000"/>
                          </a:solidFill>
                          <a:effectLst/>
                          <a:latin typeface="Calibri" panose="020F0502020204030204" pitchFamily="34" charset="0"/>
                        </a:rPr>
                        <a:t>Kazakhstan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27153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228692 (1527)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3035 (74)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4.58%</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100" b="0" i="0" u="none" strike="noStrike">
                          <a:solidFill>
                            <a:srgbClr val="000000"/>
                          </a:solidFill>
                          <a:effectLst/>
                          <a:latin typeface="Calibri" panose="020F0502020204030204" pitchFamily="34" charset="0"/>
                        </a:rPr>
                        <a:t>Egypt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26629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163129 (643)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9067 (55)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3.04%</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a:solidFill>
                            <a:srgbClr val="000000"/>
                          </a:solidFill>
                          <a:effectLst/>
                          <a:latin typeface="Calibri" panose="020F0502020204030204" pitchFamily="34" charset="0"/>
                        </a:rPr>
                        <a:t>Bulgaria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216416 (827)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8916 (36)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31282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1.61%</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a:solidFill>
                            <a:srgbClr val="000000"/>
                          </a:solidFill>
                          <a:effectLst/>
                          <a:latin typeface="Calibri" panose="020F0502020204030204" pitchFamily="34" charset="0"/>
                        </a:rPr>
                        <a:t>Chile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26017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706500 (3322)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18023 (24)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36778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4.15%</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UAE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25148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285147 (3601)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805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28633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8.74%</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a:solidFill>
                            <a:srgbClr val="000000"/>
                          </a:solidFill>
                          <a:effectLst/>
                          <a:latin typeface="Calibri" panose="020F0502020204030204" pitchFamily="34" charset="0"/>
                        </a:rPr>
                        <a:t>Uganda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39261 (73)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1.85%</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74246"/>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245454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471271369"/>
              </p:ext>
            </p:extLst>
          </p:nvPr>
        </p:nvGraphicFramePr>
        <p:xfrm>
          <a:off x="839788" y="1380803"/>
          <a:ext cx="5212080" cy="4663444"/>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4028">
                <a:tc>
                  <a:txBody>
                    <a:bodyPr/>
                    <a:lstStyle/>
                    <a:p>
                      <a:pPr algn="ctr"/>
                      <a:r>
                        <a:rPr lang="en-US" sz="1000" dirty="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333131">
                <a:tc>
                  <a:txBody>
                    <a:bodyPr/>
                    <a:lstStyle/>
                    <a:p>
                      <a:pPr algn="l" fontAlgn="ctr"/>
                      <a:r>
                        <a:rPr lang="en-US" sz="1100" b="0" i="0" u="none" strike="noStrike" dirty="0">
                          <a:solidFill>
                            <a:srgbClr val="000000"/>
                          </a:solidFill>
                          <a:effectLst/>
                          <a:latin typeface="Calibri" panose="020F0502020204030204" pitchFamily="34" charset="0"/>
                        </a:rPr>
                        <a:t>Nigeria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23501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124299 (1303)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1522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8.84%</a:t>
                      </a:r>
                    </a:p>
                  </a:txBody>
                  <a:tcPr marL="9525" marR="9525" marT="9525" marB="0" anchor="ctr"/>
                </a:tc>
                <a:extLst>
                  <a:ext uri="{0D108BD9-81ED-4DB2-BD59-A6C34878D82A}">
                    <a16:rowId xmlns:a16="http://schemas.microsoft.com/office/drawing/2014/main" val="2260173922"/>
                  </a:ext>
                </a:extLst>
              </a:tr>
              <a:tr h="288945">
                <a:tc>
                  <a:txBody>
                    <a:bodyPr/>
                    <a:lstStyle/>
                    <a:p>
                      <a:pPr algn="l" fontAlgn="ctr"/>
                      <a:r>
                        <a:rPr lang="en-US" sz="1100" b="0" i="0" u="none" strike="noStrike">
                          <a:solidFill>
                            <a:srgbClr val="000000"/>
                          </a:solidFill>
                          <a:effectLst/>
                          <a:latin typeface="Calibri" panose="020F0502020204030204" pitchFamily="34" charset="0"/>
                        </a:rPr>
                        <a:t>Ecuador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23407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242146 (579)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14668 (29)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13607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3.96%</a:t>
                      </a:r>
                    </a:p>
                  </a:txBody>
                  <a:tcPr marL="9525" marR="9525" marT="9525" marB="0" anchor="ctr"/>
                </a:tc>
                <a:extLst>
                  <a:ext uri="{0D108BD9-81ED-4DB2-BD59-A6C34878D82A}">
                    <a16:rowId xmlns:a16="http://schemas.microsoft.com/office/drawing/2014/main" val="1820816567"/>
                  </a:ext>
                </a:extLst>
              </a:tr>
              <a:tr h="288945">
                <a:tc>
                  <a:txBody>
                    <a:bodyPr/>
                    <a:lstStyle/>
                    <a:p>
                      <a:pPr algn="l" fontAlgn="ctr"/>
                      <a:r>
                        <a:rPr lang="en-US" sz="1100" b="0" i="0" u="none" strike="noStrike">
                          <a:solidFill>
                            <a:srgbClr val="000000"/>
                          </a:solidFill>
                          <a:effectLst/>
                          <a:latin typeface="Calibri" panose="020F0502020204030204" pitchFamily="34" charset="0"/>
                        </a:rPr>
                        <a:t>Bosnia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22579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120532 (389)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4621 (28)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36871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a:t>
                      </a:r>
                    </a:p>
                  </a:txBody>
                  <a:tcPr marL="9525" marR="9525" marT="9525" marB="0" anchor="ctr"/>
                </a:tc>
                <a:extLst>
                  <a:ext uri="{0D108BD9-81ED-4DB2-BD59-A6C34878D82A}">
                    <a16:rowId xmlns:a16="http://schemas.microsoft.com/office/drawing/2014/main" val="501154767"/>
                  </a:ext>
                </a:extLst>
              </a:tr>
              <a:tr h="288945">
                <a:tc>
                  <a:txBody>
                    <a:bodyPr/>
                    <a:lstStyle/>
                    <a:p>
                      <a:pPr algn="l" fontAlgn="ctr"/>
                      <a:r>
                        <a:rPr lang="en-US" sz="1100" b="0" i="0" u="none" strike="noStrike">
                          <a:solidFill>
                            <a:srgbClr val="000000"/>
                          </a:solidFill>
                          <a:effectLst/>
                          <a:latin typeface="Calibri" panose="020F0502020204030204" pitchFamily="34" charset="0"/>
                        </a:rPr>
                        <a:t>Paraguay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22173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129394 (1028)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2651 (19)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4.66%</a:t>
                      </a:r>
                    </a:p>
                  </a:txBody>
                  <a:tcPr marL="9525" marR="9525" marT="9525" marB="0" anchor="ctr"/>
                </a:tc>
                <a:extLst>
                  <a:ext uri="{0D108BD9-81ED-4DB2-BD59-A6C34878D82A}">
                    <a16:rowId xmlns:a16="http://schemas.microsoft.com/office/drawing/2014/main" val="2304375435"/>
                  </a:ext>
                </a:extLst>
              </a:tr>
              <a:tr h="288945">
                <a:tc>
                  <a:txBody>
                    <a:bodyPr/>
                    <a:lstStyle/>
                    <a:p>
                      <a:pPr algn="l" fontAlgn="ctr"/>
                      <a:r>
                        <a:rPr lang="en-US" sz="1100" b="0" i="0" u="none" strike="noStrike">
                          <a:solidFill>
                            <a:srgbClr val="000000"/>
                          </a:solidFill>
                          <a:effectLst/>
                          <a:latin typeface="Calibri" panose="020F0502020204030204" pitchFamily="34" charset="0"/>
                        </a:rPr>
                        <a:t>Libya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115299 (870)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1789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4.19%</a:t>
                      </a:r>
                    </a:p>
                  </a:txBody>
                  <a:tcPr marL="9525" marR="9525" marT="9525" marB="0" anchor="ctr"/>
                </a:tc>
                <a:extLst>
                  <a:ext uri="{0D108BD9-81ED-4DB2-BD59-A6C34878D82A}">
                    <a16:rowId xmlns:a16="http://schemas.microsoft.com/office/drawing/2014/main" val="3053803976"/>
                  </a:ext>
                </a:extLst>
              </a:tr>
              <a:tr h="288945">
                <a:tc>
                  <a:txBody>
                    <a:bodyPr/>
                    <a:lstStyle/>
                    <a:p>
                      <a:pPr algn="l" fontAlgn="ctr"/>
                      <a:r>
                        <a:rPr lang="en-US" sz="1100" b="0" i="0" u="none" strike="noStrike">
                          <a:solidFill>
                            <a:srgbClr val="000000"/>
                          </a:solidFill>
                          <a:effectLst/>
                          <a:latin typeface="Calibri" panose="020F0502020204030204" pitchFamily="34" charset="0"/>
                        </a:rPr>
                        <a:t>Slovenia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159812 (1681)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3406 (27)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76866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5.43%</a:t>
                      </a:r>
                    </a:p>
                  </a:txBody>
                  <a:tcPr marL="9525" marR="9525" marT="9525" marB="0" anchor="ctr"/>
                </a:tc>
                <a:extLst>
                  <a:ext uri="{0D108BD9-81ED-4DB2-BD59-A6C34878D82A}">
                    <a16:rowId xmlns:a16="http://schemas.microsoft.com/office/drawing/2014/main" val="4258874425"/>
                  </a:ext>
                </a:extLst>
              </a:tr>
              <a:tr h="288945">
                <a:tc>
                  <a:txBody>
                    <a:bodyPr/>
                    <a:lstStyle/>
                    <a:p>
                      <a:pPr algn="l" fontAlgn="ctr"/>
                      <a:r>
                        <a:rPr lang="en-US" sz="1100" b="0" i="0" u="none" strike="noStrike">
                          <a:solidFill>
                            <a:srgbClr val="000000"/>
                          </a:solidFill>
                          <a:effectLst/>
                          <a:latin typeface="Calibri" panose="020F0502020204030204" pitchFamily="34" charset="0"/>
                        </a:rPr>
                        <a:t>Iraq</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615380 (804)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13010 (10)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0.90%</a:t>
                      </a:r>
                    </a:p>
                  </a:txBody>
                  <a:tcPr marL="9525" marR="9525" marT="9525" marB="0" anchor="ctr"/>
                </a:tc>
                <a:extLst>
                  <a:ext uri="{0D108BD9-81ED-4DB2-BD59-A6C34878D82A}">
                    <a16:rowId xmlns:a16="http://schemas.microsoft.com/office/drawing/2014/main" val="2021659586"/>
                  </a:ext>
                </a:extLst>
              </a:tr>
              <a:tr h="288945">
                <a:tc>
                  <a:txBody>
                    <a:bodyPr/>
                    <a:lstStyle/>
                    <a:p>
                      <a:pPr algn="l" fontAlgn="ctr"/>
                      <a:r>
                        <a:rPr lang="en-US" sz="1100" b="0" i="0" u="none" strike="noStrike">
                          <a:solidFill>
                            <a:srgbClr val="000000"/>
                          </a:solidFill>
                          <a:effectLst/>
                          <a:latin typeface="Calibri" panose="020F0502020204030204" pitchFamily="34" charset="0"/>
                        </a:rPr>
                        <a:t>Kenya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14818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100193 (141)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1750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tc>
                <a:extLst>
                  <a:ext uri="{0D108BD9-81ED-4DB2-BD59-A6C34878D82A}">
                    <a16:rowId xmlns:a16="http://schemas.microsoft.com/office/drawing/2014/main" val="1041784325"/>
                  </a:ext>
                </a:extLst>
              </a:tr>
              <a:tr h="288945">
                <a:tc>
                  <a:txBody>
                    <a:bodyPr/>
                    <a:lstStyle/>
                    <a:p>
                      <a:pPr algn="l" fontAlgn="ctr"/>
                      <a:r>
                        <a:rPr lang="en-US" sz="1100" b="0" i="0" u="none" strike="noStrike">
                          <a:solidFill>
                            <a:srgbClr val="000000"/>
                          </a:solidFill>
                          <a:effectLst/>
                          <a:latin typeface="Calibri" panose="020F0502020204030204" pitchFamily="34" charset="0"/>
                        </a:rPr>
                        <a:t>Austria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407140 (1417)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7515 (64)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45058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2.63%</a:t>
                      </a:r>
                    </a:p>
                  </a:txBody>
                  <a:tcPr marL="9525" marR="9525" marT="9525" marB="0" anchor="ctr"/>
                </a:tc>
                <a:extLst>
                  <a:ext uri="{0D108BD9-81ED-4DB2-BD59-A6C34878D82A}">
                    <a16:rowId xmlns:a16="http://schemas.microsoft.com/office/drawing/2014/main" val="730206264"/>
                  </a:ext>
                </a:extLst>
              </a:tr>
              <a:tr h="288945">
                <a:tc>
                  <a:txBody>
                    <a:bodyPr/>
                    <a:lstStyle/>
                    <a:p>
                      <a:pPr algn="l" fontAlgn="ctr"/>
                      <a:r>
                        <a:rPr lang="en-US" sz="1100" b="0" i="0" u="none" strike="noStrike">
                          <a:solidFill>
                            <a:srgbClr val="000000"/>
                          </a:solidFill>
                          <a:effectLst/>
                          <a:latin typeface="Calibri" panose="020F0502020204030204" pitchFamily="34" charset="0"/>
                        </a:rPr>
                        <a:t>Morocco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14483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467493 (867)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8187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a:t>
                      </a:r>
                    </a:p>
                  </a:txBody>
                  <a:tcPr marL="9525" marR="9525" marT="9525" marB="0" anchor="ctr"/>
                </a:tc>
                <a:extLst>
                  <a:ext uri="{0D108BD9-81ED-4DB2-BD59-A6C34878D82A}">
                    <a16:rowId xmlns:a16="http://schemas.microsoft.com/office/drawing/2014/main" val="2952620759"/>
                  </a:ext>
                </a:extLst>
              </a:tr>
              <a:tr h="288945">
                <a:tc>
                  <a:txBody>
                    <a:bodyPr/>
                    <a:lstStyle/>
                    <a:p>
                      <a:pPr algn="l" fontAlgn="ctr"/>
                      <a:r>
                        <a:rPr lang="en-US" sz="1100" b="0" i="0" u="none" strike="noStrike">
                          <a:solidFill>
                            <a:srgbClr val="000000"/>
                          </a:solidFill>
                          <a:effectLst/>
                          <a:latin typeface="Calibri" panose="020F0502020204030204" pitchFamily="34" charset="0"/>
                        </a:rPr>
                        <a:t>Malawi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20830 (843)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540 (22)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33.37%</a:t>
                      </a:r>
                    </a:p>
                  </a:txBody>
                  <a:tcPr marL="9525" marR="9525" marT="9525" marB="0" anchor="ctr"/>
                </a:tc>
                <a:extLst>
                  <a:ext uri="{0D108BD9-81ED-4DB2-BD59-A6C34878D82A}">
                    <a16:rowId xmlns:a16="http://schemas.microsoft.com/office/drawing/2014/main" val="2084970225"/>
                  </a:ext>
                </a:extLst>
              </a:tr>
              <a:tr h="288945">
                <a:tc>
                  <a:txBody>
                    <a:bodyPr/>
                    <a:lstStyle/>
                    <a:p>
                      <a:pPr algn="l" fontAlgn="ctr"/>
                      <a:r>
                        <a:rPr lang="en-US" sz="1100" b="0" i="0" u="none" strike="noStrike">
                          <a:solidFill>
                            <a:srgbClr val="000000"/>
                          </a:solidFill>
                          <a:effectLst/>
                          <a:latin typeface="Calibri" panose="020F0502020204030204" pitchFamily="34" charset="0"/>
                        </a:rPr>
                        <a:t>Belarus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239482 (847)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1668 (10)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25349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4.50%</a:t>
                      </a:r>
                    </a:p>
                  </a:txBody>
                  <a:tcPr marL="9525" marR="9525" marT="9525" marB="0" anchor="ctr"/>
                </a:tc>
                <a:extLst>
                  <a:ext uri="{0D108BD9-81ED-4DB2-BD59-A6C34878D82A}">
                    <a16:rowId xmlns:a16="http://schemas.microsoft.com/office/drawing/2014/main" val="2225228559"/>
                  </a:ext>
                </a:extLst>
              </a:tr>
              <a:tr h="288945">
                <a:tc>
                  <a:txBody>
                    <a:bodyPr/>
                    <a:lstStyle/>
                    <a:p>
                      <a:pPr algn="l" fontAlgn="ctr"/>
                      <a:r>
                        <a:rPr lang="en-US" sz="1100" b="0" i="0" u="none" strike="noStrike">
                          <a:solidFill>
                            <a:srgbClr val="000000"/>
                          </a:solidFill>
                          <a:effectLst/>
                          <a:latin typeface="Calibri" panose="020F0502020204030204" pitchFamily="34" charset="0"/>
                        </a:rPr>
                        <a:t>Myanmar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138368 (411)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3082 (13)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a:t>
                      </a:r>
                    </a:p>
                  </a:txBody>
                  <a:tcPr marL="9525" marR="9525" marT="9525" marB="0" anchor="ctr"/>
                </a:tc>
                <a:extLst>
                  <a:ext uri="{0D108BD9-81ED-4DB2-BD59-A6C34878D82A}">
                    <a16:rowId xmlns:a16="http://schemas.microsoft.com/office/drawing/2014/main" val="1874317693"/>
                  </a:ext>
                </a:extLst>
              </a:tr>
              <a:tr h="288945">
                <a:tc>
                  <a:txBody>
                    <a:bodyPr/>
                    <a:lstStyle/>
                    <a:p>
                      <a:pPr algn="l" fontAlgn="ctr"/>
                      <a:r>
                        <a:rPr lang="en-US" sz="1100" b="0" i="0" u="none" strike="noStrike">
                          <a:solidFill>
                            <a:srgbClr val="000000"/>
                          </a:solidFill>
                          <a:effectLst/>
                          <a:latin typeface="Calibri" panose="020F0502020204030204" pitchFamily="34" charset="0"/>
                        </a:rPr>
                        <a:t>Mozambique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34055 (1274)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329 (-34)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16.99%</a:t>
                      </a:r>
                    </a:p>
                  </a:txBody>
                  <a:tcPr marL="9525" marR="9525" marT="9525" marB="0" anchor="ctr"/>
                </a:tc>
                <a:extLst>
                  <a:ext uri="{0D108BD9-81ED-4DB2-BD59-A6C34878D82A}">
                    <a16:rowId xmlns:a16="http://schemas.microsoft.com/office/drawing/2014/main" val="2779626566"/>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441019200"/>
              </p:ext>
            </p:extLst>
          </p:nvPr>
        </p:nvGraphicFramePr>
        <p:xfrm>
          <a:off x="6140134" y="1394232"/>
          <a:ext cx="5157789" cy="4706957"/>
        </p:xfrm>
        <a:graphic>
          <a:graphicData uri="http://schemas.openxmlformats.org/drawingml/2006/table">
            <a:tbl>
              <a:tblPr firstRow="1" bandRow="1">
                <a:tableStyleId>{3B4B98B0-60AC-42C2-AFA5-B58CD77FA1E5}</a:tableStyleId>
              </a:tblPr>
              <a:tblGrid>
                <a:gridCol w="898619">
                  <a:extLst>
                    <a:ext uri="{9D8B030D-6E8A-4147-A177-3AD203B41FA5}">
                      <a16:colId xmlns:a16="http://schemas.microsoft.com/office/drawing/2014/main" val="2875121375"/>
                    </a:ext>
                  </a:extLst>
                </a:gridCol>
                <a:gridCol w="616689">
                  <a:extLst>
                    <a:ext uri="{9D8B030D-6E8A-4147-A177-3AD203B41FA5}">
                      <a16:colId xmlns:a16="http://schemas.microsoft.com/office/drawing/2014/main" val="1992441260"/>
                    </a:ext>
                  </a:extLst>
                </a:gridCol>
                <a:gridCol w="873769">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54918">
                <a:tc>
                  <a:txBody>
                    <a:bodyPr/>
                    <a:lstStyle/>
                    <a:p>
                      <a:pPr marL="0" algn="ctr" defTabSz="914400" rtl="0" eaLnBrk="1" latinLnBrk="0" hangingPunct="1"/>
                      <a:r>
                        <a:rPr lang="en-US" sz="1000" b="1" kern="1200" dirty="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16600">
                <a:tc>
                  <a:txBody>
                    <a:bodyPr/>
                    <a:lstStyle/>
                    <a:p>
                      <a:pPr algn="l" fontAlgn="ctr"/>
                      <a:r>
                        <a:rPr lang="en-US" sz="1100" b="0" i="0" u="none" strike="noStrike" dirty="0">
                          <a:solidFill>
                            <a:srgbClr val="000000"/>
                          </a:solidFill>
                          <a:effectLst/>
                          <a:latin typeface="Calibri" panose="020F0502020204030204" pitchFamily="34" charset="0"/>
                        </a:rPr>
                        <a:t>Latvia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11763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61924 (693)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1126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33041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8.40%</a:t>
                      </a:r>
                    </a:p>
                  </a:txBody>
                  <a:tcPr marL="9525" marR="9525" marT="9525" marB="0" anchor="ctr"/>
                </a:tc>
                <a:extLst>
                  <a:ext uri="{0D108BD9-81ED-4DB2-BD59-A6C34878D82A}">
                    <a16:rowId xmlns:a16="http://schemas.microsoft.com/office/drawing/2014/main" val="2260173922"/>
                  </a:ext>
                </a:extLst>
              </a:tr>
              <a:tr h="296697">
                <a:tc>
                  <a:txBody>
                    <a:bodyPr/>
                    <a:lstStyle/>
                    <a:p>
                      <a:pPr algn="l" fontAlgn="ctr"/>
                      <a:r>
                        <a:rPr lang="en-US" sz="1100" b="0" i="0" u="none" strike="noStrike">
                          <a:solidFill>
                            <a:srgbClr val="000000"/>
                          </a:solidFill>
                          <a:effectLst/>
                          <a:latin typeface="Calibri" panose="020F0502020204030204" pitchFamily="34" charset="0"/>
                        </a:rPr>
                        <a:t>Ethiopia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11746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134569 (437)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2075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a:t>
                      </a:r>
                    </a:p>
                  </a:txBody>
                  <a:tcPr marL="9525" marR="9525" marT="9525" marB="0" anchor="ctr"/>
                </a:tc>
                <a:extLst>
                  <a:ext uri="{0D108BD9-81ED-4DB2-BD59-A6C34878D82A}">
                    <a16:rowId xmlns:a16="http://schemas.microsoft.com/office/drawing/2014/main" val="3094052188"/>
                  </a:ext>
                </a:extLst>
              </a:tr>
              <a:tr h="284021">
                <a:tc>
                  <a:txBody>
                    <a:bodyPr/>
                    <a:lstStyle/>
                    <a:p>
                      <a:pPr algn="l" fontAlgn="ctr"/>
                      <a:r>
                        <a:rPr lang="en-US" sz="1100" b="0" i="0" u="none" strike="noStrike">
                          <a:solidFill>
                            <a:srgbClr val="000000"/>
                          </a:solidFill>
                          <a:effectLst/>
                          <a:latin typeface="Calibri" panose="020F0502020204030204" pitchFamily="34" charset="0"/>
                        </a:rPr>
                        <a:t>Denmark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196632 (654)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2031 (20)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33761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2.71%</a:t>
                      </a:r>
                    </a:p>
                  </a:txBody>
                  <a:tcPr marL="9525" marR="9525" marT="9525" marB="0" anchor="ctr"/>
                </a:tc>
                <a:extLst>
                  <a:ext uri="{0D108BD9-81ED-4DB2-BD59-A6C34878D82A}">
                    <a16:rowId xmlns:a16="http://schemas.microsoft.com/office/drawing/2014/main" val="1464998830"/>
                  </a:ext>
                </a:extLst>
              </a:tr>
              <a:tr h="271997">
                <a:tc>
                  <a:txBody>
                    <a:bodyPr/>
                    <a:lstStyle/>
                    <a:p>
                      <a:pPr algn="l" fontAlgn="ctr"/>
                      <a:r>
                        <a:rPr lang="en-US" sz="1100" b="0" i="0" u="none" strike="noStrike">
                          <a:solidFill>
                            <a:srgbClr val="000000"/>
                          </a:solidFill>
                          <a:effectLst/>
                          <a:latin typeface="Calibri" panose="020F0502020204030204" pitchFamily="34" charset="0"/>
                        </a:rPr>
                        <a:t>Finland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43120 (348)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5.56%</a:t>
                      </a:r>
                    </a:p>
                  </a:txBody>
                  <a:tcPr marL="9525" marR="9525" marT="9525" marB="0" anchor="ctr"/>
                </a:tc>
                <a:extLst>
                  <a:ext uri="{0D108BD9-81ED-4DB2-BD59-A6C34878D82A}">
                    <a16:rowId xmlns:a16="http://schemas.microsoft.com/office/drawing/2014/main" val="3883394891"/>
                  </a:ext>
                </a:extLst>
              </a:tr>
              <a:tr h="282071">
                <a:tc>
                  <a:txBody>
                    <a:bodyPr/>
                    <a:lstStyle/>
                    <a:p>
                      <a:pPr algn="l" fontAlgn="ctr"/>
                      <a:r>
                        <a:rPr lang="en-US" sz="1100" b="0" i="0" u="none" strike="noStrike">
                          <a:solidFill>
                            <a:srgbClr val="000000"/>
                          </a:solidFill>
                          <a:effectLst/>
                          <a:latin typeface="Calibri" panose="020F0502020204030204" pitchFamily="34" charset="0"/>
                        </a:rPr>
                        <a:t>Estonia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41330 (355)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31144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8.20%</a:t>
                      </a:r>
                    </a:p>
                  </a:txBody>
                  <a:tcPr marL="9525" marR="9525" marT="9525" marB="0" anchor="ctr"/>
                </a:tc>
                <a:extLst>
                  <a:ext uri="{0D108BD9-81ED-4DB2-BD59-A6C34878D82A}">
                    <a16:rowId xmlns:a16="http://schemas.microsoft.com/office/drawing/2014/main" val="583238268"/>
                  </a:ext>
                </a:extLst>
              </a:tr>
              <a:tr h="292145">
                <a:tc>
                  <a:txBody>
                    <a:bodyPr/>
                    <a:lstStyle/>
                    <a:p>
                      <a:pPr algn="l" fontAlgn="ctr"/>
                      <a:r>
                        <a:rPr lang="en-US" sz="1100" b="0" i="0" u="none" strike="noStrike">
                          <a:solidFill>
                            <a:srgbClr val="000000"/>
                          </a:solidFill>
                          <a:effectLst/>
                          <a:latin typeface="Calibri" panose="020F0502020204030204" pitchFamily="34" charset="0"/>
                        </a:rPr>
                        <a:t>Guatemala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9665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155459 (1029)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5486 (17)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3.33%</a:t>
                      </a:r>
                    </a:p>
                  </a:txBody>
                  <a:tcPr marL="9525" marR="9525" marT="9525" marB="0" anchor="ctr"/>
                </a:tc>
                <a:extLst>
                  <a:ext uri="{0D108BD9-81ED-4DB2-BD59-A6C34878D82A}">
                    <a16:rowId xmlns:a16="http://schemas.microsoft.com/office/drawing/2014/main" val="2891021232"/>
                  </a:ext>
                </a:extLst>
              </a:tr>
              <a:tr h="282071">
                <a:tc>
                  <a:txBody>
                    <a:bodyPr/>
                    <a:lstStyle/>
                    <a:p>
                      <a:pPr algn="l" fontAlgn="ctr"/>
                      <a:r>
                        <a:rPr lang="en-US" sz="11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76429 (554)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1378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3.81%</a:t>
                      </a:r>
                    </a:p>
                  </a:txBody>
                  <a:tcPr marL="9525" marR="9525" marT="9525" marB="0" anchor="ctr"/>
                </a:tc>
                <a:extLst>
                  <a:ext uri="{0D108BD9-81ED-4DB2-BD59-A6C34878D82A}">
                    <a16:rowId xmlns:a16="http://schemas.microsoft.com/office/drawing/2014/main" val="3059066558"/>
                  </a:ext>
                </a:extLst>
              </a:tr>
              <a:tr h="292145">
                <a:tc>
                  <a:txBody>
                    <a:bodyPr/>
                    <a:lstStyle/>
                    <a:p>
                      <a:pPr algn="l" fontAlgn="ctr"/>
                      <a:r>
                        <a:rPr lang="en-US" sz="1100" b="0" i="0" u="none" strike="noStrike">
                          <a:solidFill>
                            <a:srgbClr val="000000"/>
                          </a:solidFill>
                          <a:effectLst/>
                          <a:latin typeface="Calibri" panose="020F0502020204030204" pitchFamily="34" charset="0"/>
                        </a:rPr>
                        <a:t>N Macedonia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91161 (444)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2812 (21)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43757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a:t>
                      </a:r>
                    </a:p>
                  </a:txBody>
                  <a:tcPr marL="9525" marR="9525" marT="9525" marB="0" anchor="ctr"/>
                </a:tc>
                <a:extLst>
                  <a:ext uri="{0D108BD9-81ED-4DB2-BD59-A6C34878D82A}">
                    <a16:rowId xmlns:a16="http://schemas.microsoft.com/office/drawing/2014/main" val="1843918234"/>
                  </a:ext>
                </a:extLst>
              </a:tr>
              <a:tr h="282071">
                <a:tc>
                  <a:txBody>
                    <a:bodyPr/>
                    <a:lstStyle/>
                    <a:p>
                      <a:pPr algn="l" fontAlgn="ctr"/>
                      <a:r>
                        <a:rPr lang="en-US" sz="1100" b="0" i="0" u="none" strike="noStrike">
                          <a:solidFill>
                            <a:srgbClr val="000000"/>
                          </a:solidFill>
                          <a:effectLst/>
                          <a:latin typeface="Calibri" panose="020F0502020204030204" pitchFamily="34" charset="0"/>
                        </a:rPr>
                        <a:t>Sri Lanka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59922 (755)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288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9.18%</a:t>
                      </a:r>
                    </a:p>
                  </a:txBody>
                  <a:tcPr marL="9525" marR="9525" marT="9525" marB="0" anchor="ctr"/>
                </a:tc>
                <a:extLst>
                  <a:ext uri="{0D108BD9-81ED-4DB2-BD59-A6C34878D82A}">
                    <a16:rowId xmlns:a16="http://schemas.microsoft.com/office/drawing/2014/main" val="1700387517"/>
                  </a:ext>
                </a:extLst>
              </a:tr>
              <a:tr h="292145">
                <a:tc>
                  <a:txBody>
                    <a:bodyPr/>
                    <a:lstStyle/>
                    <a:p>
                      <a:pPr algn="l" fontAlgn="ctr"/>
                      <a:r>
                        <a:rPr lang="en-US" sz="1100" b="0" i="0" u="none" strike="noStrike">
                          <a:solidFill>
                            <a:srgbClr val="000000"/>
                          </a:solidFill>
                          <a:effectLst/>
                          <a:latin typeface="Calibri" panose="020F0502020204030204" pitchFamily="34" charset="0"/>
                        </a:rPr>
                        <a:t>West Bank &amp; Gaza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156393 (509)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1803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30259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a:t>
                      </a:r>
                    </a:p>
                  </a:txBody>
                  <a:tcPr marL="9525" marR="9525" marT="9525" marB="0" anchor="ctr"/>
                </a:tc>
                <a:extLst>
                  <a:ext uri="{0D108BD9-81ED-4DB2-BD59-A6C34878D82A}">
                    <a16:rowId xmlns:a16="http://schemas.microsoft.com/office/drawing/2014/main" val="1922938243"/>
                  </a:ext>
                </a:extLst>
              </a:tr>
              <a:tr h="302219">
                <a:tc>
                  <a:txBody>
                    <a:bodyPr/>
                    <a:lstStyle/>
                    <a:p>
                      <a:pPr algn="l" fontAlgn="ctr"/>
                      <a:r>
                        <a:rPr lang="en-US" sz="1100" b="0" i="0" u="none" strike="noStrike">
                          <a:solidFill>
                            <a:srgbClr val="000000"/>
                          </a:solidFill>
                          <a:effectLst/>
                          <a:latin typeface="Calibri" panose="020F0502020204030204" pitchFamily="34" charset="0"/>
                        </a:rPr>
                        <a:t>Jordan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322241 (943)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4248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31405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a:t>
                      </a:r>
                    </a:p>
                  </a:txBody>
                  <a:tcPr marL="9525" marR="9525" marT="9525" marB="0" anchor="ctr"/>
                </a:tc>
                <a:extLst>
                  <a:ext uri="{0D108BD9-81ED-4DB2-BD59-A6C34878D82A}">
                    <a16:rowId xmlns:a16="http://schemas.microsoft.com/office/drawing/2014/main" val="1657587113"/>
                  </a:ext>
                </a:extLst>
              </a:tr>
              <a:tr h="271997">
                <a:tc>
                  <a:txBody>
                    <a:bodyPr/>
                    <a:lstStyle/>
                    <a:p>
                      <a:pPr algn="l" fontAlgn="ctr"/>
                      <a:r>
                        <a:rPr lang="en-US" sz="1100" b="0" i="0" u="none" strike="noStrike">
                          <a:solidFill>
                            <a:srgbClr val="000000"/>
                          </a:solidFill>
                          <a:effectLst/>
                          <a:latin typeface="Calibri" panose="020F0502020204030204" pitchFamily="34" charset="0"/>
                        </a:rPr>
                        <a:t>Armenia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166232 (138)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3052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56038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0.79%</a:t>
                      </a:r>
                    </a:p>
                  </a:txBody>
                  <a:tcPr marL="9525" marR="9525" marT="9525" marB="0" anchor="ctr"/>
                </a:tc>
                <a:extLst>
                  <a:ext uri="{0D108BD9-81ED-4DB2-BD59-A6C34878D82A}">
                    <a16:rowId xmlns:a16="http://schemas.microsoft.com/office/drawing/2014/main" val="2768068230"/>
                  </a:ext>
                </a:extLst>
              </a:tr>
              <a:tr h="316600">
                <a:tc>
                  <a:txBody>
                    <a:bodyPr/>
                    <a:lstStyle/>
                    <a:p>
                      <a:pPr algn="l" fontAlgn="ctr"/>
                      <a:r>
                        <a:rPr lang="en-US" sz="1100" b="0" i="0" u="none" strike="noStrike">
                          <a:solidFill>
                            <a:srgbClr val="000000"/>
                          </a:solidFill>
                          <a:effectLst/>
                          <a:latin typeface="Calibri" panose="020F0502020204030204" pitchFamily="34" charset="0"/>
                        </a:rPr>
                        <a:t>Montenegro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59262 (565)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777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94349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5.12%</a:t>
                      </a:r>
                    </a:p>
                  </a:txBody>
                  <a:tcPr marL="9525" marR="9525" marT="9525" marB="0" anchor="ctr"/>
                </a:tc>
                <a:extLst>
                  <a:ext uri="{0D108BD9-81ED-4DB2-BD59-A6C34878D82A}">
                    <a16:rowId xmlns:a16="http://schemas.microsoft.com/office/drawing/2014/main" val="3777946033"/>
                  </a:ext>
                </a:extLst>
              </a:tr>
              <a:tr h="316600">
                <a:tc>
                  <a:txBody>
                    <a:bodyPr/>
                    <a:lstStyle/>
                    <a:p>
                      <a:pPr algn="l" fontAlgn="ctr"/>
                      <a:r>
                        <a:rPr lang="en-US" sz="1100" b="0" i="0" u="none" strike="noStrike">
                          <a:solidFill>
                            <a:srgbClr val="000000"/>
                          </a:solidFill>
                          <a:effectLst/>
                          <a:latin typeface="Calibri" panose="020F0502020204030204" pitchFamily="34" charset="0"/>
                        </a:rPr>
                        <a:t>Zimbabwe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32004 (358)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1103 (28)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10.40%</a:t>
                      </a:r>
                    </a:p>
                  </a:txBody>
                  <a:tcPr marL="9525" marR="9525" marT="9525" marB="0" anchor="ctr"/>
                </a:tc>
                <a:extLst>
                  <a:ext uri="{0D108BD9-81ED-4DB2-BD59-A6C34878D82A}">
                    <a16:rowId xmlns:a16="http://schemas.microsoft.com/office/drawing/2014/main" val="207241688"/>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AD352AA5-9695-49D9-9FCC-76975AE447A3}"/>
              </a:ext>
            </a:extLst>
          </p:cNvPr>
          <p:cNvSpPr txBox="1"/>
          <p:nvPr/>
        </p:nvSpPr>
        <p:spPr>
          <a:xfrm>
            <a:off x="894077" y="6084882"/>
            <a:ext cx="2904460" cy="230832"/>
          </a:xfrm>
          <a:prstGeom prst="rect">
            <a:avLst/>
          </a:prstGeom>
          <a:noFill/>
        </p:spPr>
        <p:txBody>
          <a:bodyPr wrap="square" rtlCol="0">
            <a:spAutoFit/>
          </a:bodyPr>
          <a:lstStyle/>
          <a:p>
            <a:r>
              <a:rPr lang="en-US" sz="900" dirty="0">
                <a:solidFill>
                  <a:schemeClr val="bg1">
                    <a:lumMod val="65000"/>
                  </a:schemeClr>
                </a:solidFill>
              </a:rPr>
              <a:t>Data Source:  Johns Hopkins University </a:t>
            </a:r>
          </a:p>
        </p:txBody>
      </p:sp>
    </p:spTree>
    <p:extLst>
      <p:ext uri="{BB962C8B-B14F-4D97-AF65-F5344CB8AC3E}">
        <p14:creationId xmlns:p14="http://schemas.microsoft.com/office/powerpoint/2010/main" val="4052585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386479549"/>
              </p:ext>
            </p:extLst>
          </p:nvPr>
        </p:nvGraphicFramePr>
        <p:xfrm>
          <a:off x="839788" y="1380803"/>
          <a:ext cx="5212082" cy="4590682"/>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7">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7">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38375">
                <a:tc>
                  <a:txBody>
                    <a:bodyPr/>
                    <a:lstStyle/>
                    <a:p>
                      <a:pPr algn="ctr"/>
                      <a:r>
                        <a:rPr lang="en-US" sz="1000" dirty="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305353">
                <a:tc>
                  <a:txBody>
                    <a:bodyPr/>
                    <a:lstStyle/>
                    <a:p>
                      <a:pPr algn="l" fontAlgn="ctr"/>
                      <a:r>
                        <a:rPr lang="en-US" sz="1100" b="0" i="0" u="none" strike="noStrike" dirty="0">
                          <a:solidFill>
                            <a:srgbClr val="000000"/>
                          </a:solidFill>
                          <a:effectLst/>
                          <a:latin typeface="Calibri" panose="020F0502020204030204" pitchFamily="34" charset="0"/>
                        </a:rPr>
                        <a:t>Uruguay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38680 (639)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401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13.53%</a:t>
                      </a:r>
                    </a:p>
                  </a:txBody>
                  <a:tcPr marL="9525" marR="9525" marT="9525" marB="0" anchor="ctr"/>
                </a:tc>
                <a:extLst>
                  <a:ext uri="{0D108BD9-81ED-4DB2-BD59-A6C34878D82A}">
                    <a16:rowId xmlns:a16="http://schemas.microsoft.com/office/drawing/2014/main" val="2260173922"/>
                  </a:ext>
                </a:extLst>
              </a:tr>
              <a:tr h="305353">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254822 (1006)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3096 (25)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63949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tc>
                <a:extLst>
                  <a:ext uri="{0D108BD9-81ED-4DB2-BD59-A6C34878D82A}">
                    <a16:rowId xmlns:a16="http://schemas.microsoft.com/office/drawing/2014/main" val="1015727783"/>
                  </a:ext>
                </a:extLst>
              </a:tr>
              <a:tr h="305353">
                <a:tc>
                  <a:txBody>
                    <a:bodyPr/>
                    <a:lstStyle/>
                    <a:p>
                      <a:pPr algn="l" fontAlgn="ctr"/>
                      <a:r>
                        <a:rPr lang="en-US" sz="1100" b="0" i="0" u="none" strike="noStrike">
                          <a:solidFill>
                            <a:srgbClr val="000000"/>
                          </a:solidFill>
                          <a:effectLst/>
                          <a:latin typeface="Calibri" panose="020F0502020204030204" pitchFamily="34" charset="0"/>
                        </a:rPr>
                        <a:t>Zambia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47622 (1476)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672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17.02%</a:t>
                      </a:r>
                    </a:p>
                  </a:txBody>
                  <a:tcPr marL="9525" marR="9525" marT="9525" marB="0" anchor="ctr"/>
                </a:tc>
                <a:extLst>
                  <a:ext uri="{0D108BD9-81ED-4DB2-BD59-A6C34878D82A}">
                    <a16:rowId xmlns:a16="http://schemas.microsoft.com/office/drawing/2014/main" val="3340969790"/>
                  </a:ext>
                </a:extLst>
              </a:tr>
              <a:tr h="305353">
                <a:tc>
                  <a:txBody>
                    <a:bodyPr/>
                    <a:lstStyle/>
                    <a:p>
                      <a:pPr algn="l" fontAlgn="ctr"/>
                      <a:r>
                        <a:rPr lang="en-US" sz="1100" b="0" i="0" u="none" strike="noStrike">
                          <a:solidFill>
                            <a:srgbClr val="000000"/>
                          </a:solidFill>
                          <a:effectLst/>
                          <a:latin typeface="Calibri" panose="020F0502020204030204" pitchFamily="34" charset="0"/>
                        </a:rPr>
                        <a:t>Venezuela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124525 (413)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1159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a:t>
                      </a:r>
                    </a:p>
                  </a:txBody>
                  <a:tcPr marL="9525" marR="9525" marT="9525" marB="0" anchor="ctr"/>
                </a:tc>
                <a:extLst>
                  <a:ext uri="{0D108BD9-81ED-4DB2-BD59-A6C34878D82A}">
                    <a16:rowId xmlns:a16="http://schemas.microsoft.com/office/drawing/2014/main" val="2888432282"/>
                  </a:ext>
                </a:extLst>
              </a:tr>
              <a:tr h="305353">
                <a:tc>
                  <a:txBody>
                    <a:bodyPr/>
                    <a:lstStyle/>
                    <a:p>
                      <a:pPr algn="l" fontAlgn="ctr"/>
                      <a:r>
                        <a:rPr lang="en-US" sz="1100" b="0" i="0" u="none" strike="noStrike">
                          <a:solidFill>
                            <a:srgbClr val="000000"/>
                          </a:solidFill>
                          <a:effectLst/>
                          <a:latin typeface="Calibri" panose="020F0502020204030204" pitchFamily="34" charset="0"/>
                        </a:rPr>
                        <a:t>Congo (Kinshasa)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22048 (94)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4.12%</a:t>
                      </a:r>
                    </a:p>
                  </a:txBody>
                  <a:tcPr marL="9525" marR="9525" marT="9525" marB="0" anchor="ctr"/>
                </a:tc>
                <a:extLst>
                  <a:ext uri="{0D108BD9-81ED-4DB2-BD59-A6C34878D82A}">
                    <a16:rowId xmlns:a16="http://schemas.microsoft.com/office/drawing/2014/main" val="2241806719"/>
                  </a:ext>
                </a:extLst>
              </a:tr>
              <a:tr h="305353">
                <a:tc>
                  <a:txBody>
                    <a:bodyPr/>
                    <a:lstStyle/>
                    <a:p>
                      <a:pPr algn="l" fontAlgn="ctr"/>
                      <a:r>
                        <a:rPr lang="en-US" sz="1100" b="0" i="0" u="none" strike="noStrike">
                          <a:solidFill>
                            <a:srgbClr val="000000"/>
                          </a:solidFill>
                          <a:effectLst/>
                          <a:latin typeface="Calibri" panose="020F0502020204030204" pitchFamily="34" charset="0"/>
                        </a:rPr>
                        <a:t>Moldova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156972 (546)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3381 (13)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2.21%</a:t>
                      </a:r>
                    </a:p>
                  </a:txBody>
                  <a:tcPr marL="9525" marR="9525" marT="9525" marB="0" anchor="ctr"/>
                </a:tc>
                <a:extLst>
                  <a:ext uri="{0D108BD9-81ED-4DB2-BD59-A6C34878D82A}">
                    <a16:rowId xmlns:a16="http://schemas.microsoft.com/office/drawing/2014/main" val="2507059611"/>
                  </a:ext>
                </a:extLst>
              </a:tr>
              <a:tr h="305353">
                <a:tc>
                  <a:txBody>
                    <a:bodyPr/>
                    <a:lstStyle/>
                    <a:p>
                      <a:pPr algn="l" fontAlgn="ctr"/>
                      <a:r>
                        <a:rPr lang="en-US" sz="1100" b="0" i="0" u="none" strike="noStrike" dirty="0">
                          <a:solidFill>
                            <a:srgbClr val="000000"/>
                          </a:solidFill>
                          <a:effectLst/>
                          <a:latin typeface="Calibri" panose="020F0502020204030204" pitchFamily="34" charset="0"/>
                        </a:rPr>
                        <a:t>Sudan**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28522 (1996)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1750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7.86%</a:t>
                      </a:r>
                    </a:p>
                  </a:txBody>
                  <a:tcPr marL="9525" marR="9525" marT="9525" marB="0" anchor="ctr"/>
                </a:tc>
                <a:extLst>
                  <a:ext uri="{0D108BD9-81ED-4DB2-BD59-A6C34878D82A}">
                    <a16:rowId xmlns:a16="http://schemas.microsoft.com/office/drawing/2014/main" val="4289482620"/>
                  </a:ext>
                </a:extLst>
              </a:tr>
              <a:tr h="305353">
                <a:tc>
                  <a:txBody>
                    <a:bodyPr/>
                    <a:lstStyle/>
                    <a:p>
                      <a:pPr algn="l" fontAlgn="ctr"/>
                      <a:r>
                        <a:rPr lang="en-US" sz="1100" b="0" i="0" u="none" strike="noStrike">
                          <a:solidFill>
                            <a:srgbClr val="000000"/>
                          </a:solidFill>
                          <a:effectLst/>
                          <a:latin typeface="Calibri" panose="020F0502020204030204" pitchFamily="34" charset="0"/>
                        </a:rPr>
                        <a:t>Kuwait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162282 (505)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957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37683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2.13%</a:t>
                      </a:r>
                    </a:p>
                  </a:txBody>
                  <a:tcPr marL="9525" marR="9525" marT="9525" marB="0" anchor="ctr"/>
                </a:tc>
                <a:extLst>
                  <a:ext uri="{0D108BD9-81ED-4DB2-BD59-A6C34878D82A}">
                    <a16:rowId xmlns:a16="http://schemas.microsoft.com/office/drawing/2014/main" val="4073254718"/>
                  </a:ext>
                </a:extLst>
              </a:tr>
              <a:tr h="305353">
                <a:tc>
                  <a:txBody>
                    <a:bodyPr/>
                    <a:lstStyle/>
                    <a:p>
                      <a:pPr algn="l" fontAlgn="ctr"/>
                      <a:r>
                        <a:rPr lang="en-US" sz="1100" b="0" i="0" u="none" strike="noStrike">
                          <a:solidFill>
                            <a:srgbClr val="000000"/>
                          </a:solidFill>
                          <a:effectLst/>
                          <a:latin typeface="Calibri" panose="020F0502020204030204" pitchFamily="34" charset="0"/>
                        </a:rPr>
                        <a:t>Kosovo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58399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1466 (0)</a:t>
                      </a: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3.91%</a:t>
                      </a:r>
                    </a:p>
                  </a:txBody>
                  <a:tcPr marL="9525" marR="9525" marT="9525" marB="0" anchor="ctr"/>
                </a:tc>
                <a:extLst>
                  <a:ext uri="{0D108BD9-81ED-4DB2-BD59-A6C34878D82A}">
                    <a16:rowId xmlns:a16="http://schemas.microsoft.com/office/drawing/2014/main" val="2446050527"/>
                  </a:ext>
                </a:extLst>
              </a:tr>
              <a:tr h="305353">
                <a:tc>
                  <a:txBody>
                    <a:bodyPr/>
                    <a:lstStyle/>
                    <a:p>
                      <a:pPr algn="l" fontAlgn="ctr"/>
                      <a:r>
                        <a:rPr lang="en-US" sz="1100" b="0" i="0" u="none" strike="noStrike">
                          <a:solidFill>
                            <a:srgbClr val="000000"/>
                          </a:solidFill>
                          <a:effectLst/>
                          <a:latin typeface="Calibri" panose="020F0502020204030204" pitchFamily="34" charset="0"/>
                        </a:rPr>
                        <a:t>Syria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13762 (65)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895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3.91%</a:t>
                      </a:r>
                    </a:p>
                  </a:txBody>
                  <a:tcPr marL="9525" marR="9525" marT="9525" marB="0" anchor="ctr"/>
                </a:tc>
                <a:extLst>
                  <a:ext uri="{0D108BD9-81ED-4DB2-BD59-A6C34878D82A}">
                    <a16:rowId xmlns:a16="http://schemas.microsoft.com/office/drawing/2014/main" val="3516356662"/>
                  </a:ext>
                </a:extLst>
              </a:tr>
              <a:tr h="305353">
                <a:tc>
                  <a:txBody>
                    <a:bodyPr/>
                    <a:lstStyle/>
                    <a:p>
                      <a:pPr algn="l" fontAlgn="ctr"/>
                      <a:r>
                        <a:rPr lang="en-US" sz="1100" b="0" i="0" u="none" strike="noStrike">
                          <a:solidFill>
                            <a:srgbClr val="000000"/>
                          </a:solidFill>
                          <a:effectLst/>
                          <a:latin typeface="Calibri" panose="020F0502020204030204" pitchFamily="34" charset="0"/>
                        </a:rPr>
                        <a:t>Lesotho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8047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12.79%</a:t>
                      </a:r>
                    </a:p>
                  </a:txBody>
                  <a:tcPr marL="9525" marR="9525" marT="9525" marB="0" anchor="ctr"/>
                </a:tc>
                <a:extLst>
                  <a:ext uri="{0D108BD9-81ED-4DB2-BD59-A6C34878D82A}">
                    <a16:rowId xmlns:a16="http://schemas.microsoft.com/office/drawing/2014/main" val="1317309792"/>
                  </a:ext>
                </a:extLst>
              </a:tr>
              <a:tr h="338354">
                <a:tc>
                  <a:txBody>
                    <a:bodyPr/>
                    <a:lstStyle/>
                    <a:p>
                      <a:pPr algn="l" fontAlgn="ctr"/>
                      <a:r>
                        <a:rPr lang="en-US" sz="1100" b="0" i="0" u="none" strike="noStrike">
                          <a:solidFill>
                            <a:srgbClr val="000000"/>
                          </a:solidFill>
                          <a:effectLst/>
                          <a:latin typeface="Calibri" panose="020F0502020204030204" pitchFamily="34" charset="0"/>
                        </a:rPr>
                        <a:t>Oman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133407 (154)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1524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25754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0.95%</a:t>
                      </a:r>
                    </a:p>
                  </a:txBody>
                  <a:tcPr marL="9525" marR="9525" marT="9525" marB="0" anchor="ctr"/>
                </a:tc>
                <a:extLst>
                  <a:ext uri="{0D108BD9-81ED-4DB2-BD59-A6C34878D82A}">
                    <a16:rowId xmlns:a16="http://schemas.microsoft.com/office/drawing/2014/main" val="2886575758"/>
                  </a:ext>
                </a:extLst>
              </a:tr>
              <a:tr h="305353">
                <a:tc>
                  <a:txBody>
                    <a:bodyPr/>
                    <a:lstStyle/>
                    <a:p>
                      <a:pPr algn="l" fontAlgn="ctr"/>
                      <a:r>
                        <a:rPr lang="en-US" sz="1100" b="0" i="0" u="none" strike="noStrike">
                          <a:solidFill>
                            <a:srgbClr val="000000"/>
                          </a:solidFill>
                          <a:effectLst/>
                          <a:latin typeface="Calibri" panose="020F0502020204030204" pitchFamily="34" charset="0"/>
                        </a:rPr>
                        <a:t>Azerbaijan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229358 (326)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3100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22505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0.72%</a:t>
                      </a:r>
                    </a:p>
                  </a:txBody>
                  <a:tcPr marL="9525" marR="9525" marT="9525" marB="0" anchor="ctr"/>
                </a:tc>
                <a:extLst>
                  <a:ext uri="{0D108BD9-81ED-4DB2-BD59-A6C34878D82A}">
                    <a16:rowId xmlns:a16="http://schemas.microsoft.com/office/drawing/2014/main" val="4096460622"/>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565684867"/>
              </p:ext>
            </p:extLst>
          </p:nvPr>
        </p:nvGraphicFramePr>
        <p:xfrm>
          <a:off x="6140134" y="1394232"/>
          <a:ext cx="5157789" cy="4654297"/>
        </p:xfrm>
        <a:graphic>
          <a:graphicData uri="http://schemas.openxmlformats.org/drawingml/2006/table">
            <a:tbl>
              <a:tblPr firstRow="1" bandRow="1">
                <a:tableStyleId>{3B4B98B0-60AC-42C2-AFA5-B58CD77FA1E5}</a:tableStyleId>
              </a:tblPr>
              <a:tblGrid>
                <a:gridCol w="856089">
                  <a:extLst>
                    <a:ext uri="{9D8B030D-6E8A-4147-A177-3AD203B41FA5}">
                      <a16:colId xmlns:a16="http://schemas.microsoft.com/office/drawing/2014/main" val="2875121375"/>
                    </a:ext>
                  </a:extLst>
                </a:gridCol>
                <a:gridCol w="606056">
                  <a:extLst>
                    <a:ext uri="{9D8B030D-6E8A-4147-A177-3AD203B41FA5}">
                      <a16:colId xmlns:a16="http://schemas.microsoft.com/office/drawing/2014/main" val="1992441260"/>
                    </a:ext>
                  </a:extLst>
                </a:gridCol>
                <a:gridCol w="926932">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54918">
                <a:tc>
                  <a:txBody>
                    <a:bodyPr/>
                    <a:lstStyle/>
                    <a:p>
                      <a:pPr marL="0" algn="ctr" defTabSz="914400" rtl="0" eaLnBrk="1" latinLnBrk="0" hangingPunct="1"/>
                      <a:r>
                        <a:rPr lang="en-US" sz="1000" b="1" kern="1200" dirty="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16600">
                <a:tc>
                  <a:txBody>
                    <a:bodyPr/>
                    <a:lstStyle/>
                    <a:p>
                      <a:pPr algn="l" fontAlgn="ctr"/>
                      <a:r>
                        <a:rPr lang="en-US" sz="1100" b="0" i="0" u="none" strike="noStrike" dirty="0">
                          <a:solidFill>
                            <a:srgbClr val="000000"/>
                          </a:solidFill>
                          <a:effectLst/>
                          <a:latin typeface="Calibri" panose="020F0502020204030204" pitchFamily="34" charset="0"/>
                        </a:rPr>
                        <a:t>Afghanistan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54750 (78)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2389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260173922"/>
                  </a:ext>
                </a:extLst>
              </a:tr>
              <a:tr h="296697">
                <a:tc>
                  <a:txBody>
                    <a:bodyPr/>
                    <a:lstStyle/>
                    <a:p>
                      <a:pPr algn="l" fontAlgn="ctr"/>
                      <a:r>
                        <a:rPr lang="en-US" sz="1100" b="0" i="0" u="none" strike="noStrike">
                          <a:solidFill>
                            <a:srgbClr val="000000"/>
                          </a:solidFill>
                          <a:effectLst/>
                          <a:latin typeface="Calibri" panose="020F0502020204030204" pitchFamily="34" charset="0"/>
                        </a:rPr>
                        <a:t>Rwanda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13885 (574)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16.83%</a:t>
                      </a:r>
                    </a:p>
                  </a:txBody>
                  <a:tcPr marL="9525" marR="9525" marT="9525" marB="0" anchor="ctr"/>
                </a:tc>
                <a:extLst>
                  <a:ext uri="{0D108BD9-81ED-4DB2-BD59-A6C34878D82A}">
                    <a16:rowId xmlns:a16="http://schemas.microsoft.com/office/drawing/2014/main" val="3094052188"/>
                  </a:ext>
                </a:extLst>
              </a:tr>
              <a:tr h="284021">
                <a:tc>
                  <a:txBody>
                    <a:bodyPr/>
                    <a:lstStyle/>
                    <a:p>
                      <a:pPr algn="l" fontAlgn="ctr"/>
                      <a:r>
                        <a:rPr lang="en-US" sz="1100" b="0" i="0" u="none" strike="noStrike">
                          <a:solidFill>
                            <a:srgbClr val="000000"/>
                          </a:solidFill>
                          <a:effectLst/>
                          <a:latin typeface="Calibri" panose="020F0502020204030204" pitchFamily="34" charset="0"/>
                        </a:rPr>
                        <a:t>El Salvador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53479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1583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3.82%</a:t>
                      </a:r>
                    </a:p>
                  </a:txBody>
                  <a:tcPr marL="9525" marR="9525" marT="9525" marB="0" anchor="ctr"/>
                </a:tc>
                <a:extLst>
                  <a:ext uri="{0D108BD9-81ED-4DB2-BD59-A6C34878D82A}">
                    <a16:rowId xmlns:a16="http://schemas.microsoft.com/office/drawing/2014/main" val="1464998830"/>
                  </a:ext>
                </a:extLst>
              </a:tr>
              <a:tr h="271997">
                <a:tc>
                  <a:txBody>
                    <a:bodyPr/>
                    <a:lstStyle/>
                    <a:p>
                      <a:pPr algn="l" fontAlgn="ctr"/>
                      <a:r>
                        <a:rPr lang="en-US" sz="1100" b="0" i="0" u="none" strike="noStrike">
                          <a:solidFill>
                            <a:srgbClr val="000000"/>
                          </a:solidFill>
                          <a:effectLst/>
                          <a:latin typeface="Calibri" panose="020F0502020204030204" pitchFamily="34" charset="0"/>
                        </a:rPr>
                        <a:t>Eswatini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14830 (208)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517 (24)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9.35%</a:t>
                      </a:r>
                    </a:p>
                  </a:txBody>
                  <a:tcPr marL="9525" marR="9525" marT="9525" marB="0" anchor="ctr"/>
                </a:tc>
                <a:extLst>
                  <a:ext uri="{0D108BD9-81ED-4DB2-BD59-A6C34878D82A}">
                    <a16:rowId xmlns:a16="http://schemas.microsoft.com/office/drawing/2014/main" val="3883394891"/>
                  </a:ext>
                </a:extLst>
              </a:tr>
              <a:tr h="282071">
                <a:tc>
                  <a:txBody>
                    <a:bodyPr/>
                    <a:lstStyle/>
                    <a:p>
                      <a:pPr algn="l" fontAlgn="ctr"/>
                      <a:r>
                        <a:rPr lang="en-US" sz="1100" b="0" i="0" u="none" strike="noStrike">
                          <a:solidFill>
                            <a:srgbClr val="000000"/>
                          </a:solidFill>
                          <a:effectLst/>
                          <a:latin typeface="Calibri" panose="020F0502020204030204" pitchFamily="34" charset="0"/>
                        </a:rPr>
                        <a:t>Cuba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22614 (786)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200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16.99%</a:t>
                      </a:r>
                    </a:p>
                  </a:txBody>
                  <a:tcPr marL="9525" marR="9525" marT="9525" marB="0" anchor="ctr"/>
                </a:tc>
                <a:extLst>
                  <a:ext uri="{0D108BD9-81ED-4DB2-BD59-A6C34878D82A}">
                    <a16:rowId xmlns:a16="http://schemas.microsoft.com/office/drawing/2014/main" val="583238268"/>
                  </a:ext>
                </a:extLst>
              </a:tr>
              <a:tr h="292145">
                <a:tc>
                  <a:txBody>
                    <a:bodyPr/>
                    <a:lstStyle/>
                    <a:p>
                      <a:pPr algn="l" fontAlgn="ctr"/>
                      <a:r>
                        <a:rPr lang="en-US" sz="1100" b="0" i="0" u="none" strike="noStrike">
                          <a:solidFill>
                            <a:srgbClr val="000000"/>
                          </a:solidFill>
                          <a:effectLst/>
                          <a:latin typeface="Calibri" panose="020F0502020204030204" pitchFamily="34" charset="0"/>
                        </a:rPr>
                        <a:t>Qatar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149595 (299)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53278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a:t>
                      </a:r>
                    </a:p>
                  </a:txBody>
                  <a:tcPr marL="9525" marR="9525" marT="9525" marB="0" anchor="ctr"/>
                </a:tc>
                <a:extLst>
                  <a:ext uri="{0D108BD9-81ED-4DB2-BD59-A6C34878D82A}">
                    <a16:rowId xmlns:a16="http://schemas.microsoft.com/office/drawing/2014/main" val="2891021232"/>
                  </a:ext>
                </a:extLst>
              </a:tr>
              <a:tr h="282071">
                <a:tc>
                  <a:txBody>
                    <a:bodyPr/>
                    <a:lstStyle/>
                    <a:p>
                      <a:pPr algn="l" fontAlgn="ctr"/>
                      <a:r>
                        <a:rPr lang="en-US" sz="1100" b="0" i="0" u="none" strike="noStrike">
                          <a:solidFill>
                            <a:srgbClr val="000000"/>
                          </a:solidFill>
                          <a:effectLst/>
                          <a:latin typeface="Calibri" panose="020F0502020204030204" pitchFamily="34" charset="0"/>
                        </a:rPr>
                        <a:t>Botswana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20658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9.82%</a:t>
                      </a:r>
                    </a:p>
                  </a:txBody>
                  <a:tcPr marL="9525" marR="9525" marT="9525" marB="0" anchor="ctr"/>
                </a:tc>
                <a:extLst>
                  <a:ext uri="{0D108BD9-81ED-4DB2-BD59-A6C34878D82A}">
                    <a16:rowId xmlns:a16="http://schemas.microsoft.com/office/drawing/2014/main" val="3059066558"/>
                  </a:ext>
                </a:extLst>
              </a:tr>
              <a:tr h="292145">
                <a:tc>
                  <a:txBody>
                    <a:bodyPr/>
                    <a:lstStyle/>
                    <a:p>
                      <a:pPr algn="l" fontAlgn="ctr"/>
                      <a:r>
                        <a:rPr lang="en-US" sz="1100" b="0" i="0" u="none" strike="noStrike">
                          <a:solidFill>
                            <a:srgbClr val="000000"/>
                          </a:solidFill>
                          <a:effectLst/>
                          <a:latin typeface="Calibri" panose="020F0502020204030204" pitchFamily="34" charset="0"/>
                        </a:rPr>
                        <a:t>Thailand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14646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13.61%</a:t>
                      </a:r>
                    </a:p>
                  </a:txBody>
                  <a:tcPr marL="9525" marR="9525" marT="9525" marB="0" anchor="ctr"/>
                </a:tc>
                <a:extLst>
                  <a:ext uri="{0D108BD9-81ED-4DB2-BD59-A6C34878D82A}">
                    <a16:rowId xmlns:a16="http://schemas.microsoft.com/office/drawing/2014/main" val="1843918234"/>
                  </a:ext>
                </a:extLst>
              </a:tr>
              <a:tr h="282071">
                <a:tc>
                  <a:txBody>
                    <a:bodyPr/>
                    <a:lstStyle/>
                    <a:p>
                      <a:pPr algn="l" fontAlgn="ctr"/>
                      <a:r>
                        <a:rPr lang="en-US" sz="1100" b="0" i="0" u="none" strike="noStrike">
                          <a:solidFill>
                            <a:srgbClr val="000000"/>
                          </a:solidFill>
                          <a:effectLst/>
                          <a:latin typeface="Calibri" panose="020F0502020204030204" pitchFamily="34" charset="0"/>
                        </a:rPr>
                        <a:t>Senegal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25127 (134)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592 (10)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6.90%</a:t>
                      </a:r>
                    </a:p>
                  </a:txBody>
                  <a:tcPr marL="9525" marR="9525" marT="9525" marB="0" anchor="ctr"/>
                </a:tc>
                <a:extLst>
                  <a:ext uri="{0D108BD9-81ED-4DB2-BD59-A6C34878D82A}">
                    <a16:rowId xmlns:a16="http://schemas.microsoft.com/office/drawing/2014/main" val="1700387517"/>
                  </a:ext>
                </a:extLst>
              </a:tr>
              <a:tr h="292145">
                <a:tc>
                  <a:txBody>
                    <a:bodyPr/>
                    <a:lstStyle/>
                    <a:p>
                      <a:pPr algn="l" fontAlgn="ctr"/>
                      <a:r>
                        <a:rPr lang="en-US" sz="1100" b="0" i="0" u="none" strike="noStrike">
                          <a:solidFill>
                            <a:srgbClr val="000000"/>
                          </a:solidFill>
                          <a:effectLst/>
                          <a:latin typeface="Calibri" panose="020F0502020204030204" pitchFamily="34" charset="0"/>
                        </a:rPr>
                        <a:t>Ghana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62135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372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5.96%</a:t>
                      </a:r>
                    </a:p>
                  </a:txBody>
                  <a:tcPr marL="9525" marR="9525" marT="9525" marB="0" anchor="ctr"/>
                </a:tc>
                <a:extLst>
                  <a:ext uri="{0D108BD9-81ED-4DB2-BD59-A6C34878D82A}">
                    <a16:rowId xmlns:a16="http://schemas.microsoft.com/office/drawing/2014/main" val="1922938243"/>
                  </a:ext>
                </a:extLst>
              </a:tr>
              <a:tr h="302219">
                <a:tc>
                  <a:txBody>
                    <a:bodyPr/>
                    <a:lstStyle/>
                    <a:p>
                      <a:pPr algn="l" fontAlgn="ctr"/>
                      <a:r>
                        <a:rPr lang="en-US" sz="1100" b="0" i="0" u="none" strike="noStrike">
                          <a:solidFill>
                            <a:srgbClr val="000000"/>
                          </a:solidFill>
                          <a:effectLst/>
                          <a:latin typeface="Calibri" panose="020F0502020204030204" pitchFamily="34" charset="0"/>
                        </a:rPr>
                        <a:t>Bahrain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100689 (459)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370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58041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2.41%</a:t>
                      </a:r>
                    </a:p>
                  </a:txBody>
                  <a:tcPr marL="9525" marR="9525" marT="9525" marB="0" anchor="ctr"/>
                </a:tc>
                <a:extLst>
                  <a:ext uri="{0D108BD9-81ED-4DB2-BD59-A6C34878D82A}">
                    <a16:rowId xmlns:a16="http://schemas.microsoft.com/office/drawing/2014/main" val="1657587113"/>
                  </a:ext>
                </a:extLst>
              </a:tr>
              <a:tr h="271997">
                <a:tc>
                  <a:txBody>
                    <a:bodyPr/>
                    <a:lstStyle/>
                    <a:p>
                      <a:pPr algn="l" fontAlgn="ctr"/>
                      <a:r>
                        <a:rPr lang="en-US" sz="1100" b="0" i="0" u="none" strike="noStrike">
                          <a:solidFill>
                            <a:srgbClr val="000000"/>
                          </a:solidFill>
                          <a:effectLst/>
                          <a:latin typeface="Calibri" panose="020F0502020204030204" pitchFamily="34" charset="0"/>
                        </a:rPr>
                        <a:t>Nepal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270092 (303)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2017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0.78%</a:t>
                      </a:r>
                    </a:p>
                  </a:txBody>
                  <a:tcPr marL="9525" marR="9525" marT="9525" marB="0" anchor="ctr"/>
                </a:tc>
                <a:extLst>
                  <a:ext uri="{0D108BD9-81ED-4DB2-BD59-A6C34878D82A}">
                    <a16:rowId xmlns:a16="http://schemas.microsoft.com/office/drawing/2014/main" val="2768068230"/>
                  </a:ext>
                </a:extLst>
              </a:tr>
              <a:tr h="316600">
                <a:tc>
                  <a:txBody>
                    <a:bodyPr/>
                    <a:lstStyle/>
                    <a:p>
                      <a:pPr algn="l" fontAlgn="ctr"/>
                      <a:r>
                        <a:rPr lang="en-US" sz="1100" b="0" i="0" u="none" strike="noStrike">
                          <a:solidFill>
                            <a:srgbClr val="000000"/>
                          </a:solidFill>
                          <a:effectLst/>
                          <a:latin typeface="Calibri" panose="020F0502020204030204" pitchFamily="34" charset="0"/>
                        </a:rPr>
                        <a:t>Jamaica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15153 (141)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339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4.84%</a:t>
                      </a:r>
                    </a:p>
                  </a:txBody>
                  <a:tcPr marL="9525" marR="9525" marT="9525" marB="0" anchor="ctr"/>
                </a:tc>
                <a:extLst>
                  <a:ext uri="{0D108BD9-81ED-4DB2-BD59-A6C34878D82A}">
                    <a16:rowId xmlns:a16="http://schemas.microsoft.com/office/drawing/2014/main" val="3777946033"/>
                  </a:ext>
                </a:extLst>
              </a:tr>
              <a:tr h="316600">
                <a:tc>
                  <a:txBody>
                    <a:bodyPr/>
                    <a:lstStyle/>
                    <a:p>
                      <a:pPr algn="l" fontAlgn="ctr"/>
                      <a:r>
                        <a:rPr lang="en-US" sz="11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99541 (139)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4809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207241688"/>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6" name="TextBox 5">
            <a:extLst>
              <a:ext uri="{FF2B5EF4-FFF2-40B4-BE49-F238E27FC236}">
                <a16:creationId xmlns:a16="http://schemas.microsoft.com/office/drawing/2014/main" id="{5E7D0896-A409-4406-9F48-EDE670663FE5}"/>
              </a:ext>
            </a:extLst>
          </p:cNvPr>
          <p:cNvSpPr txBox="1"/>
          <p:nvPr/>
        </p:nvSpPr>
        <p:spPr>
          <a:xfrm>
            <a:off x="838200" y="6002598"/>
            <a:ext cx="2904460" cy="230832"/>
          </a:xfrm>
          <a:prstGeom prst="rect">
            <a:avLst/>
          </a:prstGeom>
          <a:noFill/>
        </p:spPr>
        <p:txBody>
          <a:bodyPr wrap="square" rtlCol="0">
            <a:spAutoFit/>
          </a:bodyPr>
          <a:lstStyle/>
          <a:p>
            <a:r>
              <a:rPr lang="en-US" sz="900" dirty="0">
                <a:solidFill>
                  <a:schemeClr val="bg1">
                    <a:lumMod val="65000"/>
                  </a:schemeClr>
                </a:solidFill>
              </a:rPr>
              <a:t>Data Source:  Johns Hopkins University </a:t>
            </a:r>
          </a:p>
        </p:txBody>
      </p:sp>
      <p:sp>
        <p:nvSpPr>
          <p:cNvPr id="12" name="TextBox 11">
            <a:extLst>
              <a:ext uri="{FF2B5EF4-FFF2-40B4-BE49-F238E27FC236}">
                <a16:creationId xmlns:a16="http://schemas.microsoft.com/office/drawing/2014/main" id="{225FDFBB-70B3-4122-9B03-CE634FC04C5A}"/>
              </a:ext>
            </a:extLst>
          </p:cNvPr>
          <p:cNvSpPr txBox="1"/>
          <p:nvPr/>
        </p:nvSpPr>
        <p:spPr>
          <a:xfrm>
            <a:off x="3639286" y="6008693"/>
            <a:ext cx="2356701" cy="230832"/>
          </a:xfrm>
          <a:prstGeom prst="rect">
            <a:avLst/>
          </a:prstGeom>
          <a:noFill/>
        </p:spPr>
        <p:txBody>
          <a:bodyPr wrap="square" rtlCol="0">
            <a:spAutoFit/>
          </a:bodyPr>
          <a:lstStyle/>
          <a:p>
            <a:r>
              <a:rPr lang="en-US" sz="900" dirty="0">
                <a:solidFill>
                  <a:schemeClr val="bg1">
                    <a:lumMod val="65000"/>
                  </a:schemeClr>
                </a:solidFill>
              </a:rPr>
              <a:t>** Indicates moved up a risk category</a:t>
            </a:r>
          </a:p>
        </p:txBody>
      </p:sp>
    </p:spTree>
    <p:extLst>
      <p:ext uri="{BB962C8B-B14F-4D97-AF65-F5344CB8AC3E}">
        <p14:creationId xmlns:p14="http://schemas.microsoft.com/office/powerpoint/2010/main" val="337074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dirty="0"/>
              <a:t>HIGH RISK (1,000-5,000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410055819"/>
              </p:ext>
            </p:extLst>
          </p:nvPr>
        </p:nvGraphicFramePr>
        <p:xfrm>
          <a:off x="839788" y="1380803"/>
          <a:ext cx="5212080" cy="4607103"/>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4028">
                <a:tc>
                  <a:txBody>
                    <a:bodyPr/>
                    <a:lstStyle/>
                    <a:p>
                      <a:pPr algn="ctr"/>
                      <a:r>
                        <a:rPr lang="en-US" sz="1000" dirty="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333131">
                <a:tc>
                  <a:txBody>
                    <a:bodyPr/>
                    <a:lstStyle/>
                    <a:p>
                      <a:pPr algn="l" fontAlgn="ctr"/>
                      <a:r>
                        <a:rPr lang="en-US" sz="1100" b="0" i="0" u="none" strike="noStrike" dirty="0">
                          <a:solidFill>
                            <a:srgbClr val="000000"/>
                          </a:solidFill>
                          <a:effectLst/>
                          <a:latin typeface="Calibri" panose="020F0502020204030204" pitchFamily="34" charset="0"/>
                        </a:rPr>
                        <a:t>Malta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16999 (138)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255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38440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2260173922"/>
                  </a:ext>
                </a:extLst>
              </a:tr>
              <a:tr h="333131">
                <a:tc>
                  <a:txBody>
                    <a:bodyPr/>
                    <a:lstStyle/>
                    <a:p>
                      <a:pPr algn="l" fontAlgn="ctr"/>
                      <a:r>
                        <a:rPr lang="en-US" sz="1100" b="0" i="0" u="none" strike="noStrike">
                          <a:solidFill>
                            <a:srgbClr val="000000"/>
                          </a:solidFill>
                          <a:effectLst/>
                          <a:latin typeface="Calibri" panose="020F0502020204030204" pitchFamily="34" charset="0"/>
                        </a:rPr>
                        <a:t>Croatia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229502 (448)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4882 (23)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56104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a:t>
                      </a:r>
                    </a:p>
                  </a:txBody>
                  <a:tcPr marL="9525" marR="9525" marT="9525" marB="0" anchor="ctr"/>
                </a:tc>
                <a:extLst>
                  <a:ext uri="{0D108BD9-81ED-4DB2-BD59-A6C34878D82A}">
                    <a16:rowId xmlns:a16="http://schemas.microsoft.com/office/drawing/2014/main" val="861101823"/>
                  </a:ext>
                </a:extLst>
              </a:tr>
              <a:tr h="333131">
                <a:tc>
                  <a:txBody>
                    <a:bodyPr/>
                    <a:lstStyle/>
                    <a:p>
                      <a:pPr algn="l" fontAlgn="ctr"/>
                      <a:r>
                        <a:rPr lang="en-US" sz="1100" b="0" i="0" u="none" strike="noStrike">
                          <a:solidFill>
                            <a:srgbClr val="000000"/>
                          </a:solidFill>
                          <a:effectLst/>
                          <a:latin typeface="Calibri" panose="020F0502020204030204" pitchFamily="34" charset="0"/>
                        </a:rPr>
                        <a:t>Kyrgyzstan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84175 (107)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1405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0.89%</a:t>
                      </a:r>
                    </a:p>
                  </a:txBody>
                  <a:tcPr marL="9525" marR="9525" marT="9525" marB="0" anchor="ctr"/>
                </a:tc>
                <a:extLst>
                  <a:ext uri="{0D108BD9-81ED-4DB2-BD59-A6C34878D82A}">
                    <a16:rowId xmlns:a16="http://schemas.microsoft.com/office/drawing/2014/main" val="2429222058"/>
                  </a:ext>
                </a:extLst>
              </a:tr>
              <a:tr h="333131">
                <a:tc>
                  <a:txBody>
                    <a:bodyPr/>
                    <a:lstStyle/>
                    <a:p>
                      <a:pPr algn="l" fontAlgn="ctr"/>
                      <a:r>
                        <a:rPr lang="en-US" sz="1100" b="0" i="0" u="none" strike="noStrike">
                          <a:solidFill>
                            <a:srgbClr val="000000"/>
                          </a:solidFill>
                          <a:effectLst/>
                          <a:latin typeface="Calibri" panose="020F0502020204030204" pitchFamily="34" charset="0"/>
                        </a:rPr>
                        <a:t>Namibia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32957 (307)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328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5.95%</a:t>
                      </a:r>
                    </a:p>
                  </a:txBody>
                  <a:tcPr marL="9525" marR="9525" marT="9525" marB="0" anchor="ctr"/>
                </a:tc>
                <a:extLst>
                  <a:ext uri="{0D108BD9-81ED-4DB2-BD59-A6C34878D82A}">
                    <a16:rowId xmlns:a16="http://schemas.microsoft.com/office/drawing/2014/main" val="4090745850"/>
                  </a:ext>
                </a:extLst>
              </a:tr>
              <a:tr h="333131">
                <a:tc>
                  <a:txBody>
                    <a:bodyPr/>
                    <a:lstStyle/>
                    <a:p>
                      <a:pPr algn="l" fontAlgn="ctr"/>
                      <a:r>
                        <a:rPr lang="en-US" sz="1100" b="0" i="0" u="none" strike="noStrike">
                          <a:solidFill>
                            <a:srgbClr val="000000"/>
                          </a:solidFill>
                          <a:effectLst/>
                          <a:latin typeface="Calibri" panose="020F0502020204030204" pitchFamily="34" charset="0"/>
                        </a:rPr>
                        <a:t>Luxembourg</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49852 (119)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570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78908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a:t>
                      </a:r>
                    </a:p>
                  </a:txBody>
                  <a:tcPr marL="9525" marR="9525" marT="9525" marB="0" anchor="ctr"/>
                </a:tc>
                <a:extLst>
                  <a:ext uri="{0D108BD9-81ED-4DB2-BD59-A6C34878D82A}">
                    <a16:rowId xmlns:a16="http://schemas.microsoft.com/office/drawing/2014/main" val="1938770656"/>
                  </a:ext>
                </a:extLst>
              </a:tr>
              <a:tr h="288945">
                <a:tc>
                  <a:txBody>
                    <a:bodyPr/>
                    <a:lstStyle/>
                    <a:p>
                      <a:pPr algn="l" fontAlgn="ctr"/>
                      <a:r>
                        <a:rPr lang="en-US" sz="11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366807 (223)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6359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0.40%</a:t>
                      </a:r>
                    </a:p>
                  </a:txBody>
                  <a:tcPr marL="9525" marR="9525" marT="9525" marB="0" anchor="ctr"/>
                </a:tc>
                <a:extLst>
                  <a:ext uri="{0D108BD9-81ED-4DB2-BD59-A6C34878D82A}">
                    <a16:rowId xmlns:a16="http://schemas.microsoft.com/office/drawing/2014/main" val="1820816567"/>
                  </a:ext>
                </a:extLst>
              </a:tr>
              <a:tr h="288945">
                <a:tc>
                  <a:txBody>
                    <a:bodyPr/>
                    <a:lstStyle/>
                    <a:p>
                      <a:pPr algn="l" fontAlgn="ctr"/>
                      <a:r>
                        <a:rPr lang="en-US" sz="1100" b="0" i="0" u="none" strike="noStrike">
                          <a:solidFill>
                            <a:srgbClr val="000000"/>
                          </a:solidFill>
                          <a:effectLst/>
                          <a:latin typeface="Calibri" panose="020F0502020204030204" pitchFamily="34" charset="0"/>
                        </a:rPr>
                        <a:t>Haiti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11286 (187)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3.36%</a:t>
                      </a:r>
                    </a:p>
                  </a:txBody>
                  <a:tcPr marL="9525" marR="9525" marT="9525" marB="0" anchor="ctr"/>
                </a:tc>
                <a:extLst>
                  <a:ext uri="{0D108BD9-81ED-4DB2-BD59-A6C34878D82A}">
                    <a16:rowId xmlns:a16="http://schemas.microsoft.com/office/drawing/2014/main" val="501154767"/>
                  </a:ext>
                </a:extLst>
              </a:tr>
              <a:tr h="288945">
                <a:tc>
                  <a:txBody>
                    <a:bodyPr/>
                    <a:lstStyle/>
                    <a:p>
                      <a:pPr algn="l" fontAlgn="ctr"/>
                      <a:r>
                        <a:rPr lang="en-US" sz="1100" b="0" i="0" u="none" strike="noStrike">
                          <a:solidFill>
                            <a:srgbClr val="000000"/>
                          </a:solidFill>
                          <a:effectLst/>
                          <a:latin typeface="Calibri" panose="020F0502020204030204" pitchFamily="34" charset="0"/>
                        </a:rPr>
                        <a:t>Mali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8006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327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1.57%</a:t>
                      </a:r>
                    </a:p>
                  </a:txBody>
                  <a:tcPr marL="9525" marR="9525" marT="9525" marB="0" anchor="ctr"/>
                </a:tc>
                <a:extLst>
                  <a:ext uri="{0D108BD9-81ED-4DB2-BD59-A6C34878D82A}">
                    <a16:rowId xmlns:a16="http://schemas.microsoft.com/office/drawing/2014/main" val="2304375435"/>
                  </a:ext>
                </a:extLst>
              </a:tr>
              <a:tr h="288945">
                <a:tc>
                  <a:txBody>
                    <a:bodyPr/>
                    <a:lstStyle/>
                    <a:p>
                      <a:pPr algn="l" fontAlgn="ctr"/>
                      <a:r>
                        <a:rPr lang="en-US" sz="1100" b="0" i="0" u="none" strike="noStrike">
                          <a:solidFill>
                            <a:srgbClr val="000000"/>
                          </a:solidFill>
                          <a:effectLst/>
                          <a:latin typeface="Calibri" panose="020F0502020204030204" pitchFamily="34" charset="0"/>
                        </a:rPr>
                        <a:t>Congo (Brazzaville)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7887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a:t>
                      </a:r>
                    </a:p>
                  </a:txBody>
                  <a:tcPr marL="9525" marR="9525" marT="9525" marB="0" anchor="ctr"/>
                </a:tc>
                <a:extLst>
                  <a:ext uri="{0D108BD9-81ED-4DB2-BD59-A6C34878D82A}">
                    <a16:rowId xmlns:a16="http://schemas.microsoft.com/office/drawing/2014/main" val="3053803976"/>
                  </a:ext>
                </a:extLst>
              </a:tr>
              <a:tr h="288945">
                <a:tc>
                  <a:txBody>
                    <a:bodyPr/>
                    <a:lstStyle/>
                    <a:p>
                      <a:pPr algn="l" fontAlgn="ctr"/>
                      <a:r>
                        <a:rPr lang="en-US" sz="1100" b="0" i="0" u="none" strike="noStrike">
                          <a:solidFill>
                            <a:srgbClr val="000000"/>
                          </a:solidFill>
                          <a:effectLst/>
                          <a:latin typeface="Calibri" panose="020F0502020204030204" pitchFamily="34" charset="0"/>
                        </a:rPr>
                        <a:t>Cote d'Ivoire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27237 (141)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6.81%</a:t>
                      </a:r>
                    </a:p>
                  </a:txBody>
                  <a:tcPr marL="9525" marR="9525" marT="9525" marB="0" anchor="ctr"/>
                </a:tc>
                <a:extLst>
                  <a:ext uri="{0D108BD9-81ED-4DB2-BD59-A6C34878D82A}">
                    <a16:rowId xmlns:a16="http://schemas.microsoft.com/office/drawing/2014/main" val="4258874425"/>
                  </a:ext>
                </a:extLst>
              </a:tr>
              <a:tr h="288945">
                <a:tc>
                  <a:txBody>
                    <a:bodyPr/>
                    <a:lstStyle/>
                    <a:p>
                      <a:pPr algn="l" fontAlgn="ctr"/>
                      <a:r>
                        <a:rPr lang="en-US" sz="1100" b="0" i="0" u="none" strike="noStrike">
                          <a:solidFill>
                            <a:srgbClr val="000000"/>
                          </a:solidFill>
                          <a:effectLst/>
                          <a:latin typeface="Calibri" panose="020F0502020204030204" pitchFamily="34" charset="0"/>
                        </a:rPr>
                        <a:t>Australia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28786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0.16%</a:t>
                      </a:r>
                    </a:p>
                  </a:txBody>
                  <a:tcPr marL="9525" marR="9525" marT="9525" marB="0" anchor="ctr"/>
                </a:tc>
                <a:extLst>
                  <a:ext uri="{0D108BD9-81ED-4DB2-BD59-A6C34878D82A}">
                    <a16:rowId xmlns:a16="http://schemas.microsoft.com/office/drawing/2014/main" val="2021659586"/>
                  </a:ext>
                </a:extLst>
              </a:tr>
              <a:tr h="288945">
                <a:tc>
                  <a:txBody>
                    <a:bodyPr/>
                    <a:lstStyle/>
                    <a:p>
                      <a:pPr algn="l" fontAlgn="ctr"/>
                      <a:r>
                        <a:rPr lang="en-US" sz="1100" b="0" i="0" u="none" strike="noStrike">
                          <a:solidFill>
                            <a:srgbClr val="000000"/>
                          </a:solidFill>
                          <a:effectLst/>
                          <a:latin typeface="Calibri" panose="020F0502020204030204" pitchFamily="34" charset="0"/>
                        </a:rPr>
                        <a:t>Nicaragua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6253 (49)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169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0.78%</a:t>
                      </a:r>
                    </a:p>
                  </a:txBody>
                  <a:tcPr marL="9525" marR="9525" marT="9525" marB="0" anchor="ctr"/>
                </a:tc>
                <a:extLst>
                  <a:ext uri="{0D108BD9-81ED-4DB2-BD59-A6C34878D82A}">
                    <a16:rowId xmlns:a16="http://schemas.microsoft.com/office/drawing/2014/main" val="1041784325"/>
                  </a:ext>
                </a:extLst>
              </a:tr>
              <a:tr h="288945">
                <a:tc>
                  <a:txBody>
                    <a:bodyPr/>
                    <a:lstStyle/>
                    <a:p>
                      <a:pPr algn="l" fontAlgn="ctr"/>
                      <a:r>
                        <a:rPr lang="en-US" sz="1100" b="0" i="0" u="none" strike="noStrike">
                          <a:solidFill>
                            <a:srgbClr val="000000"/>
                          </a:solidFill>
                          <a:effectLst/>
                          <a:latin typeface="Calibri" panose="020F0502020204030204" pitchFamily="34" charset="0"/>
                        </a:rPr>
                        <a:t>Angola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19553 (77)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462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2.77%</a:t>
                      </a:r>
                    </a:p>
                  </a:txBody>
                  <a:tcPr marL="9525" marR="9525" marT="9525" marB="0" anchor="ctr"/>
                </a:tc>
                <a:extLst>
                  <a:ext uri="{0D108BD9-81ED-4DB2-BD59-A6C34878D82A}">
                    <a16:rowId xmlns:a16="http://schemas.microsoft.com/office/drawing/2014/main" val="730206264"/>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546082704"/>
              </p:ext>
            </p:extLst>
          </p:nvPr>
        </p:nvGraphicFramePr>
        <p:xfrm>
          <a:off x="6140134" y="1394232"/>
          <a:ext cx="5157789" cy="1821318"/>
        </p:xfrm>
        <a:graphic>
          <a:graphicData uri="http://schemas.openxmlformats.org/drawingml/2006/table">
            <a:tbl>
              <a:tblPr firstRow="1" bandRow="1">
                <a:tableStyleId>{3B4B98B0-60AC-42C2-AFA5-B58CD77FA1E5}</a:tableStyleId>
              </a:tblPr>
              <a:tblGrid>
                <a:gridCol w="898619">
                  <a:extLst>
                    <a:ext uri="{9D8B030D-6E8A-4147-A177-3AD203B41FA5}">
                      <a16:colId xmlns:a16="http://schemas.microsoft.com/office/drawing/2014/main" val="2875121375"/>
                    </a:ext>
                  </a:extLst>
                </a:gridCol>
                <a:gridCol w="616689">
                  <a:extLst>
                    <a:ext uri="{9D8B030D-6E8A-4147-A177-3AD203B41FA5}">
                      <a16:colId xmlns:a16="http://schemas.microsoft.com/office/drawing/2014/main" val="1992441260"/>
                    </a:ext>
                  </a:extLst>
                </a:gridCol>
                <a:gridCol w="873769">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54918">
                <a:tc>
                  <a:txBody>
                    <a:bodyPr/>
                    <a:lstStyle/>
                    <a:p>
                      <a:pPr marL="0" algn="ctr" defTabSz="914400" rtl="0" eaLnBrk="1" latinLnBrk="0" hangingPunct="1"/>
                      <a:r>
                        <a:rPr lang="en-US" sz="1000" b="1" kern="1200" dirty="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dirty="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16600">
                <a:tc>
                  <a:txBody>
                    <a:bodyPr/>
                    <a:lstStyle/>
                    <a:p>
                      <a:pPr algn="l" fontAlgn="ctr"/>
                      <a:r>
                        <a:rPr lang="en-US" sz="1100" b="0" i="0" u="none" strike="noStrike" dirty="0">
                          <a:solidFill>
                            <a:srgbClr val="000000"/>
                          </a:solidFill>
                          <a:effectLst/>
                          <a:latin typeface="Calibri" panose="020F0502020204030204" pitchFamily="34" charset="0"/>
                        </a:rPr>
                        <a:t>Burkina Faso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10157 (54)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7.93%</a:t>
                      </a:r>
                    </a:p>
                  </a:txBody>
                  <a:tcPr marL="9525" marR="9525" marT="9525" marB="0" anchor="ctr"/>
                </a:tc>
                <a:extLst>
                  <a:ext uri="{0D108BD9-81ED-4DB2-BD59-A6C34878D82A}">
                    <a16:rowId xmlns:a16="http://schemas.microsoft.com/office/drawing/2014/main" val="2260173922"/>
                  </a:ext>
                </a:extLst>
              </a:tr>
              <a:tr h="316600">
                <a:tc>
                  <a:txBody>
                    <a:bodyPr/>
                    <a:lstStyle/>
                    <a:p>
                      <a:pPr algn="l" fontAlgn="ctr"/>
                      <a:r>
                        <a:rPr lang="en-US" sz="1100" b="0" i="0" u="none" strike="noStrike">
                          <a:solidFill>
                            <a:srgbClr val="000000"/>
                          </a:solidFill>
                          <a:effectLst/>
                          <a:latin typeface="Calibri" panose="020F0502020204030204" pitchFamily="34" charset="0"/>
                        </a:rPr>
                        <a:t>Maldives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15247 (145)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27927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4.03%</a:t>
                      </a:r>
                    </a:p>
                  </a:txBody>
                  <a:tcPr marL="9525" marR="9525" marT="9525" marB="0" anchor="ctr"/>
                </a:tc>
                <a:extLst>
                  <a:ext uri="{0D108BD9-81ED-4DB2-BD59-A6C34878D82A}">
                    <a16:rowId xmlns:a16="http://schemas.microsoft.com/office/drawing/2014/main" val="567228810"/>
                  </a:ext>
                </a:extLst>
              </a:tr>
              <a:tr h="316600">
                <a:tc>
                  <a:txBody>
                    <a:bodyPr/>
                    <a:lstStyle/>
                    <a:p>
                      <a:pPr algn="l" fontAlgn="ctr"/>
                      <a:r>
                        <a:rPr lang="en-US" sz="1100" b="0" i="0" u="none" strike="noStrike">
                          <a:solidFill>
                            <a:srgbClr val="000000"/>
                          </a:solidFill>
                          <a:effectLst/>
                          <a:latin typeface="Calibri" panose="020F0502020204030204" pitchFamily="34" charset="0"/>
                        </a:rPr>
                        <a:t>Bahamas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8140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0.88%</a:t>
                      </a:r>
                    </a:p>
                  </a:txBody>
                  <a:tcPr marL="9525" marR="9525" marT="9525" marB="0" anchor="ctr"/>
                </a:tc>
                <a:extLst>
                  <a:ext uri="{0D108BD9-81ED-4DB2-BD59-A6C34878D82A}">
                    <a16:rowId xmlns:a16="http://schemas.microsoft.com/office/drawing/2014/main" val="3724748789"/>
                  </a:ext>
                </a:extLst>
              </a:tr>
              <a:tr h="316600">
                <a:tc>
                  <a:txBody>
                    <a:bodyPr/>
                    <a:lstStyle/>
                    <a:p>
                      <a:pPr algn="l" fontAlgn="ctr"/>
                      <a:r>
                        <a:rPr lang="en-US" sz="1100" b="0" i="0" u="none" strike="noStrike">
                          <a:solidFill>
                            <a:srgbClr val="000000"/>
                          </a:solidFill>
                          <a:effectLst/>
                          <a:latin typeface="Calibri" panose="020F0502020204030204" pitchFamily="34" charset="0"/>
                        </a:rPr>
                        <a:t>Cameroon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29617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462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5.43%</a:t>
                      </a:r>
                    </a:p>
                  </a:txBody>
                  <a:tcPr marL="9525" marR="9525" marT="9525" marB="0" anchor="ctr"/>
                </a:tc>
                <a:extLst>
                  <a:ext uri="{0D108BD9-81ED-4DB2-BD59-A6C34878D82A}">
                    <a16:rowId xmlns:a16="http://schemas.microsoft.com/office/drawing/2014/main" val="3461195070"/>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AD352AA5-9695-49D9-9FCC-76975AE447A3}"/>
              </a:ext>
            </a:extLst>
          </p:cNvPr>
          <p:cNvSpPr txBox="1"/>
          <p:nvPr/>
        </p:nvSpPr>
        <p:spPr>
          <a:xfrm>
            <a:off x="839788" y="5988458"/>
            <a:ext cx="2904460" cy="230832"/>
          </a:xfrm>
          <a:prstGeom prst="rect">
            <a:avLst/>
          </a:prstGeom>
          <a:noFill/>
        </p:spPr>
        <p:txBody>
          <a:bodyPr wrap="square" rtlCol="0">
            <a:spAutoFit/>
          </a:bodyPr>
          <a:lstStyle/>
          <a:p>
            <a:r>
              <a:rPr lang="en-US" sz="900" dirty="0">
                <a:solidFill>
                  <a:schemeClr val="bg1">
                    <a:lumMod val="65000"/>
                  </a:schemeClr>
                </a:solidFill>
              </a:rPr>
              <a:t>Data Source:  Johns Hopkins University </a:t>
            </a:r>
          </a:p>
        </p:txBody>
      </p:sp>
    </p:spTree>
    <p:extLst>
      <p:ext uri="{BB962C8B-B14F-4D97-AF65-F5344CB8AC3E}">
        <p14:creationId xmlns:p14="http://schemas.microsoft.com/office/powerpoint/2010/main" val="277082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624146950"/>
              </p:ext>
            </p:extLst>
          </p:nvPr>
        </p:nvGraphicFramePr>
        <p:xfrm>
          <a:off x="839788" y="1380803"/>
          <a:ext cx="5212080" cy="4673753"/>
        </p:xfrm>
        <a:graphic>
          <a:graphicData uri="http://schemas.openxmlformats.org/drawingml/2006/table">
            <a:tbl>
              <a:tblPr firstRow="1" bandRow="1">
                <a:tableStyleId>{3B4B98B0-60AC-42C2-AFA5-B58CD77FA1E5}</a:tableStyleId>
              </a:tblPr>
              <a:tblGrid>
                <a:gridCol w="797626">
                  <a:extLst>
                    <a:ext uri="{9D8B030D-6E8A-4147-A177-3AD203B41FA5}">
                      <a16:colId xmlns:a16="http://schemas.microsoft.com/office/drawing/2014/main" val="2875121375"/>
                    </a:ext>
                  </a:extLst>
                </a:gridCol>
                <a:gridCol w="627321">
                  <a:extLst>
                    <a:ext uri="{9D8B030D-6E8A-4147-A177-3AD203B41FA5}">
                      <a16:colId xmlns:a16="http://schemas.microsoft.com/office/drawing/2014/main" val="71849793"/>
                    </a:ext>
                  </a:extLst>
                </a:gridCol>
                <a:gridCol w="103135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dirty="0"/>
                        <a:t>State &amp; Territory</a:t>
                      </a:r>
                    </a:p>
                  </a:txBody>
                  <a:tcPr/>
                </a:tc>
                <a:tc>
                  <a:txBody>
                    <a:bodyPr/>
                    <a:lstStyle/>
                    <a:p>
                      <a:pPr algn="ctr"/>
                      <a:r>
                        <a:rPr lang="en-US" sz="1000"/>
                        <a:t>Active Cases</a:t>
                      </a:r>
                    </a:p>
                  </a:txBody>
                  <a:tcPr/>
                </a:tc>
                <a:tc>
                  <a:txBody>
                    <a:bodyPr/>
                    <a:lstStyle/>
                    <a:p>
                      <a:pPr algn="ctr"/>
                      <a:r>
                        <a:rPr lang="en-US" sz="1000" dirty="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dirty="0">
                          <a:solidFill>
                            <a:srgbClr val="000000"/>
                          </a:solidFill>
                          <a:effectLst/>
                          <a:latin typeface="Calibri" panose="020F0502020204030204" pitchFamily="34" charset="0"/>
                        </a:rPr>
                        <a:t>California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3196777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3235045 (21823)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38268 (725)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81543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5.75%</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1642090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1667763 (9594)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25673 (227)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77651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4.72%</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1192887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1358707 (11040)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42726 (182)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71693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6.63%</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1087577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1108430 (3667)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20853 (109)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87472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2.88%</a:t>
                      </a:r>
                    </a:p>
                  </a:txBody>
                  <a:tcPr marL="9525" marR="9525" marT="9525" marB="0" anchor="ctr"/>
                </a:tc>
                <a:extLst>
                  <a:ext uri="{0D108BD9-81ED-4DB2-BD59-A6C34878D82A}">
                    <a16:rowId xmlns:a16="http://schemas.microsoft.com/office/drawing/2014/main" val="2304375435"/>
                  </a:ext>
                </a:extLst>
              </a:tr>
              <a:tr h="291709">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865739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879221 (8393)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13482 (179)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82809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5.76%</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620666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732643 (4748)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12448 (209)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100656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6.41%</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584919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671781 (4830)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21105 (133)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75626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5.37%</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457182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464100 (1341)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6918 (132)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79499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2.61%</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439625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483326 (4707)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6174 (93)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56625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6.67%</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409991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2290621 (21197)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35420 (330)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79250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5.81%</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362534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388620 (1120)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5517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67484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2.77%</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328180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344620 (1482)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6963 (63)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57003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4.19%</a:t>
                      </a:r>
                    </a:p>
                  </a:txBody>
                  <a:tcPr marL="9525" marR="9525" marT="9525" marB="0" anchor="ctr"/>
                </a:tc>
                <a:extLst>
                  <a:ext uri="{0D108BD9-81ED-4DB2-BD59-A6C34878D82A}">
                    <a16:rowId xmlns:a16="http://schemas.microsoft.com/office/drawing/2014/main" val="3128620526"/>
                  </a:ext>
                </a:extLst>
              </a:tr>
              <a:tr h="302017">
                <a:tc>
                  <a:txBody>
                    <a:bodyPr/>
                    <a:lstStyle/>
                    <a:p>
                      <a:pPr algn="l" fontAlgn="ctr"/>
                      <a:r>
                        <a:rPr lang="en-US" sz="1100" b="0" i="0" u="none" strike="noStrike">
                          <a:solidFill>
                            <a:srgbClr val="000000"/>
                          </a:solidFill>
                          <a:effectLst/>
                          <a:latin typeface="Calibri" panose="020F0502020204030204" pitchFamily="34" charset="0"/>
                        </a:rPr>
                        <a:t>Kentucky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305146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350519 (2692)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3495 (35)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78459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5.60%</a:t>
                      </a:r>
                    </a:p>
                  </a:txBody>
                  <a:tcPr marL="9525" marR="9525" marT="9525" marB="0" anchor="ctr"/>
                </a:tc>
                <a:extLst>
                  <a:ext uri="{0D108BD9-81ED-4DB2-BD59-A6C34878D82A}">
                    <a16:rowId xmlns:a16="http://schemas.microsoft.com/office/drawing/2014/main" val="231444997"/>
                  </a:ext>
                </a:extLst>
              </a:tr>
              <a:tr h="291709">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299315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303482 (1341)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4167 (19)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40315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4.46%</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498450236"/>
              </p:ext>
            </p:extLst>
          </p:nvPr>
        </p:nvGraphicFramePr>
        <p:xfrm>
          <a:off x="6159500" y="1406923"/>
          <a:ext cx="5281133" cy="4632906"/>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44279">
                  <a:extLst>
                    <a:ext uri="{9D8B030D-6E8A-4147-A177-3AD203B41FA5}">
                      <a16:colId xmlns:a16="http://schemas.microsoft.com/office/drawing/2014/main" val="2037567880"/>
                    </a:ext>
                  </a:extLst>
                </a:gridCol>
                <a:gridCol w="691117">
                  <a:extLst>
                    <a:ext uri="{9D8B030D-6E8A-4147-A177-3AD203B41FA5}">
                      <a16:colId xmlns:a16="http://schemas.microsoft.com/office/drawing/2014/main" val="4151132420"/>
                    </a:ext>
                  </a:extLst>
                </a:gridCol>
                <a:gridCol w="701748">
                  <a:extLst>
                    <a:ext uri="{9D8B030D-6E8A-4147-A177-3AD203B41FA5}">
                      <a16:colId xmlns:a16="http://schemas.microsoft.com/office/drawing/2014/main" val="1900498803"/>
                    </a:ext>
                  </a:extLst>
                </a:gridCol>
                <a:gridCol w="839973">
                  <a:extLst>
                    <a:ext uri="{9D8B030D-6E8A-4147-A177-3AD203B41FA5}">
                      <a16:colId xmlns:a16="http://schemas.microsoft.com/office/drawing/2014/main" val="2978668771"/>
                    </a:ext>
                  </a:extLst>
                </a:gridCol>
              </a:tblGrid>
              <a:tr h="528203">
                <a:tc>
                  <a:txBody>
                    <a:bodyPr/>
                    <a:lstStyle/>
                    <a:p>
                      <a:pPr marL="0" algn="ctr" defTabSz="914400" rtl="0" eaLnBrk="1" latinLnBrk="0" hangingPunct="1"/>
                      <a:r>
                        <a:rPr lang="en-US" sz="1000" b="1" kern="1200" dirty="0">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0">
                          <a:solidFill>
                            <a:srgbClr val="000000"/>
                          </a:solidFill>
                          <a:effectLst/>
                          <a:latin typeface="Calibri" panose="020F0502020204030204" pitchFamily="34" charset="0"/>
                        </a:rPr>
                        <a:t>Nevada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268765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272853 (956)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4088 (59)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88584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3.25%</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262533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271578 (75)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3613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93218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3.53%</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South Carolina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228301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423667 (2250)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6578 (26)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82286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6.93%</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228165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244899 (1267)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6934 (23)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68690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5.18%</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208148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614946 (1718)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9807 (79)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91344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3.17%</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205802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445909 (2900)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6896 (234)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90943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4.34%</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154072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816761 (4663)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20818 (225)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63924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4.26%</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137575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506183 (2495)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14220 (42)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73440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5.86%</a:t>
                      </a:r>
                    </a:p>
                  </a:txBody>
                  <a:tcPr marL="9525" marR="9525" marT="9525" marB="0" anchor="ctr"/>
                </a:tc>
                <a:extLst>
                  <a:ext uri="{0D108BD9-81ED-4DB2-BD59-A6C34878D82A}">
                    <a16:rowId xmlns:a16="http://schemas.microsoft.com/office/drawing/2014/main" val="1607305078"/>
                  </a:ext>
                </a:extLst>
              </a:tr>
              <a:tr h="326589">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137451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139355 (768)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1904 (22)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33040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3.95%</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123757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602168 (2075)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15305 (86)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60296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2.57%</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113930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872918 (4262)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10856 (88)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74678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4.22%</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103443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112396 (642)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2126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106098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4.74%</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83104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727423 (3978)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8776 (56)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69357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5.90%</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81553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160592 (559)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1688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89864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2.37%</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84879"/>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2993651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dirty="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599768302"/>
              </p:ext>
            </p:extLst>
          </p:nvPr>
        </p:nvGraphicFramePr>
        <p:xfrm>
          <a:off x="839788" y="1380803"/>
          <a:ext cx="5212080" cy="4663442"/>
        </p:xfrm>
        <a:graphic>
          <a:graphicData uri="http://schemas.openxmlformats.org/drawingml/2006/table">
            <a:tbl>
              <a:tblPr firstRow="1" bandRow="1">
                <a:tableStyleId>{3B4B98B0-60AC-42C2-AFA5-B58CD77FA1E5}</a:tableStyleId>
              </a:tblPr>
              <a:tblGrid>
                <a:gridCol w="872054">
                  <a:extLst>
                    <a:ext uri="{9D8B030D-6E8A-4147-A177-3AD203B41FA5}">
                      <a16:colId xmlns:a16="http://schemas.microsoft.com/office/drawing/2014/main" val="2875121375"/>
                    </a:ext>
                  </a:extLst>
                </a:gridCol>
                <a:gridCol w="595423">
                  <a:extLst>
                    <a:ext uri="{9D8B030D-6E8A-4147-A177-3AD203B41FA5}">
                      <a16:colId xmlns:a16="http://schemas.microsoft.com/office/drawing/2014/main" val="71849793"/>
                    </a:ext>
                  </a:extLst>
                </a:gridCol>
                <a:gridCol w="98882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611436">
                <a:tc>
                  <a:txBody>
                    <a:bodyPr/>
                    <a:lstStyle/>
                    <a:p>
                      <a:pPr algn="ctr"/>
                      <a:r>
                        <a:rPr lang="en-US" sz="1000" dirty="0"/>
                        <a:t>State &amp; Territory</a:t>
                      </a:r>
                    </a:p>
                  </a:txBody>
                  <a:tcPr/>
                </a:tc>
                <a:tc>
                  <a:txBody>
                    <a:bodyPr/>
                    <a:lstStyle/>
                    <a:p>
                      <a:pPr algn="ctr"/>
                      <a:r>
                        <a:rPr lang="en-US" sz="1000" dirty="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a:t>
                      </a:r>
                      <a:r>
                        <a:rPr lang="en-US" sz="1000" dirty="0"/>
                        <a:t>Daily Change7-Day Av</a:t>
                      </a:r>
                    </a:p>
                  </a:txBody>
                  <a:tcPr/>
                </a:tc>
                <a:extLst>
                  <a:ext uri="{0D108BD9-81ED-4DB2-BD59-A6C34878D82A}">
                    <a16:rowId xmlns:a16="http://schemas.microsoft.com/office/drawing/2014/main" val="1341419186"/>
                  </a:ext>
                </a:extLst>
              </a:tr>
              <a:tr h="289429">
                <a:tc>
                  <a:txBody>
                    <a:bodyPr/>
                    <a:lstStyle/>
                    <a:p>
                      <a:pPr algn="l" fontAlgn="ctr"/>
                      <a:r>
                        <a:rPr lang="en-US" sz="1100" b="0" i="0" u="none" strike="noStrike" dirty="0">
                          <a:solidFill>
                            <a:srgbClr val="000000"/>
                          </a:solidFill>
                          <a:effectLst/>
                          <a:latin typeface="Calibri" panose="020F0502020204030204" pitchFamily="34" charset="0"/>
                        </a:rPr>
                        <a:t>Delaware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74425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75490 (299)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1065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77524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5.54%</a:t>
                      </a:r>
                    </a:p>
                  </a:txBody>
                  <a:tcPr marL="9525" marR="9525" marT="9525" marB="0" anchor="ctr"/>
                </a:tc>
                <a:extLst>
                  <a:ext uri="{0D108BD9-81ED-4DB2-BD59-A6C34878D82A}">
                    <a16:rowId xmlns:a16="http://schemas.microsoft.com/office/drawing/2014/main" val="2260173922"/>
                  </a:ext>
                </a:extLst>
              </a:tr>
              <a:tr h="289429">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70466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170296 (600)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3171 (14)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81216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3.14%</a:t>
                      </a:r>
                    </a:p>
                  </a:txBody>
                  <a:tcPr marL="9525" marR="9525" marT="9525" marB="0" anchor="ctr"/>
                </a:tc>
                <a:extLst>
                  <a:ext uri="{0D108BD9-81ED-4DB2-BD59-A6C34878D82A}">
                    <a16:rowId xmlns:a16="http://schemas.microsoft.com/office/drawing/2014/main" val="1820816567"/>
                  </a:ext>
                </a:extLst>
              </a:tr>
              <a:tr h="289429">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70017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584041 (1564)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6264 (65)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91923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2.19%</a:t>
                      </a:r>
                    </a:p>
                  </a:txBody>
                  <a:tcPr marL="9525" marR="9525" marT="9525" marB="0" anchor="ctr"/>
                </a:tc>
                <a:extLst>
                  <a:ext uri="{0D108BD9-81ED-4DB2-BD59-A6C34878D82A}">
                    <a16:rowId xmlns:a16="http://schemas.microsoft.com/office/drawing/2014/main" val="501154767"/>
                  </a:ext>
                </a:extLst>
              </a:tr>
              <a:tr h="289429">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59916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388562 (2620)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8621 (31)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83583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4.24%</a:t>
                      </a:r>
                    </a:p>
                  </a:txBody>
                  <a:tcPr marL="9525" marR="9525" marT="9525" marB="0" anchor="ctr"/>
                </a:tc>
                <a:extLst>
                  <a:ext uri="{0D108BD9-81ED-4DB2-BD59-A6C34878D82A}">
                    <a16:rowId xmlns:a16="http://schemas.microsoft.com/office/drawing/2014/main" val="2304375435"/>
                  </a:ext>
                </a:extLst>
              </a:tr>
              <a:tr h="289429">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53722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188122 (329)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1905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97080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3.16%</a:t>
                      </a:r>
                    </a:p>
                  </a:txBody>
                  <a:tcPr marL="9525" marR="9525" marT="9525" marB="0" anchor="ctr"/>
                </a:tc>
                <a:extLst>
                  <a:ext uri="{0D108BD9-81ED-4DB2-BD59-A6C34878D82A}">
                    <a16:rowId xmlns:a16="http://schemas.microsoft.com/office/drawing/2014/main" val="3053803976"/>
                  </a:ext>
                </a:extLst>
              </a:tr>
              <a:tr h="289429">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53227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53487 (88)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260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70779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2.37%</a:t>
                      </a:r>
                    </a:p>
                  </a:txBody>
                  <a:tcPr marL="9525" marR="9525" marT="9525" marB="0" anchor="ctr"/>
                </a:tc>
                <a:extLst>
                  <a:ext uri="{0D108BD9-81ED-4DB2-BD59-A6C34878D82A}">
                    <a16:rowId xmlns:a16="http://schemas.microsoft.com/office/drawing/2014/main" val="4258874425"/>
                  </a:ext>
                </a:extLst>
              </a:tr>
              <a:tr h="289429">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47831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338675 (1411)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1613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105639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3.68%</a:t>
                      </a:r>
                    </a:p>
                  </a:txBody>
                  <a:tcPr marL="9525" marR="9525" marT="9525" marB="0" anchor="ctr"/>
                </a:tc>
                <a:extLst>
                  <a:ext uri="{0D108BD9-81ED-4DB2-BD59-A6C34878D82A}">
                    <a16:rowId xmlns:a16="http://schemas.microsoft.com/office/drawing/2014/main" val="2021659586"/>
                  </a:ext>
                </a:extLst>
              </a:tr>
              <a:tr h="289429">
                <a:tc>
                  <a:txBody>
                    <a:bodyPr/>
                    <a:lstStyle/>
                    <a:p>
                      <a:pPr algn="l" fontAlgn="ctr"/>
                      <a:r>
                        <a:rPr lang="en-US" sz="1100" b="0" i="0" u="none" strike="noStrike">
                          <a:solidFill>
                            <a:srgbClr val="000000"/>
                          </a:solidFill>
                          <a:effectLst/>
                          <a:latin typeface="Calibri" panose="020F0502020204030204" pitchFamily="34" charset="0"/>
                        </a:rPr>
                        <a:t>Tennessee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40711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712406 (1979)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9162 (192)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104318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3.14%</a:t>
                      </a:r>
                    </a:p>
                  </a:txBody>
                  <a:tcPr marL="9525" marR="9525" marT="9525" marB="0" anchor="ctr"/>
                </a:tc>
                <a:extLst>
                  <a:ext uri="{0D108BD9-81ED-4DB2-BD59-A6C34878D82A}">
                    <a16:rowId xmlns:a16="http://schemas.microsoft.com/office/drawing/2014/main" val="875041793"/>
                  </a:ext>
                </a:extLst>
              </a:tr>
              <a:tr h="289429">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37934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266598 (1452)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5852 (75)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89578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4.30%</a:t>
                      </a:r>
                    </a:p>
                  </a:txBody>
                  <a:tcPr marL="9525" marR="9525" marT="9525" marB="0" anchor="ctr"/>
                </a:tc>
                <a:extLst>
                  <a:ext uri="{0D108BD9-81ED-4DB2-BD59-A6C34878D82A}">
                    <a16:rowId xmlns:a16="http://schemas.microsoft.com/office/drawing/2014/main" val="860750229"/>
                  </a:ext>
                </a:extLst>
              </a:tr>
              <a:tr h="289429">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34045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315002 (1093)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4492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99656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a:t>
                      </a:r>
                    </a:p>
                  </a:txBody>
                  <a:tcPr marL="9525" marR="9525" marT="9525" marB="0" anchor="ctr"/>
                </a:tc>
                <a:extLst>
                  <a:ext uri="{0D108BD9-81ED-4DB2-BD59-A6C34878D82A}">
                    <a16:rowId xmlns:a16="http://schemas.microsoft.com/office/drawing/2014/main" val="561199492"/>
                  </a:ext>
                </a:extLst>
              </a:tr>
              <a:tr h="289429">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30404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376424 (1571)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3323 (30)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95129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4.80%</a:t>
                      </a:r>
                    </a:p>
                  </a:txBody>
                  <a:tcPr marL="9525" marR="9525" marT="9525" marB="0" anchor="ctr"/>
                </a:tc>
                <a:extLst>
                  <a:ext uri="{0D108BD9-81ED-4DB2-BD59-A6C34878D82A}">
                    <a16:rowId xmlns:a16="http://schemas.microsoft.com/office/drawing/2014/main" val="1150141736"/>
                  </a:ext>
                </a:extLst>
              </a:tr>
              <a:tr h="289429">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25158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25558 (63)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400 (59)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3.09%</a:t>
                      </a:r>
                    </a:p>
                  </a:txBody>
                  <a:tcPr marL="9525" marR="9525" marT="9525" marB="0" anchor="ctr"/>
                </a:tc>
                <a:extLst>
                  <a:ext uri="{0D108BD9-81ED-4DB2-BD59-A6C34878D82A}">
                    <a16:rowId xmlns:a16="http://schemas.microsoft.com/office/drawing/2014/main" val="4059228507"/>
                  </a:ext>
                </a:extLst>
              </a:tr>
              <a:tr h="289429">
                <a:tc>
                  <a:txBody>
                    <a:bodyPr/>
                    <a:lstStyle/>
                    <a:p>
                      <a:pPr algn="l" fontAlgn="ctr"/>
                      <a:r>
                        <a:rPr lang="en-US" sz="1100" b="0" i="0" u="none" strike="noStrike">
                          <a:solidFill>
                            <a:srgbClr val="000000"/>
                          </a:solidFill>
                          <a:effectLst/>
                          <a:latin typeface="Calibri" panose="020F0502020204030204" pitchFamily="34" charset="0"/>
                        </a:rPr>
                        <a:t>Maine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37710 (664)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558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28052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9.14%</a:t>
                      </a:r>
                    </a:p>
                  </a:txBody>
                  <a:tcPr marL="9525" marR="9525" marT="9525" marB="0" anchor="ctr"/>
                </a:tc>
                <a:extLst>
                  <a:ext uri="{0D108BD9-81ED-4DB2-BD59-A6C34878D82A}">
                    <a16:rowId xmlns:a16="http://schemas.microsoft.com/office/drawing/2014/main" val="3689439808"/>
                  </a:ext>
                </a:extLst>
              </a:tr>
              <a:tr h="289429">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24175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116978 (1139)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1928 (29)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65273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5.26%</a:t>
                      </a:r>
                    </a:p>
                  </a:txBody>
                  <a:tcPr marL="9525" marR="9525" marT="9525" marB="0" anchor="ctr"/>
                </a:tc>
                <a:extLst>
                  <a:ext uri="{0D108BD9-81ED-4DB2-BD59-A6C34878D82A}">
                    <a16:rowId xmlns:a16="http://schemas.microsoft.com/office/drawing/2014/main" val="643906093"/>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514938350"/>
              </p:ext>
            </p:extLst>
          </p:nvPr>
        </p:nvGraphicFramePr>
        <p:xfrm>
          <a:off x="6159500" y="1406923"/>
          <a:ext cx="5157789" cy="2229756"/>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0">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dirty="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0">
                          <a:solidFill>
                            <a:srgbClr val="000000"/>
                          </a:solidFill>
                          <a:effectLst/>
                          <a:latin typeface="Calibri" panose="020F0502020204030204" pitchFamily="34" charset="0"/>
                        </a:rPr>
                        <a:t>Arkansas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287187 (2485)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4690 (40)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95164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4.73%</a:t>
                      </a:r>
                    </a:p>
                  </a:txBody>
                  <a:tcPr marL="9525" marR="9525" marT="9525" marB="0" anchor="ctr"/>
                </a:tc>
                <a:extLst>
                  <a:ext uri="{0D108BD9-81ED-4DB2-BD59-A6C34878D82A}">
                    <a16:rowId xmlns:a16="http://schemas.microsoft.com/office/drawing/2014/main" val="2260173922"/>
                  </a:ext>
                </a:extLst>
              </a:tr>
              <a:tr h="320325">
                <a:tc>
                  <a:txBody>
                    <a:bodyPr/>
                    <a:lstStyle/>
                    <a:p>
                      <a:pPr algn="l" fontAlgn="ctr"/>
                      <a:r>
                        <a:rPr lang="en-US" sz="1100" b="0" i="0" u="none" strike="noStrike">
                          <a:solidFill>
                            <a:srgbClr val="000000"/>
                          </a:solidFill>
                          <a:effectLst/>
                          <a:latin typeface="Calibri" panose="020F0502020204030204" pitchFamily="34" charset="0"/>
                        </a:rPr>
                        <a:t>Puerto Rico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92069 (473)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1783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46887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4.01%</a:t>
                      </a:r>
                    </a:p>
                  </a:txBody>
                  <a:tcPr marL="9525" marR="9525" marT="9525" marB="0" anchor="ctr"/>
                </a:tc>
                <a:extLst>
                  <a:ext uri="{0D108BD9-81ED-4DB2-BD59-A6C34878D82A}">
                    <a16:rowId xmlns:a16="http://schemas.microsoft.com/office/drawing/2014/main" val="3515466944"/>
                  </a:ext>
                </a:extLst>
              </a:tr>
              <a:tr h="320325">
                <a:tc>
                  <a:txBody>
                    <a:bodyPr/>
                    <a:lstStyle/>
                    <a:p>
                      <a:pPr algn="l" fontAlgn="ctr"/>
                      <a:r>
                        <a:rPr lang="en-US" sz="1100" b="0" i="0" u="none" strike="noStrike">
                          <a:solidFill>
                            <a:srgbClr val="000000"/>
                          </a:solidFill>
                          <a:effectLst/>
                          <a:latin typeface="Calibri" panose="020F0502020204030204" pitchFamily="34" charset="0"/>
                        </a:rPr>
                        <a:t>District of Columbia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35700 (195)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888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50585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4.04%</a:t>
                      </a:r>
                    </a:p>
                  </a:txBody>
                  <a:tcPr marL="9525" marR="9525" marT="9525" marB="0" anchor="ctr"/>
                </a:tc>
                <a:extLst>
                  <a:ext uri="{0D108BD9-81ED-4DB2-BD59-A6C34878D82A}">
                    <a16:rowId xmlns:a16="http://schemas.microsoft.com/office/drawing/2014/main" val="2204588703"/>
                  </a:ext>
                </a:extLst>
              </a:tr>
              <a:tr h="320325">
                <a:tc>
                  <a:txBody>
                    <a:bodyPr/>
                    <a:lstStyle/>
                    <a:p>
                      <a:pPr algn="l" fontAlgn="ctr"/>
                      <a:r>
                        <a:rPr lang="en-US" sz="1100" b="0" i="0" u="none" strike="noStrike">
                          <a:solidFill>
                            <a:srgbClr val="000000"/>
                          </a:solidFill>
                          <a:effectLst/>
                          <a:latin typeface="Calibri" panose="020F0502020204030204" pitchFamily="34" charset="0"/>
                        </a:rPr>
                        <a:t>Minnesota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456490 (707)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6174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80943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a:t>
                      </a:r>
                    </a:p>
                  </a:txBody>
                  <a:tcPr marL="9525" marR="9525" marT="9525" marB="0" anchor="ctr"/>
                </a:tc>
                <a:extLst>
                  <a:ext uri="{0D108BD9-81ED-4DB2-BD59-A6C34878D82A}">
                    <a16:rowId xmlns:a16="http://schemas.microsoft.com/office/drawing/2014/main" val="1786714664"/>
                  </a:ext>
                </a:extLst>
              </a:tr>
              <a:tr h="320325">
                <a:tc>
                  <a:txBody>
                    <a:bodyPr/>
                    <a:lstStyle/>
                    <a:p>
                      <a:pPr algn="l" fontAlgn="ctr"/>
                      <a:r>
                        <a:rPr lang="en-US" sz="1100" b="0" i="0" u="none" strike="noStrike">
                          <a:solidFill>
                            <a:srgbClr val="000000"/>
                          </a:solidFill>
                          <a:effectLst/>
                          <a:latin typeface="Calibri" panose="020F0502020204030204" pitchFamily="34" charset="0"/>
                        </a:rPr>
                        <a:t>New Hampshire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63172 (404)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994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46460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7.06%</a:t>
                      </a:r>
                    </a:p>
                  </a:txBody>
                  <a:tcPr marL="9525" marR="9525" marT="9525" marB="0" anchor="ctr"/>
                </a:tc>
                <a:extLst>
                  <a:ext uri="{0D108BD9-81ED-4DB2-BD59-A6C34878D82A}">
                    <a16:rowId xmlns:a16="http://schemas.microsoft.com/office/drawing/2014/main" val="1000457090"/>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62012" y="6093025"/>
            <a:ext cx="2356701" cy="230832"/>
          </a:xfrm>
          <a:prstGeom prst="rect">
            <a:avLst/>
          </a:prstGeom>
          <a:noFill/>
        </p:spPr>
        <p:txBody>
          <a:bodyPr wrap="square" rtlCol="0">
            <a:spAutoFit/>
          </a:bodyPr>
          <a:lstStyle/>
          <a:p>
            <a:r>
              <a:rPr lang="en-US" sz="900" dirty="0">
                <a:solidFill>
                  <a:schemeClr val="bg1">
                    <a:lumMod val="65000"/>
                  </a:schemeClr>
                </a:solidFill>
              </a:rPr>
              <a:t>Data Source:  Johns Hopkins University </a:t>
            </a:r>
          </a:p>
        </p:txBody>
      </p:sp>
      <p:sp>
        <p:nvSpPr>
          <p:cNvPr id="12" name="Text Placeholder 4">
            <a:extLst>
              <a:ext uri="{FF2B5EF4-FFF2-40B4-BE49-F238E27FC236}">
                <a16:creationId xmlns:a16="http://schemas.microsoft.com/office/drawing/2014/main" id="{B778E682-AD54-4C8E-A361-2513A71EAA30}"/>
              </a:ext>
            </a:extLst>
          </p:cNvPr>
          <p:cNvSpPr txBox="1">
            <a:spLocks/>
          </p:cNvSpPr>
          <p:nvPr/>
        </p:nvSpPr>
        <p:spPr>
          <a:xfrm>
            <a:off x="6181064" y="3668559"/>
            <a:ext cx="5183188" cy="38888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t>HIGH RISK (1,000-5,000 cases)</a:t>
            </a:r>
          </a:p>
        </p:txBody>
      </p:sp>
      <p:graphicFrame>
        <p:nvGraphicFramePr>
          <p:cNvPr id="13" name="Content Placeholder 8">
            <a:extLst>
              <a:ext uri="{FF2B5EF4-FFF2-40B4-BE49-F238E27FC236}">
                <a16:creationId xmlns:a16="http://schemas.microsoft.com/office/drawing/2014/main" id="{0F742979-829A-420A-9052-7D54B8B59D84}"/>
              </a:ext>
            </a:extLst>
          </p:cNvPr>
          <p:cNvGraphicFramePr>
            <a:graphicFrameLocks/>
          </p:cNvGraphicFramePr>
          <p:nvPr>
            <p:extLst>
              <p:ext uri="{D42A27DB-BD31-4B8C-83A1-F6EECF244321}">
                <p14:modId xmlns:p14="http://schemas.microsoft.com/office/powerpoint/2010/main" val="2941527247"/>
              </p:ext>
            </p:extLst>
          </p:nvPr>
        </p:nvGraphicFramePr>
        <p:xfrm>
          <a:off x="6165533" y="4118971"/>
          <a:ext cx="5157789" cy="1860471"/>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dirty="0">
                          <a:solidFill>
                            <a:schemeClr val="tx1"/>
                          </a:solidFill>
                          <a:latin typeface="+mn-lt"/>
                          <a:ea typeface="+mn-ea"/>
                          <a:cs typeface="+mn-cs"/>
                        </a:rPr>
                        <a:t>State &amp; Territory</a:t>
                      </a:r>
                    </a:p>
                  </a:txBody>
                  <a:tcPr/>
                </a:tc>
                <a:tc>
                  <a:txBody>
                    <a:bodyPr/>
                    <a:lstStyle/>
                    <a:p>
                      <a:pPr marL="0" algn="ctr" defTabSz="914400" rtl="0" eaLnBrk="1" latinLnBrk="0" hangingPunct="1"/>
                      <a:r>
                        <a:rPr lang="en-US" sz="1000" b="1" kern="1200" dirty="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dirty="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dirty="0">
                          <a:solidFill>
                            <a:srgbClr val="000000"/>
                          </a:solidFill>
                          <a:effectLst/>
                          <a:latin typeface="Calibri" panose="020F0502020204030204" pitchFamily="34" charset="0"/>
                        </a:rPr>
                        <a:t>Montana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92160 (344)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1185 (34)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86229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2.49%</a:t>
                      </a:r>
                    </a:p>
                  </a:txBody>
                  <a:tcPr marL="9525" marR="9525" marT="9525" marB="0" anchor="ctr"/>
                </a:tc>
                <a:extLst>
                  <a:ext uri="{0D108BD9-81ED-4DB2-BD59-A6C34878D82A}">
                    <a16:rowId xmlns:a16="http://schemas.microsoft.com/office/drawing/2014/main" val="2260173922"/>
                  </a:ext>
                </a:extLst>
              </a:tr>
              <a:tr h="320325">
                <a:tc>
                  <a:txBody>
                    <a:bodyPr/>
                    <a:lstStyle/>
                    <a:p>
                      <a:pPr algn="l" fontAlgn="ctr"/>
                      <a:r>
                        <a:rPr lang="en-US" sz="1100" b="0" i="0" u="none" strike="noStrike">
                          <a:solidFill>
                            <a:srgbClr val="000000"/>
                          </a:solidFill>
                          <a:effectLst/>
                          <a:latin typeface="Calibri" panose="020F0502020204030204" pitchFamily="34" charset="0"/>
                        </a:rPr>
                        <a:t>Vermont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11285 (120)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18085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8.54%</a:t>
                      </a:r>
                    </a:p>
                  </a:txBody>
                  <a:tcPr marL="9525" marR="9525" marT="9525" marB="0" anchor="ctr"/>
                </a:tc>
                <a:extLst>
                  <a:ext uri="{0D108BD9-81ED-4DB2-BD59-A6C34878D82A}">
                    <a16:rowId xmlns:a16="http://schemas.microsoft.com/office/drawing/2014/main" val="919767110"/>
                  </a:ext>
                </a:extLst>
              </a:tr>
              <a:tr h="320325">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107380 (200)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121380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1.48%</a:t>
                      </a:r>
                    </a:p>
                  </a:txBody>
                  <a:tcPr marL="9525" marR="9525" marT="9525" marB="0" anchor="ctr"/>
                </a:tc>
                <a:extLst>
                  <a:ext uri="{0D108BD9-81ED-4DB2-BD59-A6C34878D82A}">
                    <a16:rowId xmlns:a16="http://schemas.microsoft.com/office/drawing/2014/main" val="2041748129"/>
                  </a:ext>
                </a:extLst>
              </a:tr>
              <a:tr h="320325">
                <a:tc>
                  <a:txBody>
                    <a:bodyPr/>
                    <a:lstStyle/>
                    <a:p>
                      <a:pPr algn="l" fontAlgn="ctr"/>
                      <a:r>
                        <a:rPr lang="en-US" sz="1100" b="0" i="0" u="none" strike="noStrike">
                          <a:solidFill>
                            <a:srgbClr val="000000"/>
                          </a:solidFill>
                          <a:effectLst/>
                          <a:latin typeface="Calibri" panose="020F0502020204030204" pitchFamily="34" charset="0"/>
                        </a:rPr>
                        <a:t>Wyoming</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51152 (90)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596 (25)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88382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2.40%</a:t>
                      </a:r>
                    </a:p>
                  </a:txBody>
                  <a:tcPr marL="9525" marR="9525" marT="9525" marB="0" anchor="ctr"/>
                </a:tc>
                <a:extLst>
                  <a:ext uri="{0D108BD9-81ED-4DB2-BD59-A6C34878D82A}">
                    <a16:rowId xmlns:a16="http://schemas.microsoft.com/office/drawing/2014/main" val="2946005606"/>
                  </a:ext>
                </a:extLst>
              </a:tr>
            </a:tbl>
          </a:graphicData>
        </a:graphic>
      </p:graphicFrame>
    </p:spTree>
    <p:extLst>
      <p:ext uri="{BB962C8B-B14F-4D97-AF65-F5344CB8AC3E}">
        <p14:creationId xmlns:p14="http://schemas.microsoft.com/office/powerpoint/2010/main" val="11953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Global</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0" y="2742468"/>
            <a:ext cx="5181600" cy="3749040"/>
          </a:xfrm>
        </p:spPr>
        <p:txBody>
          <a:bodyPr>
            <a:normAutofit/>
          </a:bodyPr>
          <a:lstStyle/>
          <a:p>
            <a:pPr>
              <a:lnSpc>
                <a:spcPct val="110000"/>
              </a:lnSpc>
            </a:pPr>
            <a:r>
              <a:rPr lang="en-US" sz="1600" dirty="0"/>
              <a:t>The UK, as the chair of the G7 for 2020, unveiled plans to set up an institution to assess </a:t>
            </a:r>
            <a:r>
              <a:rPr lang="en-US" sz="1600" b="1" dirty="0"/>
              <a:t>variants of the coronavirus</a:t>
            </a:r>
            <a:r>
              <a:rPr lang="en-US" sz="1600" dirty="0"/>
              <a:t> originating across the world. </a:t>
            </a:r>
          </a:p>
          <a:p>
            <a:pPr>
              <a:lnSpc>
                <a:spcPct val="110000"/>
              </a:lnSpc>
            </a:pPr>
            <a:r>
              <a:rPr lang="en-US" sz="1600" dirty="0"/>
              <a:t>Regeneron said that its </a:t>
            </a:r>
            <a:r>
              <a:rPr lang="en-US" sz="1600" b="1" dirty="0"/>
              <a:t>antibody cocktail </a:t>
            </a:r>
            <a:r>
              <a:rPr lang="en-US" sz="1600" dirty="0"/>
              <a:t>prevented symptoms in people whose family members tested positive for COVID-19, functioning as a “</a:t>
            </a:r>
            <a:r>
              <a:rPr lang="en-US" sz="1600" i="1" dirty="0"/>
              <a:t>passive vaccine</a:t>
            </a:r>
            <a:r>
              <a:rPr lang="en-US" sz="1600" dirty="0"/>
              <a:t>.”  </a:t>
            </a:r>
          </a:p>
          <a:p>
            <a:pPr>
              <a:lnSpc>
                <a:spcPct val="110000"/>
              </a:lnSpc>
            </a:pPr>
            <a:r>
              <a:rPr lang="en-US" sz="1600" dirty="0"/>
              <a:t>The IMF raised its </a:t>
            </a:r>
            <a:r>
              <a:rPr lang="en-US" sz="1600" b="1" dirty="0"/>
              <a:t>global growth forecast </a:t>
            </a:r>
            <a:r>
              <a:rPr lang="en-US" sz="1600" dirty="0"/>
              <a:t>for 2021, but said it still sees “</a:t>
            </a:r>
            <a:r>
              <a:rPr lang="en-US" sz="1600" i="1" dirty="0"/>
              <a:t>exceptional uncertainty</a:t>
            </a:r>
            <a:r>
              <a:rPr lang="en-US" sz="1600" dirty="0"/>
              <a:t>.” </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830997"/>
          </a:xfrm>
          <a:prstGeom prst="rect">
            <a:avLst/>
          </a:prstGeom>
          <a:noFill/>
        </p:spPr>
        <p:txBody>
          <a:bodyPr wrap="square" rtlCol="0">
            <a:spAutoFit/>
          </a:bodyPr>
          <a:lstStyle/>
          <a:p>
            <a:r>
              <a:rPr lang="en-US" sz="2400" b="1" dirty="0">
                <a:latin typeface="+mj-lt"/>
              </a:rPr>
              <a:t>Global COVID-19 cases surpassed 100 million and deaths at 2.16 million, with daily new deaths returning to near record high at 17,361.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8" name="Content Placeholder 3">
            <a:extLst>
              <a:ext uri="{FF2B5EF4-FFF2-40B4-BE49-F238E27FC236}">
                <a16:creationId xmlns:a16="http://schemas.microsoft.com/office/drawing/2014/main" id="{5B2390AB-FA05-4FB5-993C-A5CC5C3438F5}"/>
              </a:ext>
            </a:extLst>
          </p:cNvPr>
          <p:cNvSpPr txBox="1">
            <a:spLocks/>
          </p:cNvSpPr>
          <p:nvPr/>
        </p:nvSpPr>
        <p:spPr>
          <a:xfrm>
            <a:off x="6019800" y="2742468"/>
            <a:ext cx="5181600" cy="3749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0"/>
              <a:t>The US and Russia agreed to a clean 5-year renewal of the </a:t>
            </a:r>
            <a:r>
              <a:rPr lang="en-US" sz="1600" b="1" dirty="0"/>
              <a:t>New START treaty</a:t>
            </a:r>
            <a:r>
              <a:rPr lang="en-US" sz="1600" dirty="0"/>
              <a:t>, the last remaining nuclear arms treaty between the two countries, two weeks ahead of its expiration.  </a:t>
            </a:r>
          </a:p>
          <a:p>
            <a:pPr>
              <a:lnSpc>
                <a:spcPct val="110000"/>
              </a:lnSpc>
            </a:pPr>
            <a:r>
              <a:rPr lang="en-US" sz="1600" dirty="0"/>
              <a:t>A contentious requirement for Japan-specific trials has delayed the rollout of Covid-19 vaccines in Asia’s largest advanced economy and threatened the </a:t>
            </a:r>
            <a:r>
              <a:rPr lang="en-US" sz="1600" b="1" dirty="0"/>
              <a:t>Tokyo Olympics</a:t>
            </a:r>
            <a:r>
              <a:rPr lang="en-US" sz="1600" dirty="0"/>
              <a:t>. Florida offered to replace Tokyo to host the summer Olympics, should coronavirus concerns prompt the Japanese government to cancel the games. </a:t>
            </a:r>
            <a:endParaRPr lang="en-US" sz="1700" dirty="0"/>
          </a:p>
          <a:p>
            <a:pPr>
              <a:lnSpc>
                <a:spcPct val="110000"/>
              </a:lnSpc>
            </a:pPr>
            <a:endParaRPr lang="en-US" sz="1800" dirty="0"/>
          </a:p>
        </p:txBody>
      </p:sp>
    </p:spTree>
    <p:extLst>
      <p:ext uri="{BB962C8B-B14F-4D97-AF65-F5344CB8AC3E}">
        <p14:creationId xmlns:p14="http://schemas.microsoft.com/office/powerpoint/2010/main" val="388415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a:t>Contacts</a:t>
            </a:r>
          </a:p>
        </p:txBody>
      </p:sp>
      <p:sp>
        <p:nvSpPr>
          <p:cNvPr id="3" name="Content Placeholder 2">
            <a:extLst>
              <a:ext uri="{FF2B5EF4-FFF2-40B4-BE49-F238E27FC236}">
                <a16:creationId xmlns:a16="http://schemas.microsoft.com/office/drawing/2014/main" id="{11B4B878-F510-BD4E-BBE8-F96D23D43EAD}"/>
              </a:ext>
            </a:extLst>
          </p:cNvPr>
          <p:cNvSpPr>
            <a:spLocks noGrp="1"/>
          </p:cNvSpPr>
          <p:nvPr>
            <p:ph sz="half" idx="1"/>
          </p:nvPr>
        </p:nvSpPr>
        <p:spPr>
          <a:xfrm>
            <a:off x="838200" y="3763978"/>
            <a:ext cx="5181600" cy="2826202"/>
          </a:xfrm>
        </p:spPr>
        <p:txBody>
          <a:bodyPr>
            <a:normAutofit/>
          </a:bodyPr>
          <a:lstStyle/>
          <a:p>
            <a:pPr marL="0" indent="0">
              <a:buNone/>
            </a:pPr>
            <a:r>
              <a:rPr lang="en-US" sz="1800" b="1">
                <a:solidFill>
                  <a:schemeClr val="accent1"/>
                </a:solidFill>
              </a:rPr>
              <a:t>Karl Hopkins</a:t>
            </a:r>
          </a:p>
          <a:p>
            <a:pPr marL="0" indent="0">
              <a:spcAft>
                <a:spcPts val="300"/>
              </a:spcAft>
              <a:buNone/>
            </a:pPr>
            <a:r>
              <a:rPr lang="en-US" sz="1800">
                <a:solidFill>
                  <a:schemeClr val="accent1"/>
                </a:solidFill>
              </a:rPr>
              <a:t>Partner and Global Chief Security Officer</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9225</a:t>
            </a:r>
            <a:br>
              <a:rPr lang="en-US" sz="1800"/>
            </a:br>
            <a:r>
              <a:rPr lang="en-US" sz="1800">
                <a:solidFill>
                  <a:schemeClr val="accent4"/>
                </a:solidFill>
              </a:rPr>
              <a:t>karl.hopkins@dentons.com</a:t>
            </a:r>
          </a:p>
        </p:txBody>
      </p:sp>
      <p:sp>
        <p:nvSpPr>
          <p:cNvPr id="4" name="Content Placeholder 3">
            <a:extLst>
              <a:ext uri="{FF2B5EF4-FFF2-40B4-BE49-F238E27FC236}">
                <a16:creationId xmlns:a16="http://schemas.microsoft.com/office/drawing/2014/main" id="{BFFD4E3E-C3A4-4144-9D99-6354AABB0973}"/>
              </a:ext>
            </a:extLst>
          </p:cNvPr>
          <p:cNvSpPr>
            <a:spLocks noGrp="1"/>
          </p:cNvSpPr>
          <p:nvPr>
            <p:ph sz="half" idx="2"/>
          </p:nvPr>
        </p:nvSpPr>
        <p:spPr>
          <a:xfrm>
            <a:off x="6172202" y="3763978"/>
            <a:ext cx="5181600" cy="3027907"/>
          </a:xfrm>
        </p:spPr>
        <p:txBody>
          <a:bodyPr>
            <a:normAutofit/>
          </a:bodyPr>
          <a:lstStyle/>
          <a:p>
            <a:pPr marL="0" indent="0">
              <a:buNone/>
            </a:pPr>
            <a:r>
              <a:rPr lang="en-US" sz="1800" b="1">
                <a:solidFill>
                  <a:schemeClr val="accent1"/>
                </a:solidFill>
              </a:rPr>
              <a:t>Melissa Mahle</a:t>
            </a:r>
          </a:p>
          <a:p>
            <a:pPr marL="0" indent="0">
              <a:spcAft>
                <a:spcPts val="300"/>
              </a:spcAft>
              <a:buNone/>
            </a:pPr>
            <a:r>
              <a:rPr lang="en-US" sz="1800">
                <a:solidFill>
                  <a:schemeClr val="accent1"/>
                </a:solidFill>
              </a:rPr>
              <a:t>Senior Analyst</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6383</a:t>
            </a:r>
            <a:br>
              <a:rPr lang="en-US" sz="1800"/>
            </a:br>
            <a:r>
              <a:rPr lang="en-US" sz="1800">
                <a:solidFill>
                  <a:schemeClr val="accent4"/>
                </a:solidFill>
              </a:rPr>
              <a:t>melissa.mahle@dentons.com</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815882"/>
          </a:xfrm>
          <a:prstGeom prst="rect">
            <a:avLst/>
          </a:prstGeom>
          <a:noFill/>
        </p:spPr>
        <p:txBody>
          <a:bodyPr wrap="square" rtlCol="0">
            <a:spAutoFit/>
          </a:bodyPr>
          <a:lstStyle/>
          <a:p>
            <a:r>
              <a:rPr lang="en-US" sz="1400" i="1">
                <a:solidFill>
                  <a:srgbClr val="A2A4A3"/>
                </a:solidFill>
              </a:rPr>
              <a:t>This summary is based on reports sourced from among the 75 countries in which Dentons currently serves clients as well as from firms in other locations, some of which will formally join Dentons later in 2020.  We are pleased to share this complimentary summary and contemporaneous assessment, with the caveat that developments are changing rapidly.  This is not legal advice, and you should not act or refrain from acting based solely on its contents.  We urge you to consult with counsel regarding your particular circumstances. </a:t>
            </a:r>
          </a:p>
          <a:p>
            <a:endParaRPr lang="en-US" sz="1400" i="1">
              <a:solidFill>
                <a:srgbClr val="A2A4A3"/>
              </a:solidFill>
            </a:endParaRPr>
          </a:p>
          <a:p>
            <a:r>
              <a:rPr lang="en-US" sz="1400" i="1">
                <a:solidFill>
                  <a:srgbClr val="A2A4A3"/>
                </a:solidFill>
              </a:rPr>
              <a:t>To read additional analysis, visit the </a:t>
            </a:r>
            <a:r>
              <a:rPr lang="en-US" sz="1400" b="1" i="1">
                <a:solidFill>
                  <a:srgbClr val="7030A0"/>
                </a:solidFill>
                <a:hlinkClick r:id="rId2"/>
              </a:rPr>
              <a:t>Dentons Flashpoint portal </a:t>
            </a:r>
            <a:r>
              <a:rPr lang="en-US" sz="1400" i="1">
                <a:solidFill>
                  <a:srgbClr val="A2A4A3"/>
                </a:solidFill>
              </a:rPr>
              <a:t>for insights into geopolitics and governance; industry and markets; cyber and security; science, health and culture; and economic and regulatory issues.</a:t>
            </a:r>
          </a:p>
        </p:txBody>
      </p:sp>
    </p:spTree>
    <p:extLst>
      <p:ext uri="{BB962C8B-B14F-4D97-AF65-F5344CB8AC3E}">
        <p14:creationId xmlns:p14="http://schemas.microsoft.com/office/powerpoint/2010/main" val="21884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0"/>
              <a:t>COVID-19 Vaccine</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dirty="0"/>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1092211" y="1720291"/>
            <a:ext cx="3053447" cy="4154984"/>
          </a:xfrm>
          <a:prstGeom prst="rect">
            <a:avLst/>
          </a:prstGeom>
          <a:noFill/>
        </p:spPr>
        <p:txBody>
          <a:bodyPr wrap="square" rtlCol="0">
            <a:spAutoFit/>
          </a:bodyPr>
          <a:lstStyle/>
          <a:p>
            <a:pPr algn="ctr"/>
            <a:r>
              <a:rPr lang="en-US" sz="2000" dirty="0">
                <a:solidFill>
                  <a:schemeClr val="bg1">
                    <a:lumMod val="65000"/>
                  </a:schemeClr>
                </a:solidFill>
              </a:rPr>
              <a:t>Globally, 71.1 million have received vaccinations.</a:t>
            </a:r>
          </a:p>
          <a:p>
            <a:pPr algn="ctr"/>
            <a:endParaRPr lang="en-US" sz="2000" dirty="0">
              <a:solidFill>
                <a:schemeClr val="bg1">
                  <a:lumMod val="65000"/>
                </a:schemeClr>
              </a:solidFill>
            </a:endParaRPr>
          </a:p>
          <a:p>
            <a:pPr algn="ctr"/>
            <a:r>
              <a:rPr lang="en-US" sz="1600" dirty="0">
                <a:solidFill>
                  <a:schemeClr val="bg1">
                    <a:lumMod val="65000"/>
                  </a:schemeClr>
                </a:solidFill>
              </a:rPr>
              <a:t>Share of Population Vaccinated: </a:t>
            </a:r>
          </a:p>
          <a:p>
            <a:pPr algn="ctr"/>
            <a:r>
              <a:rPr lang="en-US" sz="1600" dirty="0">
                <a:solidFill>
                  <a:schemeClr val="bg1">
                    <a:lumMod val="65000"/>
                  </a:schemeClr>
                </a:solidFill>
              </a:rPr>
              <a:t>Israel: 31.98 percent</a:t>
            </a:r>
          </a:p>
          <a:p>
            <a:pPr algn="ctr"/>
            <a:r>
              <a:rPr lang="en-US" sz="1600" dirty="0">
                <a:solidFill>
                  <a:schemeClr val="bg1">
                    <a:lumMod val="65000"/>
                  </a:schemeClr>
                </a:solidFill>
              </a:rPr>
              <a:t>UAE: 24.55 percent</a:t>
            </a:r>
          </a:p>
          <a:p>
            <a:pPr algn="ctr"/>
            <a:r>
              <a:rPr lang="en-US" sz="1600" dirty="0">
                <a:solidFill>
                  <a:schemeClr val="bg1">
                    <a:lumMod val="65000"/>
                  </a:schemeClr>
                </a:solidFill>
              </a:rPr>
              <a:t>UK: 10.1 percent</a:t>
            </a:r>
          </a:p>
          <a:p>
            <a:pPr algn="ctr"/>
            <a:r>
              <a:rPr lang="en-US" sz="1600" dirty="0">
                <a:solidFill>
                  <a:schemeClr val="bg1">
                    <a:lumMod val="65000"/>
                  </a:schemeClr>
                </a:solidFill>
              </a:rPr>
              <a:t>Bahrain: 8.47 percent</a:t>
            </a:r>
          </a:p>
          <a:p>
            <a:pPr algn="ctr"/>
            <a:r>
              <a:rPr lang="en-US" sz="1600" dirty="0">
                <a:solidFill>
                  <a:schemeClr val="bg1">
                    <a:lumMod val="65000"/>
                  </a:schemeClr>
                </a:solidFill>
              </a:rPr>
              <a:t>US: 6.01 percent</a:t>
            </a:r>
          </a:p>
          <a:p>
            <a:pPr algn="ctr"/>
            <a:r>
              <a:rPr lang="en-US" sz="1600" dirty="0">
                <a:solidFill>
                  <a:schemeClr val="bg1">
                    <a:lumMod val="65000"/>
                  </a:schemeClr>
                </a:solidFill>
              </a:rPr>
              <a:t>Spain: 2.5 percent</a:t>
            </a:r>
          </a:p>
          <a:p>
            <a:pPr algn="ctr"/>
            <a:r>
              <a:rPr lang="en-US" sz="1600" dirty="0">
                <a:solidFill>
                  <a:schemeClr val="bg1">
                    <a:lumMod val="65000"/>
                  </a:schemeClr>
                </a:solidFill>
              </a:rPr>
              <a:t>Italy: 2.15 percent</a:t>
            </a:r>
          </a:p>
          <a:p>
            <a:pPr algn="ctr"/>
            <a:r>
              <a:rPr lang="en-US" sz="1600" dirty="0">
                <a:solidFill>
                  <a:schemeClr val="bg1">
                    <a:lumMod val="65000"/>
                  </a:schemeClr>
                </a:solidFill>
              </a:rPr>
              <a:t>France: 1.75 percent</a:t>
            </a:r>
          </a:p>
          <a:p>
            <a:pPr algn="ctr"/>
            <a:r>
              <a:rPr lang="en-US" sz="1600" dirty="0">
                <a:solidFill>
                  <a:schemeClr val="bg1">
                    <a:lumMod val="65000"/>
                  </a:schemeClr>
                </a:solidFill>
              </a:rPr>
              <a:t>Mexico: 0.48 percent</a:t>
            </a:r>
          </a:p>
        </p:txBody>
      </p:sp>
      <p:pic>
        <p:nvPicPr>
          <p:cNvPr id="8" name="Content Placeholder 7">
            <a:extLst>
              <a:ext uri="{FF2B5EF4-FFF2-40B4-BE49-F238E27FC236}">
                <a16:creationId xmlns:a16="http://schemas.microsoft.com/office/drawing/2014/main" id="{8A692F85-C1D0-433C-9C87-A71024B0046A}"/>
              </a:ext>
            </a:extLst>
          </p:cNvPr>
          <p:cNvPicPr>
            <a:picLocks noGrp="1" noChangeAspect="1"/>
          </p:cNvPicPr>
          <p:nvPr>
            <p:ph idx="1"/>
          </p:nvPr>
        </p:nvPicPr>
        <p:blipFill>
          <a:blip r:embed="rId2"/>
          <a:stretch>
            <a:fillRect/>
          </a:stretch>
        </p:blipFill>
        <p:spPr>
          <a:xfrm>
            <a:off x="4799254" y="1446484"/>
            <a:ext cx="6554547" cy="4351338"/>
          </a:xfrm>
        </p:spPr>
      </p:pic>
    </p:spTree>
    <p:extLst>
      <p:ext uri="{BB962C8B-B14F-4D97-AF65-F5344CB8AC3E}">
        <p14:creationId xmlns:p14="http://schemas.microsoft.com/office/powerpoint/2010/main" val="143342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COVID-19 Vaccine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45363" y="2577688"/>
            <a:ext cx="5181600" cy="4023360"/>
          </a:xfrm>
        </p:spPr>
        <p:txBody>
          <a:bodyPr>
            <a:noAutofit/>
          </a:bodyPr>
          <a:lstStyle/>
          <a:p>
            <a:pPr>
              <a:lnSpc>
                <a:spcPct val="114000"/>
              </a:lnSpc>
            </a:pPr>
            <a:r>
              <a:rPr lang="en-US" sz="1600" dirty="0">
                <a:effectLst/>
                <a:latin typeface="Arial" panose="020B0604020202020204" pitchFamily="34" charset="0"/>
                <a:ea typeface="DengXian" panose="02010600030101010101" pitchFamily="2" charset="-122"/>
                <a:cs typeface="Times New Roman" panose="02020603050405020304" pitchFamily="18" charset="0"/>
              </a:rPr>
              <a:t>A group of </a:t>
            </a:r>
            <a:r>
              <a:rPr lang="en-US" sz="1600" b="1" dirty="0">
                <a:effectLst/>
                <a:latin typeface="Arial" panose="020B0604020202020204" pitchFamily="34" charset="0"/>
                <a:ea typeface="DengXian" panose="02010600030101010101" pitchFamily="2" charset="-122"/>
                <a:cs typeface="Times New Roman" panose="02020603050405020304" pitchFamily="18" charset="0"/>
              </a:rPr>
              <a:t>Brazilian companies </a:t>
            </a:r>
            <a:r>
              <a:rPr lang="en-US" sz="1600" dirty="0">
                <a:effectLst/>
                <a:latin typeface="Arial" panose="020B0604020202020204" pitchFamily="34" charset="0"/>
                <a:ea typeface="DengXian" panose="02010600030101010101" pitchFamily="2" charset="-122"/>
                <a:cs typeface="Times New Roman" panose="02020603050405020304" pitchFamily="18" charset="0"/>
              </a:rPr>
              <a:t>has sought to circumvent the national vaccine plan by buying vaccines directly from producers.  </a:t>
            </a:r>
          </a:p>
          <a:p>
            <a:pPr>
              <a:lnSpc>
                <a:spcPct val="114000"/>
              </a:lnSpc>
            </a:pPr>
            <a:r>
              <a:rPr lang="en-US" sz="1600" dirty="0">
                <a:effectLst/>
                <a:latin typeface="Arial" panose="020B0604020202020204" pitchFamily="34" charset="0"/>
                <a:ea typeface="DengXian" panose="02010600030101010101" pitchFamily="2" charset="-122"/>
                <a:cs typeface="Times New Roman" panose="02020603050405020304" pitchFamily="18" charset="0"/>
              </a:rPr>
              <a:t>Germany’s health ministry said it cannot confirm local newspaper reports that the </a:t>
            </a:r>
            <a:r>
              <a:rPr lang="en-US" sz="1600" b="1" dirty="0">
                <a:effectLst/>
                <a:latin typeface="Arial" panose="020B0604020202020204" pitchFamily="34" charset="0"/>
                <a:ea typeface="DengXian" panose="02010600030101010101" pitchFamily="2" charset="-122"/>
                <a:cs typeface="Times New Roman" panose="02020603050405020304" pitchFamily="18" charset="0"/>
              </a:rPr>
              <a:t>AstraZeneca-Oxford vaccine </a:t>
            </a:r>
            <a:r>
              <a:rPr lang="en-US" sz="1600" dirty="0">
                <a:effectLst/>
                <a:latin typeface="Arial" panose="020B0604020202020204" pitchFamily="34" charset="0"/>
                <a:ea typeface="DengXian" panose="02010600030101010101" pitchFamily="2" charset="-122"/>
                <a:cs typeface="Times New Roman" panose="02020603050405020304" pitchFamily="18" charset="0"/>
              </a:rPr>
              <a:t>is less effective in people over 65. </a:t>
            </a:r>
          </a:p>
          <a:p>
            <a:pPr>
              <a:lnSpc>
                <a:spcPct val="114000"/>
              </a:lnSpc>
            </a:pPr>
            <a:r>
              <a:rPr lang="en-US" sz="1600" b="1" dirty="0">
                <a:effectLst/>
                <a:latin typeface="Arial" panose="020B0604020202020204" pitchFamily="34" charset="0"/>
                <a:ea typeface="DengXian" panose="02010600030101010101" pitchFamily="2" charset="-122"/>
                <a:cs typeface="Times New Roman" panose="02020603050405020304" pitchFamily="18" charset="0"/>
              </a:rPr>
              <a:t>China’s </a:t>
            </a:r>
            <a:r>
              <a:rPr lang="en-US" sz="1600" b="1" dirty="0" err="1">
                <a:effectLst/>
                <a:latin typeface="Arial" panose="020B0604020202020204" pitchFamily="34" charset="0"/>
                <a:ea typeface="DengXian" panose="02010600030101010101" pitchFamily="2" charset="-122"/>
                <a:cs typeface="Times New Roman" panose="02020603050405020304" pitchFamily="18" charset="0"/>
              </a:rPr>
              <a:t>Sinopharm</a:t>
            </a:r>
            <a:r>
              <a:rPr lang="en-US" sz="1600" b="1" dirty="0">
                <a:effectLst/>
                <a:latin typeface="Arial" panose="020B0604020202020204" pitchFamily="34" charset="0"/>
                <a:ea typeface="DengXian" panose="02010600030101010101" pitchFamily="2" charset="-122"/>
                <a:cs typeface="Times New Roman" panose="02020603050405020304" pitchFamily="18" charset="0"/>
              </a:rPr>
              <a:t> </a:t>
            </a:r>
            <a:r>
              <a:rPr lang="en-US" sz="1600" dirty="0">
                <a:effectLst/>
                <a:latin typeface="Arial" panose="020B0604020202020204" pitchFamily="34" charset="0"/>
                <a:ea typeface="DengXian" panose="02010600030101010101" pitchFamily="2" charset="-122"/>
                <a:cs typeface="Times New Roman" panose="02020603050405020304" pitchFamily="18" charset="0"/>
              </a:rPr>
              <a:t>said its vaccine is effective against new coronavirus variants.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0" y="2577688"/>
            <a:ext cx="5212080" cy="3840480"/>
          </a:xfrm>
        </p:spPr>
        <p:txBody>
          <a:bodyPr>
            <a:noAutofit/>
          </a:bodyPr>
          <a:lstStyle/>
          <a:p>
            <a:pPr>
              <a:lnSpc>
                <a:spcPct val="114000"/>
              </a:lnSpc>
            </a:pPr>
            <a:r>
              <a:rPr lang="en-US" sz="1600" dirty="0">
                <a:effectLst/>
                <a:latin typeface="Arial" panose="020B0604020202020204" pitchFamily="34" charset="0"/>
                <a:ea typeface="DengXian" panose="02010600030101010101" pitchFamily="2" charset="-122"/>
                <a:cs typeface="Times New Roman" panose="02020603050405020304" pitchFamily="18" charset="0"/>
              </a:rPr>
              <a:t>The WHO issued guidance advising that the </a:t>
            </a:r>
            <a:r>
              <a:rPr lang="en-US" sz="1600" b="1" dirty="0" err="1">
                <a:effectLst/>
                <a:latin typeface="Arial" panose="020B0604020202020204" pitchFamily="34" charset="0"/>
                <a:ea typeface="DengXian" panose="02010600030101010101" pitchFamily="2" charset="-122"/>
                <a:cs typeface="Times New Roman" panose="02020603050405020304" pitchFamily="18" charset="0"/>
              </a:rPr>
              <a:t>Moderna</a:t>
            </a:r>
            <a:r>
              <a:rPr lang="en-US" sz="1600" b="1" dirty="0">
                <a:effectLst/>
                <a:latin typeface="Arial" panose="020B0604020202020204" pitchFamily="34" charset="0"/>
                <a:ea typeface="DengXian" panose="02010600030101010101" pitchFamily="2" charset="-122"/>
                <a:cs typeface="Times New Roman" panose="02020603050405020304" pitchFamily="18" charset="0"/>
              </a:rPr>
              <a:t> </a:t>
            </a:r>
            <a:r>
              <a:rPr lang="en-US" sz="1600" dirty="0">
                <a:effectLst/>
                <a:latin typeface="Arial" panose="020B0604020202020204" pitchFamily="34" charset="0"/>
                <a:ea typeface="DengXian" panose="02010600030101010101" pitchFamily="2" charset="-122"/>
                <a:cs typeface="Times New Roman" panose="02020603050405020304" pitchFamily="18" charset="0"/>
              </a:rPr>
              <a:t>shot be administered in two doses 28 days apart, to be stretched to 42 under exceptional circumstances. </a:t>
            </a:r>
          </a:p>
          <a:p>
            <a:pPr>
              <a:lnSpc>
                <a:spcPct val="114000"/>
              </a:lnSpc>
            </a:pPr>
            <a:r>
              <a:rPr lang="en-US" sz="1600" dirty="0">
                <a:effectLst/>
                <a:latin typeface="Arial" panose="020B0604020202020204" pitchFamily="34" charset="0"/>
                <a:ea typeface="DengXian" panose="02010600030101010101" pitchFamily="2" charset="-122"/>
                <a:cs typeface="Times New Roman" panose="02020603050405020304" pitchFamily="18" charset="0"/>
              </a:rPr>
              <a:t>France announced that it will not delay the second dose of </a:t>
            </a:r>
            <a:r>
              <a:rPr lang="en-US" sz="1600" b="1" dirty="0">
                <a:effectLst/>
                <a:latin typeface="Arial" panose="020B0604020202020204" pitchFamily="34" charset="0"/>
                <a:ea typeface="DengXian" panose="02010600030101010101" pitchFamily="2" charset="-122"/>
                <a:cs typeface="Times New Roman" panose="02020603050405020304" pitchFamily="18" charset="0"/>
              </a:rPr>
              <a:t>Pfizer-</a:t>
            </a:r>
            <a:r>
              <a:rPr lang="en-US" sz="1600" b="1" dirty="0" err="1">
                <a:effectLst/>
                <a:latin typeface="Arial" panose="020B0604020202020204" pitchFamily="34" charset="0"/>
                <a:ea typeface="DengXian" panose="02010600030101010101" pitchFamily="2" charset="-122"/>
                <a:cs typeface="Times New Roman" panose="02020603050405020304" pitchFamily="18" charset="0"/>
              </a:rPr>
              <a:t>BioNTech</a:t>
            </a:r>
            <a:r>
              <a:rPr lang="en-US" sz="1600" b="1" dirty="0">
                <a:effectLst/>
                <a:latin typeface="Arial" panose="020B0604020202020204" pitchFamily="34" charset="0"/>
                <a:ea typeface="DengXian" panose="02010600030101010101" pitchFamily="2" charset="-122"/>
                <a:cs typeface="Times New Roman" panose="02020603050405020304" pitchFamily="18" charset="0"/>
              </a:rPr>
              <a:t> vaccines </a:t>
            </a:r>
            <a:r>
              <a:rPr lang="en-US" sz="1600" dirty="0">
                <a:effectLst/>
                <a:latin typeface="Arial" panose="020B0604020202020204" pitchFamily="34" charset="0"/>
                <a:ea typeface="DengXian" panose="02010600030101010101" pitchFamily="2" charset="-122"/>
                <a:cs typeface="Times New Roman" panose="02020603050405020304" pitchFamily="18" charset="0"/>
              </a:rPr>
              <a:t>to stretch vaccine supplies, as other countries have done.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769441"/>
          </a:xfrm>
          <a:prstGeom prst="rect">
            <a:avLst/>
          </a:prstGeom>
          <a:noFill/>
        </p:spPr>
        <p:txBody>
          <a:bodyPr wrap="square" rtlCol="0">
            <a:spAutoFit/>
          </a:bodyPr>
          <a:lstStyle/>
          <a:p>
            <a:r>
              <a:rPr lang="en-US" sz="2200" b="1" dirty="0">
                <a:latin typeface="+mj-lt"/>
              </a:rPr>
              <a:t>French pharmaceuticals group Sanofi is to help accelerate the production of the </a:t>
            </a:r>
            <a:r>
              <a:rPr lang="en-US" sz="2200" b="1" dirty="0" err="1">
                <a:latin typeface="+mj-lt"/>
              </a:rPr>
              <a:t>BioNTech</a:t>
            </a:r>
            <a:r>
              <a:rPr lang="en-US" sz="2200" b="1" dirty="0">
                <a:latin typeface="+mj-lt"/>
              </a:rPr>
              <a:t>/Pfizer Covid-19 vaccine and add millions to the EU supply.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09820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dirty="0"/>
              <a:t>How do You Manage Risks?</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600438"/>
          </a:xfrm>
          <a:prstGeom prst="rect">
            <a:avLst/>
          </a:prstGeom>
          <a:noFill/>
        </p:spPr>
        <p:txBody>
          <a:bodyPr wrap="square" rtlCol="0">
            <a:spAutoFit/>
          </a:bodyPr>
          <a:lstStyle/>
          <a:p>
            <a:r>
              <a:rPr lang="en-US" sz="1400" i="1" dirty="0">
                <a:solidFill>
                  <a:srgbClr val="A2A4A3"/>
                </a:solidFill>
              </a:rPr>
              <a:t>The coronavirus pandemic has not just added a new layer of risk for business leaders to navigate, but has accelerated drivers of change, including disruptive technologies, political and economic realignments and cultural priorities on equality, justice and conservation, while increasing vulnerabilities that bad actors seek to exploit. </a:t>
            </a:r>
          </a:p>
          <a:p>
            <a:endParaRPr lang="en-US" sz="1400" i="1" dirty="0">
              <a:solidFill>
                <a:srgbClr val="A2A4A3"/>
              </a:solidFill>
            </a:endParaRPr>
          </a:p>
          <a:p>
            <a:r>
              <a:rPr lang="en-US" sz="1400" i="1" dirty="0">
                <a:solidFill>
                  <a:srgbClr val="A2A4A3"/>
                </a:solidFill>
              </a:rPr>
              <a:t>Dentons Intelligence and Security Services Group offers bespoke services to provide business leaders with the intelligence they need to understand and thrive in complex operating environments. </a:t>
            </a:r>
          </a:p>
          <a:p>
            <a:endParaRPr lang="en-US" sz="1400" i="1" dirty="0">
              <a:solidFill>
                <a:srgbClr val="A2A4A3"/>
              </a:solidFill>
            </a:endParaRPr>
          </a:p>
        </p:txBody>
      </p:sp>
      <p:sp>
        <p:nvSpPr>
          <p:cNvPr id="11" name="TextBox 10">
            <a:extLst>
              <a:ext uri="{FF2B5EF4-FFF2-40B4-BE49-F238E27FC236}">
                <a16:creationId xmlns:a16="http://schemas.microsoft.com/office/drawing/2014/main" id="{6A07E7A9-51DD-46DD-ACF5-D70ED2FC35FE}"/>
              </a:ext>
            </a:extLst>
          </p:cNvPr>
          <p:cNvSpPr txBox="1"/>
          <p:nvPr/>
        </p:nvSpPr>
        <p:spPr>
          <a:xfrm>
            <a:off x="838200" y="4722796"/>
            <a:ext cx="10322859" cy="738664"/>
          </a:xfrm>
          <a:prstGeom prst="rect">
            <a:avLst/>
          </a:prstGeom>
          <a:noFill/>
        </p:spPr>
        <p:txBody>
          <a:bodyPr wrap="square" rtlCol="0">
            <a:spAutoFit/>
          </a:bodyPr>
          <a:lstStyle/>
          <a:p>
            <a:endParaRPr lang="en-US" sz="1400" i="1" dirty="0">
              <a:solidFill>
                <a:srgbClr val="A2A4A3"/>
              </a:solidFill>
            </a:endParaRPr>
          </a:p>
          <a:p>
            <a:r>
              <a:rPr lang="en-US" sz="1400" i="1" dirty="0">
                <a:solidFill>
                  <a:srgbClr val="A2A4A3"/>
                </a:solidFill>
              </a:rPr>
              <a:t>To learn more about the bespoke intelligence and risk services from Dentons, contact </a:t>
            </a:r>
            <a:r>
              <a:rPr lang="en-US" sz="1400" b="1" i="1" dirty="0">
                <a:solidFill>
                  <a:srgbClr val="7030A0"/>
                </a:solidFill>
                <a:hlinkClick r:id="rId2">
                  <a:extLst>
                    <a:ext uri="{A12FA001-AC4F-418D-AE19-62706E023703}">
                      <ahyp:hlinkClr xmlns:ahyp="http://schemas.microsoft.com/office/drawing/2018/hyperlinkcolor" xmlns="" val="tx"/>
                    </a:ext>
                  </a:extLst>
                </a:hlinkClick>
              </a:rPr>
              <a:t>Karl Hopkins</a:t>
            </a:r>
            <a:r>
              <a:rPr lang="en-US" sz="1400" i="1" dirty="0">
                <a:solidFill>
                  <a:srgbClr val="A2A4A3"/>
                </a:solidFill>
              </a:rPr>
              <a:t>.</a:t>
            </a:r>
          </a:p>
          <a:p>
            <a:endParaRPr lang="en-US" sz="1400" i="1" dirty="0">
              <a:solidFill>
                <a:srgbClr val="A2A4A3"/>
              </a:solidFill>
            </a:endParaRPr>
          </a:p>
        </p:txBody>
      </p:sp>
      <p:sp>
        <p:nvSpPr>
          <p:cNvPr id="13" name="TextBox 12">
            <a:extLst>
              <a:ext uri="{FF2B5EF4-FFF2-40B4-BE49-F238E27FC236}">
                <a16:creationId xmlns:a16="http://schemas.microsoft.com/office/drawing/2014/main" id="{3CF1FDC1-4CE9-4A29-A7BE-6F4CA84953BE}"/>
              </a:ext>
            </a:extLst>
          </p:cNvPr>
          <p:cNvSpPr txBox="1"/>
          <p:nvPr/>
        </p:nvSpPr>
        <p:spPr>
          <a:xfrm>
            <a:off x="838200" y="3263328"/>
            <a:ext cx="10223810" cy="1828800"/>
          </a:xfrm>
          <a:prstGeom prst="rect">
            <a:avLst/>
          </a:prstGeom>
          <a:noFill/>
        </p:spPr>
        <p:txBody>
          <a:bodyPr wrap="square" numCol="2" spcCol="182880" rtlCol="0">
            <a:spAutoFit/>
          </a:bodyPr>
          <a:lstStyle/>
          <a:p>
            <a:pPr marL="285750" indent="-285750">
              <a:spcAft>
                <a:spcPts val="1200"/>
              </a:spcAft>
              <a:buFont typeface="Wingdings" panose="05000000000000000000" pitchFamily="2" charset="2"/>
              <a:buChar char="v"/>
            </a:pPr>
            <a:r>
              <a:rPr lang="en-US" sz="1400" dirty="0">
                <a:solidFill>
                  <a:srgbClr val="A2A4A3"/>
                </a:solidFill>
              </a:rPr>
              <a:t>due diligence and compliance investigations</a:t>
            </a:r>
          </a:p>
          <a:p>
            <a:pPr marL="285750" indent="-285750">
              <a:spcAft>
                <a:spcPts val="1200"/>
              </a:spcAft>
              <a:buFont typeface="Wingdings" panose="05000000000000000000" pitchFamily="2" charset="2"/>
              <a:buChar char="v"/>
            </a:pPr>
            <a:r>
              <a:rPr lang="en-US" sz="1400" dirty="0">
                <a:solidFill>
                  <a:srgbClr val="A2A4A3"/>
                </a:solidFill>
              </a:rPr>
              <a:t>physical and cyber security assessments</a:t>
            </a:r>
          </a:p>
          <a:p>
            <a:pPr marL="285750" indent="-285750">
              <a:spcAft>
                <a:spcPts val="1200"/>
              </a:spcAft>
              <a:buFont typeface="Wingdings" panose="05000000000000000000" pitchFamily="2" charset="2"/>
              <a:buChar char="v"/>
            </a:pPr>
            <a:r>
              <a:rPr lang="en-US" sz="1400" dirty="0">
                <a:solidFill>
                  <a:srgbClr val="A2A4A3"/>
                </a:solidFill>
              </a:rPr>
              <a:t>country and political risk assessments</a:t>
            </a:r>
          </a:p>
          <a:p>
            <a:pPr>
              <a:spcAft>
                <a:spcPts val="1200"/>
              </a:spcAft>
            </a:pPr>
            <a:endParaRPr lang="en-US" sz="1400" dirty="0">
              <a:solidFill>
                <a:srgbClr val="A2A4A3"/>
              </a:solidFill>
            </a:endParaRPr>
          </a:p>
          <a:p>
            <a:pPr>
              <a:spcAft>
                <a:spcPts val="1200"/>
              </a:spcAft>
            </a:pPr>
            <a:endParaRPr lang="en-US" sz="1400" dirty="0">
              <a:solidFill>
                <a:srgbClr val="A2A4A3"/>
              </a:solidFill>
            </a:endParaRPr>
          </a:p>
          <a:p>
            <a:pPr marL="285750" indent="-285750">
              <a:spcAft>
                <a:spcPts val="1200"/>
              </a:spcAft>
              <a:buFont typeface="Wingdings" panose="05000000000000000000" pitchFamily="2" charset="2"/>
              <a:buChar char="v"/>
            </a:pPr>
            <a:r>
              <a:rPr lang="en-US" sz="1400" dirty="0">
                <a:solidFill>
                  <a:srgbClr val="A2A4A3"/>
                </a:solidFill>
              </a:rPr>
              <a:t>enterprise risk management and organizational resiliency advice</a:t>
            </a:r>
          </a:p>
          <a:p>
            <a:pPr marL="285750" indent="-285750">
              <a:spcAft>
                <a:spcPts val="1200"/>
              </a:spcAft>
              <a:buFont typeface="Wingdings" panose="05000000000000000000" pitchFamily="2" charset="2"/>
              <a:buChar char="v"/>
            </a:pPr>
            <a:r>
              <a:rPr lang="en-US" sz="1400" dirty="0">
                <a:solidFill>
                  <a:srgbClr val="A2A4A3"/>
                </a:solidFill>
              </a:rPr>
              <a:t>crisis and incident response (physical security breaches and cyber incidents, insider threats and reputational impacts)</a:t>
            </a:r>
          </a:p>
        </p:txBody>
      </p:sp>
    </p:spTree>
    <p:extLst>
      <p:ext uri="{BB962C8B-B14F-4D97-AF65-F5344CB8AC3E}">
        <p14:creationId xmlns:p14="http://schemas.microsoft.com/office/powerpoint/2010/main" val="40625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Markets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88124" y="2652804"/>
            <a:ext cx="5181600" cy="3383280"/>
          </a:xfrm>
        </p:spPr>
        <p:txBody>
          <a:bodyPr>
            <a:noAutofit/>
          </a:bodyPr>
          <a:lstStyle/>
          <a:p>
            <a:pPr>
              <a:lnSpc>
                <a:spcPct val="114000"/>
              </a:lnSpc>
            </a:pPr>
            <a:r>
              <a:rPr lang="en-US" sz="1800" b="1" dirty="0">
                <a:effectLst/>
                <a:latin typeface="Arial" panose="020B0604020202020204" pitchFamily="34" charset="0"/>
                <a:ea typeface="DengXian" panose="02010600030101010101" pitchFamily="2" charset="-122"/>
                <a:cs typeface="Times New Roman" panose="02020603050405020304" pitchFamily="18" charset="0"/>
              </a:rPr>
              <a:t>European stocks </a:t>
            </a:r>
            <a:r>
              <a:rPr lang="en-US" sz="1800" dirty="0">
                <a:effectLst/>
                <a:latin typeface="Arial" panose="020B0604020202020204" pitchFamily="34" charset="0"/>
                <a:ea typeface="DengXian" panose="02010600030101010101" pitchFamily="2" charset="-122"/>
                <a:cs typeface="Times New Roman" panose="02020603050405020304" pitchFamily="18" charset="0"/>
              </a:rPr>
              <a:t>slid on Wednesday, weighed down by concerns about a slow economic recovery, while most investors kept to the sidelines ahead of the U.S. Federal Reserve’s policy decision. </a:t>
            </a:r>
          </a:p>
          <a:p>
            <a:pPr>
              <a:lnSpc>
                <a:spcPct val="114000"/>
              </a:lnSpc>
            </a:pPr>
            <a:r>
              <a:rPr lang="en-US" sz="1800" b="1" dirty="0">
                <a:effectLst/>
                <a:latin typeface="Arial" panose="020B0604020202020204" pitchFamily="34" charset="0"/>
                <a:ea typeface="DengXian" panose="02010600030101010101" pitchFamily="2" charset="-122"/>
                <a:cs typeface="Times New Roman" panose="02020603050405020304" pitchFamily="18" charset="0"/>
              </a:rPr>
              <a:t>Asian equities </a:t>
            </a:r>
            <a:r>
              <a:rPr lang="en-US" sz="1800" dirty="0">
                <a:effectLst/>
                <a:latin typeface="Arial" panose="020B0604020202020204" pitchFamily="34" charset="0"/>
                <a:ea typeface="DengXian" panose="02010600030101010101" pitchFamily="2" charset="-122"/>
                <a:cs typeface="Times New Roman" panose="02020603050405020304" pitchFamily="18" charset="0"/>
              </a:rPr>
              <a:t>also slipped on Wednesday as investors looked to the Federal Reserve’s guidance on its monetary policy.</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1796" y="2652804"/>
            <a:ext cx="5212080" cy="3200400"/>
          </a:xfrm>
        </p:spPr>
        <p:txBody>
          <a:bodyPr>
            <a:noAutofit/>
          </a:bodyPr>
          <a:lstStyle/>
          <a:p>
            <a:pPr>
              <a:lnSpc>
                <a:spcPct val="114000"/>
              </a:lnSpc>
            </a:pPr>
            <a:r>
              <a:rPr lang="en-US" sz="1800" b="1" dirty="0">
                <a:effectLst/>
                <a:latin typeface="Arial" panose="020B0604020202020204" pitchFamily="34" charset="0"/>
                <a:ea typeface="DengXian" panose="02010600030101010101" pitchFamily="2" charset="-122"/>
                <a:cs typeface="Times New Roman" panose="02020603050405020304" pitchFamily="18" charset="0"/>
              </a:rPr>
              <a:t>US stocks </a:t>
            </a:r>
            <a:r>
              <a:rPr lang="en-US" sz="1800" dirty="0">
                <a:effectLst/>
                <a:latin typeface="Arial" panose="020B0604020202020204" pitchFamily="34" charset="0"/>
                <a:ea typeface="DengXian" panose="02010600030101010101" pitchFamily="2" charset="-122"/>
                <a:cs typeface="Times New Roman" panose="02020603050405020304" pitchFamily="18" charset="0"/>
              </a:rPr>
              <a:t>closed slightly lower Tuesday. A surge in stock trading volume over the past week has put strain on Wall Street’s online brokers.  GameStop shares closed 92.7 percent higher, extending a frenzied rise.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015663"/>
          </a:xfrm>
          <a:prstGeom prst="rect">
            <a:avLst/>
          </a:prstGeom>
          <a:noFill/>
        </p:spPr>
        <p:txBody>
          <a:bodyPr wrap="square" rtlCol="0">
            <a:spAutoFit/>
          </a:bodyPr>
          <a:lstStyle/>
          <a:p>
            <a:r>
              <a:rPr lang="en-US" sz="2000" b="1" dirty="0">
                <a:latin typeface="+mj-lt"/>
              </a:rPr>
              <a:t>Federal Reserve officials are likely to acknowledge recent signs of economic weakening but keep policy on hold at a meeting that concludes Wednesday, choosing to wait and see if business activity picks up.</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62717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Business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0" y="2597056"/>
            <a:ext cx="5181600" cy="3657600"/>
          </a:xfrm>
        </p:spPr>
        <p:txBody>
          <a:bodyPr>
            <a:noAutofit/>
          </a:bodyPr>
          <a:lstStyle/>
          <a:p>
            <a:pPr>
              <a:lnSpc>
                <a:spcPct val="110000"/>
              </a:lnSpc>
            </a:pPr>
            <a:r>
              <a:rPr lang="en-US" sz="1400" dirty="0"/>
              <a:t>Work-from-home revenue streams, including PC sales and increased use of cloud storage, boosted </a:t>
            </a:r>
            <a:r>
              <a:rPr lang="en-US" sz="1400" b="1" dirty="0"/>
              <a:t>Microsoft’s</a:t>
            </a:r>
            <a:r>
              <a:rPr lang="en-US" sz="1400" dirty="0"/>
              <a:t> Q4 earnings far higher than expected, sending shares on a surge. </a:t>
            </a:r>
            <a:r>
              <a:rPr lang="en-US" sz="1400" b="1" dirty="0"/>
              <a:t>Texas Instruments </a:t>
            </a:r>
            <a:r>
              <a:rPr lang="en-US" sz="1400" dirty="0"/>
              <a:t>forecast Q1 sales above Wall Street expectations. </a:t>
            </a:r>
          </a:p>
          <a:p>
            <a:pPr>
              <a:lnSpc>
                <a:spcPct val="110000"/>
              </a:lnSpc>
            </a:pPr>
            <a:r>
              <a:rPr lang="en-US" sz="1400" dirty="0"/>
              <a:t>US homebuilder </a:t>
            </a:r>
            <a:r>
              <a:rPr lang="en-US" sz="1400" b="1" dirty="0"/>
              <a:t>DR Horton </a:t>
            </a:r>
            <a:r>
              <a:rPr lang="en-US" sz="1400" dirty="0"/>
              <a:t>boosted its full-year outlook on continued strong demand. </a:t>
            </a:r>
          </a:p>
          <a:p>
            <a:pPr>
              <a:lnSpc>
                <a:spcPct val="110000"/>
              </a:lnSpc>
            </a:pPr>
            <a:r>
              <a:rPr lang="en-US" sz="1400" b="1" dirty="0"/>
              <a:t>Starbucks</a:t>
            </a:r>
            <a:r>
              <a:rPr lang="en-US" sz="1400" dirty="0"/>
              <a:t> boosted its full-year profit forecast, partly because of rising Q4 sales, particularly in China. </a:t>
            </a:r>
          </a:p>
          <a:p>
            <a:pPr>
              <a:lnSpc>
                <a:spcPct val="110000"/>
              </a:lnSpc>
            </a:pPr>
            <a:r>
              <a:rPr lang="en-US" sz="1400" b="1" dirty="0"/>
              <a:t>GE’s </a:t>
            </a:r>
            <a:r>
              <a:rPr lang="en-US" sz="1400" dirty="0"/>
              <a:t>Q4 cash flow significantly beat expectations on improving orders in power and renewable energy, allowing the company to return to full year positive cash flow ahead of schedule.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19800" y="2597056"/>
            <a:ext cx="5181600" cy="3749040"/>
          </a:xfrm>
        </p:spPr>
        <p:txBody>
          <a:bodyPr>
            <a:noAutofit/>
          </a:bodyPr>
          <a:lstStyle/>
          <a:p>
            <a:pPr>
              <a:lnSpc>
                <a:spcPct val="110000"/>
              </a:lnSpc>
            </a:pPr>
            <a:r>
              <a:rPr lang="en-US" sz="1400" b="1" dirty="0"/>
              <a:t>Nissan </a:t>
            </a:r>
            <a:r>
              <a:rPr lang="en-US" sz="1400" dirty="0"/>
              <a:t>will cut around 160 office-based jobs in the UK.</a:t>
            </a:r>
          </a:p>
          <a:p>
            <a:pPr>
              <a:lnSpc>
                <a:spcPct val="110000"/>
              </a:lnSpc>
            </a:pPr>
            <a:r>
              <a:rPr lang="en-US" sz="1400" dirty="0"/>
              <a:t> </a:t>
            </a:r>
            <a:r>
              <a:rPr lang="en-US" sz="1400" b="1" dirty="0"/>
              <a:t>Volkswagen</a:t>
            </a:r>
            <a:r>
              <a:rPr lang="en-US" sz="1400" dirty="0"/>
              <a:t> is asking the US Supreme Court to overturn a lower-court ruling that would open the auto industry to oversight from local emissions regulators. </a:t>
            </a:r>
          </a:p>
          <a:p>
            <a:pPr>
              <a:lnSpc>
                <a:spcPct val="110000"/>
              </a:lnSpc>
            </a:pPr>
            <a:r>
              <a:rPr lang="en-US" sz="1400" dirty="0"/>
              <a:t>A consortium led by state-owned pharma giant </a:t>
            </a:r>
            <a:r>
              <a:rPr lang="en-US" sz="1400" b="1" dirty="0" err="1"/>
              <a:t>Sinopharm</a:t>
            </a:r>
            <a:r>
              <a:rPr lang="en-US" sz="1400" dirty="0"/>
              <a:t> plans to take private </a:t>
            </a:r>
            <a:r>
              <a:rPr lang="en-US" sz="1400" b="1" dirty="0"/>
              <a:t>China Traditional Chinese Medicine Holdings</a:t>
            </a:r>
            <a:r>
              <a:rPr lang="en-US" sz="1400" dirty="0"/>
              <a:t> in a deal that would value the firm at least $3.3 billion</a:t>
            </a:r>
          </a:p>
          <a:p>
            <a:pPr>
              <a:lnSpc>
                <a:spcPct val="110000"/>
              </a:lnSpc>
            </a:pPr>
            <a:r>
              <a:rPr lang="en-US" sz="1400" b="1" dirty="0"/>
              <a:t>Ant Group</a:t>
            </a:r>
            <a:r>
              <a:rPr lang="en-US" sz="1400" dirty="0"/>
              <a:t>, the digital payments arm of Chinese ecommerce group Alibaba, is planning to sell its </a:t>
            </a:r>
            <a:r>
              <a:rPr lang="en-US" sz="1400" b="1" dirty="0" err="1"/>
              <a:t>EyeVerify</a:t>
            </a:r>
            <a:r>
              <a:rPr lang="en-US" sz="1400" dirty="0"/>
              <a:t> amid heightened tensions between Beijing and Washington over </a:t>
            </a:r>
            <a:r>
              <a:rPr lang="en-US" sz="1400" dirty="0" err="1"/>
              <a:t>over</a:t>
            </a:r>
            <a:r>
              <a:rPr lang="en-US" sz="1400" dirty="0"/>
              <a:t> US user data. </a:t>
            </a:r>
            <a:r>
              <a:rPr lang="en-US" sz="1400" dirty="0" err="1"/>
              <a:t>EyeVerify</a:t>
            </a:r>
            <a:r>
              <a:rPr lang="en-US" sz="1400" dirty="0"/>
              <a:t> is a biometric security company whose technology is used by the banking sector. </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1015663"/>
          </a:xfrm>
          <a:prstGeom prst="rect">
            <a:avLst/>
          </a:prstGeom>
          <a:noFill/>
        </p:spPr>
        <p:txBody>
          <a:bodyPr wrap="square" rtlCol="0">
            <a:spAutoFit/>
          </a:bodyPr>
          <a:lstStyle/>
          <a:p>
            <a:r>
              <a:rPr lang="en-US" sz="2000" b="1" dirty="0">
                <a:latin typeface="+mj-lt"/>
              </a:rPr>
              <a:t>Five major US banks -- Bank of America, JPMorgan Chase, Citigroup, Wells Fargo and US Bancorp -- publicly committed to mandating a diverse set of applicants when hiring.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19438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00999" cy="591316"/>
          </a:xfrm>
        </p:spPr>
        <p:txBody>
          <a:bodyPr>
            <a:normAutofit fontScale="90000"/>
          </a:bodyPr>
          <a:lstStyle/>
          <a:p>
            <a:r>
              <a:rPr lang="en-US" dirty="0"/>
              <a:t>Africa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44414" y="1581868"/>
            <a:ext cx="8531788" cy="4469778"/>
          </a:xfrm>
        </p:spPr>
        <p:txBody>
          <a:bodyPr>
            <a:noAutofit/>
          </a:bodyPr>
          <a:lstStyle/>
          <a:p>
            <a:pPr>
              <a:lnSpc>
                <a:spcPct val="130000"/>
              </a:lnSpc>
            </a:pPr>
            <a:r>
              <a:rPr lang="en-US" sz="1800" dirty="0"/>
              <a:t>The African Union called for </a:t>
            </a:r>
            <a:r>
              <a:rPr lang="en-US" sz="1800" b="1" dirty="0"/>
              <a:t>Kenya and Somalia </a:t>
            </a:r>
            <a:r>
              <a:rPr lang="en-US" sz="1800" dirty="0"/>
              <a:t>to </a:t>
            </a:r>
            <a:br>
              <a:rPr lang="en-US" sz="1800" dirty="0"/>
            </a:br>
            <a:r>
              <a:rPr lang="en-US" sz="1800" dirty="0"/>
              <a:t>de-escalate tensions along their borders.  </a:t>
            </a:r>
          </a:p>
          <a:p>
            <a:pPr>
              <a:lnSpc>
                <a:spcPct val="130000"/>
              </a:lnSpc>
            </a:pPr>
            <a:r>
              <a:rPr lang="en-US" sz="1800" b="1" dirty="0"/>
              <a:t>Nigerian</a:t>
            </a:r>
            <a:r>
              <a:rPr lang="en-US" sz="1800" dirty="0"/>
              <a:t> President Buhari dismissed his military leaders amid pressure to resolve ongoing violence with Boko Haram in the country’s northeast. The Nigerian government extended COVID-19 lockdown measures by four weeks.  </a:t>
            </a:r>
          </a:p>
          <a:p>
            <a:pPr>
              <a:lnSpc>
                <a:spcPct val="130000"/>
              </a:lnSpc>
            </a:pPr>
            <a:r>
              <a:rPr lang="en-US" sz="1800" dirty="0"/>
              <a:t>The </a:t>
            </a:r>
            <a:r>
              <a:rPr lang="en-US" sz="1800" b="1" dirty="0"/>
              <a:t>Malian</a:t>
            </a:r>
            <a:r>
              <a:rPr lang="en-US" sz="1800" dirty="0"/>
              <a:t> junta that ousted the former president in a coup over the summer was officially dissolved, although its members still partially govern, in a goodwill gesture on the agreed path to general elections.  </a:t>
            </a:r>
          </a:p>
          <a:p>
            <a:pPr>
              <a:lnSpc>
                <a:spcPct val="130000"/>
              </a:lnSpc>
            </a:pPr>
            <a:r>
              <a:rPr lang="en-US" sz="1800" b="1" dirty="0"/>
              <a:t>South African </a:t>
            </a:r>
            <a:r>
              <a:rPr lang="en-US" sz="1800" dirty="0"/>
              <a:t>President </a:t>
            </a:r>
            <a:r>
              <a:rPr lang="en-US" sz="1800" dirty="0" err="1"/>
              <a:t>Ramaphosa</a:t>
            </a:r>
            <a:r>
              <a:rPr lang="en-US" sz="1800" dirty="0"/>
              <a:t> denounced “</a:t>
            </a:r>
            <a:r>
              <a:rPr lang="en-US" sz="1800" i="1" dirty="0"/>
              <a:t>vaccine hoarding</a:t>
            </a:r>
            <a:r>
              <a:rPr lang="en-US" sz="1800" dirty="0"/>
              <a:t>” by Western nations at the World Economic Forum.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9C5638-5BDA-1244-AB08-CE3376612B65}"/>
              </a:ext>
            </a:extLst>
          </p:cNvPr>
          <p:cNvGrpSpPr/>
          <p:nvPr/>
        </p:nvGrpSpPr>
        <p:grpSpPr>
          <a:xfrm>
            <a:off x="7462925" y="172055"/>
            <a:ext cx="4313206" cy="4676115"/>
            <a:chOff x="6389519" y="2069051"/>
            <a:chExt cx="3621790" cy="3926524"/>
          </a:xfrm>
        </p:grpSpPr>
        <p:sp>
          <p:nvSpPr>
            <p:cNvPr id="11" name="Freeform 10">
              <a:extLst>
                <a:ext uri="{FF2B5EF4-FFF2-40B4-BE49-F238E27FC236}">
                  <a16:creationId xmlns:a16="http://schemas.microsoft.com/office/drawing/2014/main" id="{A1EBC8FF-5B79-D746-B49E-49091C560E30}"/>
                </a:ext>
              </a:extLst>
            </p:cNvPr>
            <p:cNvSpPr>
              <a:spLocks noChangeAspect="1"/>
            </p:cNvSpPr>
            <p:nvPr/>
          </p:nvSpPr>
          <p:spPr>
            <a:xfrm>
              <a:off x="6857520" y="2074912"/>
              <a:ext cx="1065232" cy="1025585"/>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158">
              <a:extLst>
                <a:ext uri="{FF2B5EF4-FFF2-40B4-BE49-F238E27FC236}">
                  <a16:creationId xmlns:a16="http://schemas.microsoft.com/office/drawing/2014/main" id="{282EB84B-DA22-7040-9199-013BE451481C}"/>
                </a:ext>
              </a:extLst>
            </p:cNvPr>
            <p:cNvSpPr>
              <a:spLocks noChangeAspect="1"/>
            </p:cNvSpPr>
            <p:nvPr/>
          </p:nvSpPr>
          <p:spPr>
            <a:xfrm>
              <a:off x="7699230" y="2069051"/>
              <a:ext cx="213048" cy="398514"/>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80">
              <a:extLst>
                <a:ext uri="{FF2B5EF4-FFF2-40B4-BE49-F238E27FC236}">
                  <a16:creationId xmlns:a16="http://schemas.microsoft.com/office/drawing/2014/main" id="{54B9170A-59CB-174A-B36A-A199E8D102B9}"/>
                </a:ext>
              </a:extLst>
            </p:cNvPr>
            <p:cNvSpPr>
              <a:spLocks noChangeAspect="1"/>
            </p:cNvSpPr>
            <p:nvPr/>
          </p:nvSpPr>
          <p:spPr>
            <a:xfrm>
              <a:off x="7919263" y="4422035"/>
              <a:ext cx="667081" cy="653445"/>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81">
              <a:extLst>
                <a:ext uri="{FF2B5EF4-FFF2-40B4-BE49-F238E27FC236}">
                  <a16:creationId xmlns:a16="http://schemas.microsoft.com/office/drawing/2014/main" id="{D24BF4A7-5693-FC4E-AF8D-DA1700FF5679}"/>
                </a:ext>
              </a:extLst>
            </p:cNvPr>
            <p:cNvSpPr>
              <a:spLocks noChangeAspect="1"/>
            </p:cNvSpPr>
            <p:nvPr/>
          </p:nvSpPr>
          <p:spPr>
            <a:xfrm>
              <a:off x="7943709" y="4360500"/>
              <a:ext cx="55882" cy="61536"/>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82">
              <a:extLst>
                <a:ext uri="{FF2B5EF4-FFF2-40B4-BE49-F238E27FC236}">
                  <a16:creationId xmlns:a16="http://schemas.microsoft.com/office/drawing/2014/main" id="{447BF357-1DAA-444A-A015-D51E6EEAB7F9}"/>
                </a:ext>
              </a:extLst>
            </p:cNvPr>
            <p:cNvSpPr>
              <a:spLocks noChangeAspect="1"/>
            </p:cNvSpPr>
            <p:nvPr/>
          </p:nvSpPr>
          <p:spPr>
            <a:xfrm>
              <a:off x="8362818" y="5060828"/>
              <a:ext cx="495945" cy="489352"/>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83">
              <a:extLst>
                <a:ext uri="{FF2B5EF4-FFF2-40B4-BE49-F238E27FC236}">
                  <a16:creationId xmlns:a16="http://schemas.microsoft.com/office/drawing/2014/main" id="{A5ED4925-9BFD-8C49-8241-7957F1BB0A49}"/>
                </a:ext>
              </a:extLst>
            </p:cNvPr>
            <p:cNvSpPr>
              <a:spLocks noChangeAspect="1"/>
            </p:cNvSpPr>
            <p:nvPr/>
          </p:nvSpPr>
          <p:spPr>
            <a:xfrm>
              <a:off x="8844791" y="4237429"/>
              <a:ext cx="90807" cy="108420"/>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84">
              <a:extLst>
                <a:ext uri="{FF2B5EF4-FFF2-40B4-BE49-F238E27FC236}">
                  <a16:creationId xmlns:a16="http://schemas.microsoft.com/office/drawing/2014/main" id="{3457D321-2AF0-084C-823F-6AC2C959D5EE}"/>
                </a:ext>
              </a:extLst>
            </p:cNvPr>
            <p:cNvSpPr>
              <a:spLocks noChangeAspect="1"/>
            </p:cNvSpPr>
            <p:nvPr/>
          </p:nvSpPr>
          <p:spPr>
            <a:xfrm>
              <a:off x="7758602" y="3437476"/>
              <a:ext cx="401647" cy="591908"/>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85">
              <a:extLst>
                <a:ext uri="{FF2B5EF4-FFF2-40B4-BE49-F238E27FC236}">
                  <a16:creationId xmlns:a16="http://schemas.microsoft.com/office/drawing/2014/main" id="{9ED44E7E-B957-3F48-A905-99B9D1CA885C}"/>
                </a:ext>
              </a:extLst>
            </p:cNvPr>
            <p:cNvSpPr>
              <a:spLocks noChangeAspect="1"/>
            </p:cNvSpPr>
            <p:nvPr/>
          </p:nvSpPr>
          <p:spPr>
            <a:xfrm>
              <a:off x="8076426" y="3534172"/>
              <a:ext cx="688036" cy="424887"/>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86">
              <a:extLst>
                <a:ext uri="{FF2B5EF4-FFF2-40B4-BE49-F238E27FC236}">
                  <a16:creationId xmlns:a16="http://schemas.microsoft.com/office/drawing/2014/main" id="{95C15A68-DA7A-D346-A28E-3E022C397C46}"/>
                </a:ext>
              </a:extLst>
            </p:cNvPr>
            <p:cNvSpPr>
              <a:spLocks noChangeAspect="1"/>
            </p:cNvSpPr>
            <p:nvPr/>
          </p:nvSpPr>
          <p:spPr>
            <a:xfrm>
              <a:off x="8020546" y="2854357"/>
              <a:ext cx="562304" cy="867351"/>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87">
              <a:extLst>
                <a:ext uri="{FF2B5EF4-FFF2-40B4-BE49-F238E27FC236}">
                  <a16:creationId xmlns:a16="http://schemas.microsoft.com/office/drawing/2014/main" id="{F22F2AB3-9397-2C46-9692-8E851D96B632}"/>
                </a:ext>
              </a:extLst>
            </p:cNvPr>
            <p:cNvSpPr>
              <a:spLocks noChangeAspect="1"/>
            </p:cNvSpPr>
            <p:nvPr/>
          </p:nvSpPr>
          <p:spPr>
            <a:xfrm>
              <a:off x="7901799" y="3918035"/>
              <a:ext cx="394661" cy="460047"/>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88">
              <a:extLst>
                <a:ext uri="{FF2B5EF4-FFF2-40B4-BE49-F238E27FC236}">
                  <a16:creationId xmlns:a16="http://schemas.microsoft.com/office/drawing/2014/main" id="{3570EC1B-1D56-2C4E-9D2F-DF9582550A7B}"/>
                </a:ext>
              </a:extLst>
            </p:cNvPr>
            <p:cNvSpPr>
              <a:spLocks noChangeAspect="1"/>
            </p:cNvSpPr>
            <p:nvPr/>
          </p:nvSpPr>
          <p:spPr>
            <a:xfrm>
              <a:off x="7961171" y="3838918"/>
              <a:ext cx="998872" cy="978700"/>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90">
              <a:extLst>
                <a:ext uri="{FF2B5EF4-FFF2-40B4-BE49-F238E27FC236}">
                  <a16:creationId xmlns:a16="http://schemas.microsoft.com/office/drawing/2014/main" id="{6CCED47A-5CDA-E748-A5C0-57E317455872}"/>
                </a:ext>
              </a:extLst>
            </p:cNvPr>
            <p:cNvSpPr>
              <a:spLocks noChangeAspect="1"/>
            </p:cNvSpPr>
            <p:nvPr/>
          </p:nvSpPr>
          <p:spPr>
            <a:xfrm>
              <a:off x="7363943" y="3455056"/>
              <a:ext cx="143196" cy="322326"/>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191">
              <a:extLst>
                <a:ext uri="{FF2B5EF4-FFF2-40B4-BE49-F238E27FC236}">
                  <a16:creationId xmlns:a16="http://schemas.microsoft.com/office/drawing/2014/main" id="{4D3AE298-E857-7546-94D1-C5BF4A81391F}"/>
                </a:ext>
              </a:extLst>
            </p:cNvPr>
            <p:cNvSpPr>
              <a:spLocks noChangeAspect="1"/>
            </p:cNvSpPr>
            <p:nvPr/>
          </p:nvSpPr>
          <p:spPr>
            <a:xfrm>
              <a:off x="7807499" y="3994220"/>
              <a:ext cx="101286" cy="73255"/>
            </a:xfrm>
            <a:custGeom>
              <a:avLst/>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192">
              <a:extLst>
                <a:ext uri="{FF2B5EF4-FFF2-40B4-BE49-F238E27FC236}">
                  <a16:creationId xmlns:a16="http://schemas.microsoft.com/office/drawing/2014/main" id="{38770F1E-567D-8D47-82B6-650805241947}"/>
                </a:ext>
              </a:extLst>
            </p:cNvPr>
            <p:cNvSpPr>
              <a:spLocks noChangeAspect="1"/>
            </p:cNvSpPr>
            <p:nvPr/>
          </p:nvSpPr>
          <p:spPr>
            <a:xfrm>
              <a:off x="9050852" y="3153241"/>
              <a:ext cx="792813" cy="779445"/>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193">
              <a:extLst>
                <a:ext uri="{FF2B5EF4-FFF2-40B4-BE49-F238E27FC236}">
                  <a16:creationId xmlns:a16="http://schemas.microsoft.com/office/drawing/2014/main" id="{8F376D4C-B96A-1A42-A8CB-4A3F83FF0022}"/>
                </a:ext>
              </a:extLst>
            </p:cNvPr>
            <p:cNvSpPr>
              <a:spLocks noChangeAspect="1"/>
            </p:cNvSpPr>
            <p:nvPr/>
          </p:nvSpPr>
          <p:spPr>
            <a:xfrm>
              <a:off x="9515363" y="3443335"/>
              <a:ext cx="87314" cy="96699"/>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3" name="Freeform 194">
              <a:extLst>
                <a:ext uri="{FF2B5EF4-FFF2-40B4-BE49-F238E27FC236}">
                  <a16:creationId xmlns:a16="http://schemas.microsoft.com/office/drawing/2014/main" id="{0BE6C68A-A148-6747-9216-0BC382875DA5}"/>
                </a:ext>
              </a:extLst>
            </p:cNvPr>
            <p:cNvSpPr>
              <a:spLocks noChangeAspect="1"/>
            </p:cNvSpPr>
            <p:nvPr/>
          </p:nvSpPr>
          <p:spPr>
            <a:xfrm>
              <a:off x="7772573" y="3994220"/>
              <a:ext cx="293375" cy="328188"/>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4" name="Freeform 195">
              <a:extLst>
                <a:ext uri="{FF2B5EF4-FFF2-40B4-BE49-F238E27FC236}">
                  <a16:creationId xmlns:a16="http://schemas.microsoft.com/office/drawing/2014/main" id="{34DF26DB-76B8-014E-8E8F-452B9143D360}"/>
                </a:ext>
              </a:extLst>
            </p:cNvPr>
            <p:cNvSpPr>
              <a:spLocks noChangeAspect="1"/>
            </p:cNvSpPr>
            <p:nvPr/>
          </p:nvSpPr>
          <p:spPr>
            <a:xfrm>
              <a:off x="6434921" y="3387659"/>
              <a:ext cx="160657" cy="35162"/>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5" name="Freeform 196">
              <a:extLst>
                <a:ext uri="{FF2B5EF4-FFF2-40B4-BE49-F238E27FC236}">
                  <a16:creationId xmlns:a16="http://schemas.microsoft.com/office/drawing/2014/main" id="{43272652-6800-4045-88DA-ADB1B91E2BF7}"/>
                </a:ext>
              </a:extLst>
            </p:cNvPr>
            <p:cNvSpPr>
              <a:spLocks noChangeAspect="1"/>
            </p:cNvSpPr>
            <p:nvPr/>
          </p:nvSpPr>
          <p:spPr>
            <a:xfrm>
              <a:off x="7154389" y="3516591"/>
              <a:ext cx="223524" cy="342839"/>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6" name="Freeform 197">
              <a:extLst>
                <a:ext uri="{FF2B5EF4-FFF2-40B4-BE49-F238E27FC236}">
                  <a16:creationId xmlns:a16="http://schemas.microsoft.com/office/drawing/2014/main" id="{1492ECA4-E046-A14F-A243-79738956EE49}"/>
                </a:ext>
              </a:extLst>
            </p:cNvPr>
            <p:cNvSpPr>
              <a:spLocks noChangeAspect="1"/>
            </p:cNvSpPr>
            <p:nvPr/>
          </p:nvSpPr>
          <p:spPr>
            <a:xfrm>
              <a:off x="6522235" y="3443335"/>
              <a:ext cx="387675" cy="281304"/>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9" name="Freeform 200">
              <a:extLst>
                <a:ext uri="{FF2B5EF4-FFF2-40B4-BE49-F238E27FC236}">
                  <a16:creationId xmlns:a16="http://schemas.microsoft.com/office/drawing/2014/main" id="{57AA9518-33CF-3A41-B7AD-06F74FCF70EC}"/>
                </a:ext>
              </a:extLst>
            </p:cNvPr>
            <p:cNvSpPr>
              <a:spLocks noChangeAspect="1"/>
            </p:cNvSpPr>
            <p:nvPr/>
          </p:nvSpPr>
          <p:spPr>
            <a:xfrm>
              <a:off x="6861015" y="3548825"/>
              <a:ext cx="314330" cy="331119"/>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1" name="Freeform 202">
              <a:extLst>
                <a:ext uri="{FF2B5EF4-FFF2-40B4-BE49-F238E27FC236}">
                  <a16:creationId xmlns:a16="http://schemas.microsoft.com/office/drawing/2014/main" id="{F4523372-E0CB-DC46-BB05-87D9B5EBD988}"/>
                </a:ext>
              </a:extLst>
            </p:cNvPr>
            <p:cNvSpPr>
              <a:spLocks noChangeAspect="1"/>
            </p:cNvSpPr>
            <p:nvPr/>
          </p:nvSpPr>
          <p:spPr>
            <a:xfrm>
              <a:off x="9103242" y="3868218"/>
              <a:ext cx="412123" cy="492279"/>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4" name="Freeform 205">
              <a:extLst>
                <a:ext uri="{FF2B5EF4-FFF2-40B4-BE49-F238E27FC236}">
                  <a16:creationId xmlns:a16="http://schemas.microsoft.com/office/drawing/2014/main" id="{6F7BDA59-26FF-9447-9A89-EA1D11C2AF22}"/>
                </a:ext>
              </a:extLst>
            </p:cNvPr>
            <p:cNvSpPr>
              <a:spLocks noChangeAspect="1"/>
            </p:cNvSpPr>
            <p:nvPr/>
          </p:nvSpPr>
          <p:spPr>
            <a:xfrm>
              <a:off x="6714327" y="3674823"/>
              <a:ext cx="206063" cy="205116"/>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5" name="Freeform 206">
              <a:extLst>
                <a:ext uri="{FF2B5EF4-FFF2-40B4-BE49-F238E27FC236}">
                  <a16:creationId xmlns:a16="http://schemas.microsoft.com/office/drawing/2014/main" id="{4C208F21-1D61-8041-9AD9-A9DED2C1EFAC}"/>
                </a:ext>
              </a:extLst>
            </p:cNvPr>
            <p:cNvSpPr>
              <a:spLocks noChangeAspect="1"/>
            </p:cNvSpPr>
            <p:nvPr/>
          </p:nvSpPr>
          <p:spPr>
            <a:xfrm>
              <a:off x="7804007" y="2303472"/>
              <a:ext cx="824245" cy="770654"/>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6" name="Freeform 207">
              <a:extLst>
                <a:ext uri="{FF2B5EF4-FFF2-40B4-BE49-F238E27FC236}">
                  <a16:creationId xmlns:a16="http://schemas.microsoft.com/office/drawing/2014/main" id="{8BD87672-8CEC-3448-AAB2-798D5D1F165F}"/>
                </a:ext>
              </a:extLst>
            </p:cNvPr>
            <p:cNvSpPr>
              <a:spLocks noChangeAspect="1"/>
            </p:cNvSpPr>
            <p:nvPr/>
          </p:nvSpPr>
          <p:spPr>
            <a:xfrm>
              <a:off x="9574737" y="4756083"/>
              <a:ext cx="380692" cy="738421"/>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7" name="Freeform 208">
              <a:extLst>
                <a:ext uri="{FF2B5EF4-FFF2-40B4-BE49-F238E27FC236}">
                  <a16:creationId xmlns:a16="http://schemas.microsoft.com/office/drawing/2014/main" id="{A6ACC764-A1CB-A849-A366-6358FA5E9890}"/>
                </a:ext>
              </a:extLst>
            </p:cNvPr>
            <p:cNvSpPr>
              <a:spLocks noChangeAspect="1"/>
            </p:cNvSpPr>
            <p:nvPr/>
          </p:nvSpPr>
          <p:spPr>
            <a:xfrm>
              <a:off x="9040375" y="4609570"/>
              <a:ext cx="164151" cy="413163"/>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8" name="Freeform 209">
              <a:extLst>
                <a:ext uri="{FF2B5EF4-FFF2-40B4-BE49-F238E27FC236}">
                  <a16:creationId xmlns:a16="http://schemas.microsoft.com/office/drawing/2014/main" id="{F185E581-65AC-E44E-B4FA-944B1AAE3925}"/>
                </a:ext>
              </a:extLst>
            </p:cNvPr>
            <p:cNvSpPr>
              <a:spLocks noChangeAspect="1"/>
            </p:cNvSpPr>
            <p:nvPr/>
          </p:nvSpPr>
          <p:spPr>
            <a:xfrm>
              <a:off x="6679400" y="2769380"/>
              <a:ext cx="852185" cy="802886"/>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9" name="Freeform 210">
              <a:extLst>
                <a:ext uri="{FF2B5EF4-FFF2-40B4-BE49-F238E27FC236}">
                  <a16:creationId xmlns:a16="http://schemas.microsoft.com/office/drawing/2014/main" id="{D66828D7-700F-B54C-A1FD-C5300FB335F8}"/>
                </a:ext>
              </a:extLst>
            </p:cNvPr>
            <p:cNvSpPr>
              <a:spLocks noChangeAspect="1"/>
            </p:cNvSpPr>
            <p:nvPr/>
          </p:nvSpPr>
          <p:spPr>
            <a:xfrm>
              <a:off x="6420952" y="2643379"/>
              <a:ext cx="639141" cy="682748"/>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0" name="Freeform 211">
              <a:extLst>
                <a:ext uri="{FF2B5EF4-FFF2-40B4-BE49-F238E27FC236}">
                  <a16:creationId xmlns:a16="http://schemas.microsoft.com/office/drawing/2014/main" id="{CD060EF3-76D6-6A49-B84A-EC7F3A3D2EE3}"/>
                </a:ext>
              </a:extLst>
            </p:cNvPr>
            <p:cNvSpPr>
              <a:spLocks noChangeAspect="1"/>
            </p:cNvSpPr>
            <p:nvPr/>
          </p:nvSpPr>
          <p:spPr>
            <a:xfrm>
              <a:off x="6633997" y="2154030"/>
              <a:ext cx="611199" cy="462979"/>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1" name="Freeform 212">
              <a:extLst>
                <a:ext uri="{FF2B5EF4-FFF2-40B4-BE49-F238E27FC236}">
                  <a16:creationId xmlns:a16="http://schemas.microsoft.com/office/drawing/2014/main" id="{FF6A9CD1-EC39-3B4C-8F4A-BDE45C4F6EF5}"/>
                </a:ext>
              </a:extLst>
            </p:cNvPr>
            <p:cNvSpPr>
              <a:spLocks noChangeAspect="1"/>
            </p:cNvSpPr>
            <p:nvPr/>
          </p:nvSpPr>
          <p:spPr>
            <a:xfrm>
              <a:off x="8890194" y="4665243"/>
              <a:ext cx="555319" cy="884932"/>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2" name="Freeform 213">
              <a:extLst>
                <a:ext uri="{FF2B5EF4-FFF2-40B4-BE49-F238E27FC236}">
                  <a16:creationId xmlns:a16="http://schemas.microsoft.com/office/drawing/2014/main" id="{F4D5ADE7-AAA6-1B41-8105-C7043AE8053F}"/>
                </a:ext>
              </a:extLst>
            </p:cNvPr>
            <p:cNvSpPr>
              <a:spLocks noChangeAspect="1"/>
            </p:cNvSpPr>
            <p:nvPr/>
          </p:nvSpPr>
          <p:spPr>
            <a:xfrm>
              <a:off x="7325523" y="2851426"/>
              <a:ext cx="834725" cy="641723"/>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3" name="Freeform 214">
              <a:extLst>
                <a:ext uri="{FF2B5EF4-FFF2-40B4-BE49-F238E27FC236}">
                  <a16:creationId xmlns:a16="http://schemas.microsoft.com/office/drawing/2014/main" id="{BC43C8B2-ADBA-7A44-BFBE-0FE38D459C85}"/>
                </a:ext>
              </a:extLst>
            </p:cNvPr>
            <p:cNvSpPr>
              <a:spLocks noChangeAspect="1"/>
            </p:cNvSpPr>
            <p:nvPr/>
          </p:nvSpPr>
          <p:spPr>
            <a:xfrm>
              <a:off x="7468722" y="3378870"/>
              <a:ext cx="604214" cy="512792"/>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4" name="Freeform 215">
              <a:extLst>
                <a:ext uri="{FF2B5EF4-FFF2-40B4-BE49-F238E27FC236}">
                  <a16:creationId xmlns:a16="http://schemas.microsoft.com/office/drawing/2014/main" id="{0DB5FB54-E965-3848-B399-2079EBCCFF1F}"/>
                </a:ext>
              </a:extLst>
            </p:cNvPr>
            <p:cNvSpPr>
              <a:spLocks noChangeAspect="1"/>
            </p:cNvSpPr>
            <p:nvPr/>
          </p:nvSpPr>
          <p:spPr>
            <a:xfrm>
              <a:off x="6434921" y="3443335"/>
              <a:ext cx="160657" cy="90840"/>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6" name="Freeform 217">
              <a:extLst>
                <a:ext uri="{FF2B5EF4-FFF2-40B4-BE49-F238E27FC236}">
                  <a16:creationId xmlns:a16="http://schemas.microsoft.com/office/drawing/2014/main" id="{4E3401D3-0942-5B4C-A977-8658AF33DE5C}"/>
                </a:ext>
              </a:extLst>
            </p:cNvPr>
            <p:cNvSpPr>
              <a:spLocks noChangeAspect="1"/>
            </p:cNvSpPr>
            <p:nvPr/>
          </p:nvSpPr>
          <p:spPr>
            <a:xfrm>
              <a:off x="8844791" y="4167103"/>
              <a:ext cx="90807" cy="84978"/>
            </a:xfrm>
            <a:custGeom>
              <a:avLst/>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7" name="Freeform 218">
              <a:extLst>
                <a:ext uri="{FF2B5EF4-FFF2-40B4-BE49-F238E27FC236}">
                  <a16:creationId xmlns:a16="http://schemas.microsoft.com/office/drawing/2014/main" id="{88D2A356-0608-CF48-9B12-50D9B058949C}"/>
                </a:ext>
              </a:extLst>
            </p:cNvPr>
            <p:cNvSpPr>
              <a:spLocks noChangeAspect="1"/>
            </p:cNvSpPr>
            <p:nvPr/>
          </p:nvSpPr>
          <p:spPr>
            <a:xfrm>
              <a:off x="6389519" y="3229427"/>
              <a:ext cx="331793" cy="222698"/>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8" name="Freeform 219">
              <a:extLst>
                <a:ext uri="{FF2B5EF4-FFF2-40B4-BE49-F238E27FC236}">
                  <a16:creationId xmlns:a16="http://schemas.microsoft.com/office/drawing/2014/main" id="{3432E10C-F1B6-5842-A976-D13EBD4D1888}"/>
                </a:ext>
              </a:extLst>
            </p:cNvPr>
            <p:cNvSpPr>
              <a:spLocks noChangeAspect="1"/>
            </p:cNvSpPr>
            <p:nvPr/>
          </p:nvSpPr>
          <p:spPr>
            <a:xfrm>
              <a:off x="6616536" y="3589848"/>
              <a:ext cx="167644" cy="161163"/>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9" name="Freeform 220">
              <a:extLst>
                <a:ext uri="{FF2B5EF4-FFF2-40B4-BE49-F238E27FC236}">
                  <a16:creationId xmlns:a16="http://schemas.microsoft.com/office/drawing/2014/main" id="{B9A835FD-7913-894D-A349-D89D6883DB2A}"/>
                </a:ext>
              </a:extLst>
            </p:cNvPr>
            <p:cNvSpPr>
              <a:spLocks noChangeAspect="1"/>
            </p:cNvSpPr>
            <p:nvPr/>
          </p:nvSpPr>
          <p:spPr>
            <a:xfrm>
              <a:off x="9476945" y="3481428"/>
              <a:ext cx="534364" cy="723771"/>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0" name="Freeform 221">
              <a:extLst>
                <a:ext uri="{FF2B5EF4-FFF2-40B4-BE49-F238E27FC236}">
                  <a16:creationId xmlns:a16="http://schemas.microsoft.com/office/drawing/2014/main" id="{9E8ADAEA-FF0C-3B4C-A840-6FB7DFA58333}"/>
                </a:ext>
              </a:extLst>
            </p:cNvPr>
            <p:cNvSpPr>
              <a:spLocks noChangeAspect="1"/>
            </p:cNvSpPr>
            <p:nvPr/>
          </p:nvSpPr>
          <p:spPr>
            <a:xfrm>
              <a:off x="8631744" y="4943618"/>
              <a:ext cx="419108" cy="383864"/>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1" name="Freeform 222">
              <a:extLst>
                <a:ext uri="{FF2B5EF4-FFF2-40B4-BE49-F238E27FC236}">
                  <a16:creationId xmlns:a16="http://schemas.microsoft.com/office/drawing/2014/main" id="{CAFBE8B4-B335-D241-A913-85F8F1F31408}"/>
                </a:ext>
              </a:extLst>
            </p:cNvPr>
            <p:cNvSpPr>
              <a:spLocks noChangeAspect="1"/>
            </p:cNvSpPr>
            <p:nvPr/>
          </p:nvSpPr>
          <p:spPr>
            <a:xfrm>
              <a:off x="7919263" y="5011012"/>
              <a:ext cx="712484" cy="682748"/>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2" name="Freeform 223">
              <a:extLst>
                <a:ext uri="{FF2B5EF4-FFF2-40B4-BE49-F238E27FC236}">
                  <a16:creationId xmlns:a16="http://schemas.microsoft.com/office/drawing/2014/main" id="{2DF32D7E-22AD-4448-940E-F375EBFE3121}"/>
                </a:ext>
              </a:extLst>
            </p:cNvPr>
            <p:cNvSpPr>
              <a:spLocks noChangeAspect="1"/>
            </p:cNvSpPr>
            <p:nvPr/>
          </p:nvSpPr>
          <p:spPr>
            <a:xfrm>
              <a:off x="6420953" y="2614076"/>
              <a:ext cx="440062" cy="372141"/>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3" name="Freeform 224">
              <a:extLst>
                <a:ext uri="{FF2B5EF4-FFF2-40B4-BE49-F238E27FC236}">
                  <a16:creationId xmlns:a16="http://schemas.microsoft.com/office/drawing/2014/main" id="{F7A747B5-8E2E-D946-8F46-F41FCE2191A1}"/>
                </a:ext>
              </a:extLst>
            </p:cNvPr>
            <p:cNvSpPr>
              <a:spLocks noChangeAspect="1"/>
            </p:cNvSpPr>
            <p:nvPr/>
          </p:nvSpPr>
          <p:spPr>
            <a:xfrm>
              <a:off x="8467595" y="2880730"/>
              <a:ext cx="876635" cy="1043165"/>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4" name="Freeform 225">
              <a:extLst>
                <a:ext uri="{FF2B5EF4-FFF2-40B4-BE49-F238E27FC236}">
                  <a16:creationId xmlns:a16="http://schemas.microsoft.com/office/drawing/2014/main" id="{B28BC9D4-FC28-AD48-B734-80754F493E58}"/>
                </a:ext>
              </a:extLst>
            </p:cNvPr>
            <p:cNvSpPr>
              <a:spLocks noChangeAspect="1"/>
            </p:cNvSpPr>
            <p:nvPr/>
          </p:nvSpPr>
          <p:spPr>
            <a:xfrm>
              <a:off x="8935600" y="5497433"/>
              <a:ext cx="66359" cy="90840"/>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5" name="Freeform 226">
              <a:extLst>
                <a:ext uri="{FF2B5EF4-FFF2-40B4-BE49-F238E27FC236}">
                  <a16:creationId xmlns:a16="http://schemas.microsoft.com/office/drawing/2014/main" id="{34027A9E-4538-3C41-86DF-B14751A40530}"/>
                </a:ext>
              </a:extLst>
            </p:cNvPr>
            <p:cNvSpPr>
              <a:spLocks noChangeAspect="1"/>
            </p:cNvSpPr>
            <p:nvPr/>
          </p:nvSpPr>
          <p:spPr>
            <a:xfrm>
              <a:off x="8879718" y="4158314"/>
              <a:ext cx="565795" cy="571396"/>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6" name="Freeform 227">
              <a:extLst>
                <a:ext uri="{FF2B5EF4-FFF2-40B4-BE49-F238E27FC236}">
                  <a16:creationId xmlns:a16="http://schemas.microsoft.com/office/drawing/2014/main" id="{503ED0AA-44B1-0F41-8488-8B0B4DB2374B}"/>
                </a:ext>
              </a:extLst>
            </p:cNvPr>
            <p:cNvSpPr>
              <a:spLocks noChangeAspect="1"/>
            </p:cNvSpPr>
            <p:nvPr/>
          </p:nvSpPr>
          <p:spPr>
            <a:xfrm>
              <a:off x="7304569" y="3516591"/>
              <a:ext cx="108271" cy="275444"/>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7" name="Freeform 228">
              <a:extLst>
                <a:ext uri="{FF2B5EF4-FFF2-40B4-BE49-F238E27FC236}">
                  <a16:creationId xmlns:a16="http://schemas.microsoft.com/office/drawing/2014/main" id="{56A268E1-4105-494B-99C2-04EB279F9361}"/>
                </a:ext>
              </a:extLst>
            </p:cNvPr>
            <p:cNvSpPr>
              <a:spLocks noChangeAspect="1"/>
            </p:cNvSpPr>
            <p:nvPr/>
          </p:nvSpPr>
          <p:spPr>
            <a:xfrm>
              <a:off x="8879718" y="3900452"/>
              <a:ext cx="282898" cy="278374"/>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8" name="Freeform 229">
              <a:extLst>
                <a:ext uri="{FF2B5EF4-FFF2-40B4-BE49-F238E27FC236}">
                  <a16:creationId xmlns:a16="http://schemas.microsoft.com/office/drawing/2014/main" id="{0FB3FCBB-0522-2A48-B916-90B4D2DDB2DE}"/>
                </a:ext>
              </a:extLst>
            </p:cNvPr>
            <p:cNvSpPr>
              <a:spLocks noChangeAspect="1"/>
            </p:cNvSpPr>
            <p:nvPr/>
          </p:nvSpPr>
          <p:spPr>
            <a:xfrm>
              <a:off x="8600313" y="2391378"/>
              <a:ext cx="590245" cy="553816"/>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9" name="Freeform 230">
              <a:extLst>
                <a:ext uri="{FF2B5EF4-FFF2-40B4-BE49-F238E27FC236}">
                  <a16:creationId xmlns:a16="http://schemas.microsoft.com/office/drawing/2014/main" id="{A63CA72A-4A62-8043-B0D9-6CF0171F77C3}"/>
                </a:ext>
              </a:extLst>
            </p:cNvPr>
            <p:cNvSpPr>
              <a:spLocks noChangeAspect="1"/>
            </p:cNvSpPr>
            <p:nvPr/>
          </p:nvSpPr>
          <p:spPr>
            <a:xfrm>
              <a:off x="7042628" y="3320265"/>
              <a:ext cx="394661" cy="287162"/>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0" name="Freeform 231">
              <a:extLst>
                <a:ext uri="{FF2B5EF4-FFF2-40B4-BE49-F238E27FC236}">
                  <a16:creationId xmlns:a16="http://schemas.microsoft.com/office/drawing/2014/main" id="{5CE78C84-DCC7-B24C-B028-D665BA535306}"/>
                </a:ext>
              </a:extLst>
            </p:cNvPr>
            <p:cNvSpPr>
              <a:spLocks noChangeAspect="1"/>
            </p:cNvSpPr>
            <p:nvPr/>
          </p:nvSpPr>
          <p:spPr>
            <a:xfrm>
              <a:off x="8467595" y="4539244"/>
              <a:ext cx="621677" cy="521582"/>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1" name="Freeform 232">
              <a:extLst>
                <a:ext uri="{FF2B5EF4-FFF2-40B4-BE49-F238E27FC236}">
                  <a16:creationId xmlns:a16="http://schemas.microsoft.com/office/drawing/2014/main" id="{56A3667A-5945-3F47-BA87-625397027FB8}"/>
                </a:ext>
              </a:extLst>
            </p:cNvPr>
            <p:cNvSpPr>
              <a:spLocks noChangeAspect="1"/>
            </p:cNvSpPr>
            <p:nvPr/>
          </p:nvSpPr>
          <p:spPr>
            <a:xfrm>
              <a:off x="8184698" y="5295246"/>
              <a:ext cx="855680" cy="700329"/>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2" name="Freeform 233">
              <a:extLst>
                <a:ext uri="{FF2B5EF4-FFF2-40B4-BE49-F238E27FC236}">
                  <a16:creationId xmlns:a16="http://schemas.microsoft.com/office/drawing/2014/main" id="{BCB4AD8E-4176-FE48-9CA1-C5D20DA9E1F5}"/>
                </a:ext>
              </a:extLst>
            </p:cNvPr>
            <p:cNvSpPr>
              <a:spLocks noChangeAspect="1"/>
            </p:cNvSpPr>
            <p:nvPr/>
          </p:nvSpPr>
          <p:spPr>
            <a:xfrm>
              <a:off x="8736522" y="5670317"/>
              <a:ext cx="125732" cy="126001"/>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
        <p:nvSpPr>
          <p:cNvPr id="111" name="Date Placeholder 3">
            <a:extLst>
              <a:ext uri="{FF2B5EF4-FFF2-40B4-BE49-F238E27FC236}">
                <a16:creationId xmlns:a16="http://schemas.microsoft.com/office/drawing/2014/main" id="{F2749C63-6B17-D041-A009-EFD300D66E2D}"/>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28090887"/>
      </p:ext>
    </p:extLst>
  </p:cSld>
  <p:clrMapOvr>
    <a:masterClrMapping/>
  </p:clrMapOvr>
</p:sld>
</file>

<file path=ppt/theme/theme1.xml><?xml version="1.0" encoding="utf-8"?>
<a:theme xmlns:a="http://schemas.openxmlformats.org/drawingml/2006/main" name="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45102</TotalTime>
  <Words>7293</Words>
  <Application>Microsoft Office PowerPoint</Application>
  <PresentationFormat>Widescreen</PresentationFormat>
  <Paragraphs>1603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DengXian</vt:lpstr>
      <vt:lpstr>Marlett</vt:lpstr>
      <vt:lpstr>Times New Roman</vt:lpstr>
      <vt:lpstr>Wingdings</vt:lpstr>
      <vt:lpstr>Office Theme</vt:lpstr>
      <vt:lpstr>Dentons Flashpoint</vt:lpstr>
      <vt:lpstr>Global Situation Update: January 27, 2021   KEY TAKEAWAYS</vt:lpstr>
      <vt:lpstr>Global</vt:lpstr>
      <vt:lpstr>PowerPoint Presentation</vt:lpstr>
      <vt:lpstr>COVID-19 Vaccine</vt:lpstr>
      <vt:lpstr>How do You Manage Risks?</vt:lpstr>
      <vt:lpstr>Markets</vt:lpstr>
      <vt:lpstr>Business</vt:lpstr>
      <vt:lpstr>Africa</vt:lpstr>
      <vt:lpstr>Asia</vt:lpstr>
      <vt:lpstr>Europe</vt:lpstr>
      <vt:lpstr>Middle East</vt:lpstr>
      <vt:lpstr>Americas</vt:lpstr>
      <vt:lpstr>PowerPoint Presentation</vt:lpstr>
      <vt:lpstr>Americas: US</vt:lpstr>
      <vt:lpstr>Science Under the Scope: The Challenges of Vaccine Distribution</vt:lpstr>
      <vt:lpstr>Science Under the Scope: The Challenges of Vaccine Distribution</vt:lpstr>
      <vt:lpstr>Region in Charts: Europe</vt:lpstr>
      <vt:lpstr>Coronavirus Condition Updates</vt:lpstr>
      <vt:lpstr>Confirmed Cases (New)</vt:lpstr>
      <vt:lpstr>Total Deaths (New)</vt:lpstr>
      <vt:lpstr>Active Cases</vt:lpstr>
      <vt:lpstr>Country Risk Assessment</vt:lpstr>
      <vt:lpstr>Country Risk Assessment</vt:lpstr>
      <vt:lpstr>Country Risk Assessment</vt:lpstr>
      <vt:lpstr>Country Risk Assessment</vt:lpstr>
      <vt:lpstr>Country Risk Assessment</vt:lpstr>
      <vt:lpstr>US Risk Assessment</vt:lpstr>
      <vt:lpstr>US Risk Assessment</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Dentons Flashpoint</dc:title>
  <dc:creator>Coonan, Anni</dc:creator>
  <cp:lastModifiedBy>Boland, Briana J.</cp:lastModifiedBy>
  <cp:revision>1478</cp:revision>
  <cp:lastPrinted>2020-09-03T08:21:27Z</cp:lastPrinted>
  <dcterms:created xsi:type="dcterms:W3CDTF">2020-09-03T08:21:27Z</dcterms:created>
  <dcterms:modified xsi:type="dcterms:W3CDTF">2021-01-27T23:11:58Z</dcterms:modified>
</cp:coreProperties>
</file>